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5"/>
  </p:notesMasterIdLst>
  <p:sldIdLst>
    <p:sldId id="257" r:id="rId6"/>
    <p:sldId id="258" r:id="rId7"/>
    <p:sldId id="259" r:id="rId8"/>
    <p:sldId id="274" r:id="rId9"/>
    <p:sldId id="262" r:id="rId10"/>
    <p:sldId id="263" r:id="rId11"/>
    <p:sldId id="269" r:id="rId12"/>
    <p:sldId id="270" r:id="rId13"/>
    <p:sldId id="271" r:id="rId14"/>
    <p:sldId id="272" r:id="rId15"/>
    <p:sldId id="266" r:id="rId16"/>
    <p:sldId id="286" r:id="rId17"/>
    <p:sldId id="287" r:id="rId18"/>
    <p:sldId id="288" r:id="rId19"/>
    <p:sldId id="289" r:id="rId20"/>
    <p:sldId id="290" r:id="rId21"/>
    <p:sldId id="291" r:id="rId22"/>
    <p:sldId id="273" r:id="rId23"/>
    <p:sldId id="264" r:id="rId24"/>
    <p:sldId id="260" r:id="rId25"/>
    <p:sldId id="267" r:id="rId26"/>
    <p:sldId id="268" r:id="rId27"/>
    <p:sldId id="278" r:id="rId28"/>
    <p:sldId id="265" r:id="rId29"/>
    <p:sldId id="279" r:id="rId30"/>
    <p:sldId id="280" r:id="rId31"/>
    <p:sldId id="261" r:id="rId32"/>
    <p:sldId id="281" r:id="rId33"/>
    <p:sldId id="282" r:id="rId34"/>
  </p:sldIdLst>
  <p:sldSz cx="6858000" cy="9906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7077AA-4E19-48EE-886F-9C6B9DC1C39C}" v="7" dt="2020-06-22T14:08:05.681"/>
    <p1510:client id="{594630B5-1AE2-40F9-9EE6-01E290027436}" v="2" dt="2020-07-07T13:00:22.875"/>
    <p1510:client id="{70C9D0E7-EBDB-4373-8A23-97B5D23BC252}" v="64" dt="2020-06-22T11:11:32.154"/>
    <p1510:client id="{FBD25517-8749-4E25-B97E-37F85F74BB94}" v="28" dt="2020-06-22T14:44:44.5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3174" y="78"/>
      </p:cViewPr>
      <p:guideLst>
        <p:guide orient="horz" pos="312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 Davies (Ysgol Gymraeg Casnewydd)" userId="S::daviesc1137@hwbcymru.net::64e865f2-095e-4a48-a793-87ed5abac840" providerId="AD" clId="Web-{70C9D0E7-EBDB-4373-8A23-97B5D23BC252}"/>
    <pc:docChg chg="modSld">
      <pc:chgData name="C Davies (Ysgol Gymraeg Casnewydd)" userId="S::daviesc1137@hwbcymru.net::64e865f2-095e-4a48-a793-87ed5abac840" providerId="AD" clId="Web-{70C9D0E7-EBDB-4373-8A23-97B5D23BC252}" dt="2020-06-22T11:11:32.154" v="63" actId="20577"/>
      <pc:docMkLst>
        <pc:docMk/>
      </pc:docMkLst>
      <pc:sldChg chg="modSp">
        <pc:chgData name="C Davies (Ysgol Gymraeg Casnewydd)" userId="S::daviesc1137@hwbcymru.net::64e865f2-095e-4a48-a793-87ed5abac840" providerId="AD" clId="Web-{70C9D0E7-EBDB-4373-8A23-97B5D23BC252}" dt="2020-06-22T11:11:32.154" v="62" actId="20577"/>
        <pc:sldMkLst>
          <pc:docMk/>
          <pc:sldMk cId="3938893467" sldId="259"/>
        </pc:sldMkLst>
        <pc:spChg chg="mod">
          <ac:chgData name="C Davies (Ysgol Gymraeg Casnewydd)" userId="S::daviesc1137@hwbcymru.net::64e865f2-095e-4a48-a793-87ed5abac840" providerId="AD" clId="Web-{70C9D0E7-EBDB-4373-8A23-97B5D23BC252}" dt="2020-06-22T11:10:27.435" v="2" actId="20577"/>
          <ac:spMkLst>
            <pc:docMk/>
            <pc:sldMk cId="3938893467" sldId="259"/>
            <ac:spMk id="7" creationId="{1E69FCC8-8020-F84F-B044-E020E74291A5}"/>
          </ac:spMkLst>
        </pc:spChg>
        <pc:spChg chg="mod">
          <ac:chgData name="C Davies (Ysgol Gymraeg Casnewydd)" userId="S::daviesc1137@hwbcymru.net::64e865f2-095e-4a48-a793-87ed5abac840" providerId="AD" clId="Web-{70C9D0E7-EBDB-4373-8A23-97B5D23BC252}" dt="2020-06-22T11:11:32.154" v="62" actId="20577"/>
          <ac:spMkLst>
            <pc:docMk/>
            <pc:sldMk cId="3938893467" sldId="259"/>
            <ac:spMk id="9" creationId="{DE14FB10-0245-0D4E-A159-5D0D6470CFDC}"/>
          </ac:spMkLst>
        </pc:spChg>
      </pc:sldChg>
    </pc:docChg>
  </pc:docChgLst>
  <pc:docChgLst>
    <pc:chgData name="G Evans (Ysgol Gymraeg Casnewydd)" userId="S::evansg590@hwbcymru.net::f83e730d-bcbd-41f5-b83e-d5f01f5e0b67" providerId="AD" clId="Web-{1C7077AA-4E19-48EE-886F-9C6B9DC1C39C}"/>
    <pc:docChg chg="modSld">
      <pc:chgData name="G Evans (Ysgol Gymraeg Casnewydd)" userId="S::evansg590@hwbcymru.net::f83e730d-bcbd-41f5-b83e-d5f01f5e0b67" providerId="AD" clId="Web-{1C7077AA-4E19-48EE-886F-9C6B9DC1C39C}" dt="2020-06-22T14:08:05.681" v="6" actId="20577"/>
      <pc:docMkLst>
        <pc:docMk/>
      </pc:docMkLst>
      <pc:sldChg chg="modSp">
        <pc:chgData name="G Evans (Ysgol Gymraeg Casnewydd)" userId="S::evansg590@hwbcymru.net::f83e730d-bcbd-41f5-b83e-d5f01f5e0b67" providerId="AD" clId="Web-{1C7077AA-4E19-48EE-886F-9C6B9DC1C39C}" dt="2020-06-22T14:08:03.775" v="4" actId="20577"/>
        <pc:sldMkLst>
          <pc:docMk/>
          <pc:sldMk cId="3938893467" sldId="259"/>
        </pc:sldMkLst>
        <pc:spChg chg="mod">
          <ac:chgData name="G Evans (Ysgol Gymraeg Casnewydd)" userId="S::evansg590@hwbcymru.net::f83e730d-bcbd-41f5-b83e-d5f01f5e0b67" providerId="AD" clId="Web-{1C7077AA-4E19-48EE-886F-9C6B9DC1C39C}" dt="2020-06-22T14:08:03.775" v="4" actId="20577"/>
          <ac:spMkLst>
            <pc:docMk/>
            <pc:sldMk cId="3938893467" sldId="259"/>
            <ac:spMk id="9" creationId="{DE14FB10-0245-0D4E-A159-5D0D6470CFDC}"/>
          </ac:spMkLst>
        </pc:spChg>
      </pc:sldChg>
    </pc:docChg>
  </pc:docChgLst>
  <pc:docChgLst>
    <pc:chgData name="K Law (Ysgol Gymraeg Casnewydd)" userId="S::lawk8@hwbcymru.net::dd23ecdc-d7fc-4ee9-9d85-97498f668b7f" providerId="AD" clId="Web-{594630B5-1AE2-40F9-9EE6-01E290027436}"/>
    <pc:docChg chg="modSld">
      <pc:chgData name="K Law (Ysgol Gymraeg Casnewydd)" userId="S::lawk8@hwbcymru.net::dd23ecdc-d7fc-4ee9-9d85-97498f668b7f" providerId="AD" clId="Web-{594630B5-1AE2-40F9-9EE6-01E290027436}" dt="2020-07-07T13:00:22.875" v="1" actId="1076"/>
      <pc:docMkLst>
        <pc:docMk/>
      </pc:docMkLst>
      <pc:sldChg chg="modSp">
        <pc:chgData name="K Law (Ysgol Gymraeg Casnewydd)" userId="S::lawk8@hwbcymru.net::dd23ecdc-d7fc-4ee9-9d85-97498f668b7f" providerId="AD" clId="Web-{594630B5-1AE2-40F9-9EE6-01E290027436}" dt="2020-07-07T13:00:22.875" v="1" actId="1076"/>
        <pc:sldMkLst>
          <pc:docMk/>
          <pc:sldMk cId="824978850" sldId="262"/>
        </pc:sldMkLst>
        <pc:spChg chg="mod">
          <ac:chgData name="K Law (Ysgol Gymraeg Casnewydd)" userId="S::lawk8@hwbcymru.net::dd23ecdc-d7fc-4ee9-9d85-97498f668b7f" providerId="AD" clId="Web-{594630B5-1AE2-40F9-9EE6-01E290027436}" dt="2020-07-07T13:00:22.875" v="1" actId="1076"/>
          <ac:spMkLst>
            <pc:docMk/>
            <pc:sldMk cId="824978850" sldId="262"/>
            <ac:spMk id="5" creationId="{30DC4EB4-4DE4-40F0-A861-B18239A30D9E}"/>
          </ac:spMkLst>
        </pc:spChg>
      </pc:sldChg>
    </pc:docChg>
  </pc:docChgLst>
  <pc:docChgLst>
    <pc:chgData name="K Law (Ysgol Gymraeg Casnewydd)" userId="dd23ecdc-d7fc-4ee9-9d85-97498f668b7f" providerId="ADAL" clId="{FBD25517-8749-4E25-B97E-37F85F74BB94}"/>
    <pc:docChg chg="undo redo custSel addSld delSld modSld">
      <pc:chgData name="K Law (Ysgol Gymraeg Casnewydd)" userId="dd23ecdc-d7fc-4ee9-9d85-97498f668b7f" providerId="ADAL" clId="{FBD25517-8749-4E25-B97E-37F85F74BB94}" dt="2020-06-22T14:44:49.128" v="297" actId="478"/>
      <pc:docMkLst>
        <pc:docMk/>
      </pc:docMkLst>
      <pc:sldChg chg="add del">
        <pc:chgData name="K Law (Ysgol Gymraeg Casnewydd)" userId="dd23ecdc-d7fc-4ee9-9d85-97498f668b7f" providerId="ADAL" clId="{FBD25517-8749-4E25-B97E-37F85F74BB94}" dt="2020-06-22T14:24:26.304" v="288" actId="2696"/>
        <pc:sldMkLst>
          <pc:docMk/>
          <pc:sldMk cId="93384853" sldId="256"/>
        </pc:sldMkLst>
      </pc:sldChg>
      <pc:sldChg chg="addSp delSp modSp">
        <pc:chgData name="K Law (Ysgol Gymraeg Casnewydd)" userId="dd23ecdc-d7fc-4ee9-9d85-97498f668b7f" providerId="ADAL" clId="{FBD25517-8749-4E25-B97E-37F85F74BB94}" dt="2020-06-22T14:44:49.128" v="297" actId="478"/>
        <pc:sldMkLst>
          <pc:docMk/>
          <pc:sldMk cId="3938893467" sldId="259"/>
        </pc:sldMkLst>
        <pc:spChg chg="add del">
          <ac:chgData name="K Law (Ysgol Gymraeg Casnewydd)" userId="dd23ecdc-d7fc-4ee9-9d85-97498f668b7f" providerId="ADAL" clId="{FBD25517-8749-4E25-B97E-37F85F74BB94}" dt="2020-06-19T11:30:41.150" v="40" actId="478"/>
          <ac:spMkLst>
            <pc:docMk/>
            <pc:sldMk cId="3938893467" sldId="259"/>
            <ac:spMk id="2" creationId="{4C09B69D-5D20-4771-8765-06E96413299F}"/>
          </ac:spMkLst>
        </pc:spChg>
        <pc:spChg chg="add mod">
          <ac:chgData name="K Law (Ysgol Gymraeg Casnewydd)" userId="dd23ecdc-d7fc-4ee9-9d85-97498f668b7f" providerId="ADAL" clId="{FBD25517-8749-4E25-B97E-37F85F74BB94}" dt="2020-06-22T14:18:36.112" v="223" actId="1076"/>
          <ac:spMkLst>
            <pc:docMk/>
            <pc:sldMk cId="3938893467" sldId="259"/>
            <ac:spMk id="2" creationId="{7AF82006-9740-4493-961A-FEFFD02242A8}"/>
          </ac:spMkLst>
        </pc:spChg>
        <pc:spChg chg="add mod">
          <ac:chgData name="K Law (Ysgol Gymraeg Casnewydd)" userId="dd23ecdc-d7fc-4ee9-9d85-97498f668b7f" providerId="ADAL" clId="{FBD25517-8749-4E25-B97E-37F85F74BB94}" dt="2020-06-22T14:18:36.112" v="223" actId="1076"/>
          <ac:spMkLst>
            <pc:docMk/>
            <pc:sldMk cId="3938893467" sldId="259"/>
            <ac:spMk id="3" creationId="{BDB50BBD-C937-4311-B4A3-46040E9ECDCF}"/>
          </ac:spMkLst>
        </pc:spChg>
        <pc:spChg chg="mod">
          <ac:chgData name="K Law (Ysgol Gymraeg Casnewydd)" userId="dd23ecdc-d7fc-4ee9-9d85-97498f668b7f" providerId="ADAL" clId="{FBD25517-8749-4E25-B97E-37F85F74BB94}" dt="2020-06-22T12:23:51.096" v="71" actId="20577"/>
          <ac:spMkLst>
            <pc:docMk/>
            <pc:sldMk cId="3938893467" sldId="259"/>
            <ac:spMk id="4" creationId="{B4E454C0-B828-7643-B751-2D68DE23F8AB}"/>
          </ac:spMkLst>
        </pc:spChg>
        <pc:spChg chg="mod">
          <ac:chgData name="K Law (Ysgol Gymraeg Casnewydd)" userId="dd23ecdc-d7fc-4ee9-9d85-97498f668b7f" providerId="ADAL" clId="{FBD25517-8749-4E25-B97E-37F85F74BB94}" dt="2020-06-22T14:18:36.112" v="223" actId="1076"/>
          <ac:spMkLst>
            <pc:docMk/>
            <pc:sldMk cId="3938893467" sldId="259"/>
            <ac:spMk id="6" creationId="{3080337A-DA4B-954C-8B3F-BDAA09FB8D3F}"/>
          </ac:spMkLst>
        </pc:spChg>
        <pc:spChg chg="mod">
          <ac:chgData name="K Law (Ysgol Gymraeg Casnewydd)" userId="dd23ecdc-d7fc-4ee9-9d85-97498f668b7f" providerId="ADAL" clId="{FBD25517-8749-4E25-B97E-37F85F74BB94}" dt="2020-06-22T14:18:36.112" v="223" actId="1076"/>
          <ac:spMkLst>
            <pc:docMk/>
            <pc:sldMk cId="3938893467" sldId="259"/>
            <ac:spMk id="7" creationId="{1E69FCC8-8020-F84F-B044-E020E74291A5}"/>
          </ac:spMkLst>
        </pc:spChg>
        <pc:spChg chg="add mod">
          <ac:chgData name="K Law (Ysgol Gymraeg Casnewydd)" userId="dd23ecdc-d7fc-4ee9-9d85-97498f668b7f" providerId="ADAL" clId="{FBD25517-8749-4E25-B97E-37F85F74BB94}" dt="2020-06-22T14:20:30.600" v="286" actId="1076"/>
          <ac:spMkLst>
            <pc:docMk/>
            <pc:sldMk cId="3938893467" sldId="259"/>
            <ac:spMk id="8" creationId="{BDB662C1-889C-4C94-9D3E-E4858BBA1783}"/>
          </ac:spMkLst>
        </pc:spChg>
        <pc:spChg chg="mod">
          <ac:chgData name="K Law (Ysgol Gymraeg Casnewydd)" userId="dd23ecdc-d7fc-4ee9-9d85-97498f668b7f" providerId="ADAL" clId="{FBD25517-8749-4E25-B97E-37F85F74BB94}" dt="2020-06-22T14:20:23.610" v="285" actId="6549"/>
          <ac:spMkLst>
            <pc:docMk/>
            <pc:sldMk cId="3938893467" sldId="259"/>
            <ac:spMk id="9" creationId="{DE14FB10-0245-0D4E-A159-5D0D6470CFDC}"/>
          </ac:spMkLst>
        </pc:spChg>
        <pc:spChg chg="add mod">
          <ac:chgData name="K Law (Ysgol Gymraeg Casnewydd)" userId="dd23ecdc-d7fc-4ee9-9d85-97498f668b7f" providerId="ADAL" clId="{FBD25517-8749-4E25-B97E-37F85F74BB94}" dt="2020-06-22T14:20:15.056" v="284" actId="1076"/>
          <ac:spMkLst>
            <pc:docMk/>
            <pc:sldMk cId="3938893467" sldId="259"/>
            <ac:spMk id="10" creationId="{69A0C169-8834-4807-A2B8-9ADEEDF52982}"/>
          </ac:spMkLst>
        </pc:spChg>
        <pc:spChg chg="add mod">
          <ac:chgData name="K Law (Ysgol Gymraeg Casnewydd)" userId="dd23ecdc-d7fc-4ee9-9d85-97498f668b7f" providerId="ADAL" clId="{FBD25517-8749-4E25-B97E-37F85F74BB94}" dt="2020-06-22T14:19:01.194" v="226" actId="20577"/>
          <ac:spMkLst>
            <pc:docMk/>
            <pc:sldMk cId="3938893467" sldId="259"/>
            <ac:spMk id="11" creationId="{18A0A405-3BC6-46A4-9743-49C7F6AC43B7}"/>
          </ac:spMkLst>
        </pc:spChg>
        <pc:spChg chg="add mod">
          <ac:chgData name="K Law (Ysgol Gymraeg Casnewydd)" userId="dd23ecdc-d7fc-4ee9-9d85-97498f668b7f" providerId="ADAL" clId="{FBD25517-8749-4E25-B97E-37F85F74BB94}" dt="2020-06-22T14:20:12.240" v="283" actId="1076"/>
          <ac:spMkLst>
            <pc:docMk/>
            <pc:sldMk cId="3938893467" sldId="259"/>
            <ac:spMk id="12" creationId="{11A3F9E1-FFB1-4407-9275-FDF21464372D}"/>
          </ac:spMkLst>
        </pc:spChg>
        <pc:spChg chg="add del">
          <ac:chgData name="K Law (Ysgol Gymraeg Casnewydd)" userId="dd23ecdc-d7fc-4ee9-9d85-97498f668b7f" providerId="ADAL" clId="{FBD25517-8749-4E25-B97E-37F85F74BB94}" dt="2020-06-22T14:42:37.290" v="292"/>
          <ac:spMkLst>
            <pc:docMk/>
            <pc:sldMk cId="3938893467" sldId="259"/>
            <ac:spMk id="13" creationId="{42A159B0-9C8A-4517-B4A5-EE2C93939883}"/>
          </ac:spMkLst>
        </pc:spChg>
        <pc:spChg chg="add del">
          <ac:chgData name="K Law (Ysgol Gymraeg Casnewydd)" userId="dd23ecdc-d7fc-4ee9-9d85-97498f668b7f" providerId="ADAL" clId="{FBD25517-8749-4E25-B97E-37F85F74BB94}" dt="2020-06-22T14:42:43.001" v="294" actId="478"/>
          <ac:spMkLst>
            <pc:docMk/>
            <pc:sldMk cId="3938893467" sldId="259"/>
            <ac:spMk id="14" creationId="{C810857E-D1B5-449E-AB84-5C37CA0BA430}"/>
          </ac:spMkLst>
        </pc:spChg>
        <pc:spChg chg="add del mod">
          <ac:chgData name="K Law (Ysgol Gymraeg Casnewydd)" userId="dd23ecdc-d7fc-4ee9-9d85-97498f668b7f" providerId="ADAL" clId="{FBD25517-8749-4E25-B97E-37F85F74BB94}" dt="2020-06-22T14:44:49.128" v="297" actId="478"/>
          <ac:spMkLst>
            <pc:docMk/>
            <pc:sldMk cId="3938893467" sldId="259"/>
            <ac:spMk id="15" creationId="{CD376F59-E0B5-4F1F-9FB7-451FAA428A2C}"/>
          </ac:spMkLst>
        </pc:spChg>
      </pc:sldChg>
      <pc:sldChg chg="add del">
        <pc:chgData name="K Law (Ysgol Gymraeg Casnewydd)" userId="dd23ecdc-d7fc-4ee9-9d85-97498f668b7f" providerId="ADAL" clId="{FBD25517-8749-4E25-B97E-37F85F74BB94}" dt="2020-06-19T11:13:25.307" v="2"/>
        <pc:sldMkLst>
          <pc:docMk/>
          <pc:sldMk cId="3146297372" sldId="261"/>
        </pc:sldMkLst>
      </pc:sldChg>
      <pc:sldChg chg="addSp delSp modSp">
        <pc:chgData name="K Law (Ysgol Gymraeg Casnewydd)" userId="dd23ecdc-d7fc-4ee9-9d85-97498f668b7f" providerId="ADAL" clId="{FBD25517-8749-4E25-B97E-37F85F74BB94}" dt="2020-06-19T11:29:11.149" v="8" actId="14100"/>
        <pc:sldMkLst>
          <pc:docMk/>
          <pc:sldMk cId="0" sldId="274"/>
        </pc:sldMkLst>
        <pc:picChg chg="add mod">
          <ac:chgData name="K Law (Ysgol Gymraeg Casnewydd)" userId="dd23ecdc-d7fc-4ee9-9d85-97498f668b7f" providerId="ADAL" clId="{FBD25517-8749-4E25-B97E-37F85F74BB94}" dt="2020-06-19T11:29:11.149" v="8" actId="14100"/>
          <ac:picMkLst>
            <pc:docMk/>
            <pc:sldMk cId="0" sldId="274"/>
            <ac:picMk id="2" creationId="{5FCF1996-BC07-48C9-8F6A-F39274E8C9C0}"/>
          </ac:picMkLst>
        </pc:picChg>
        <pc:picChg chg="del">
          <ac:chgData name="K Law (Ysgol Gymraeg Casnewydd)" userId="dd23ecdc-d7fc-4ee9-9d85-97498f668b7f" providerId="ADAL" clId="{FBD25517-8749-4E25-B97E-37F85F74BB94}" dt="2020-06-19T11:28:50.608" v="3" actId="478"/>
          <ac:picMkLst>
            <pc:docMk/>
            <pc:sldMk cId="0" sldId="274"/>
            <ac:picMk id="2050" creationId="{00000000-0000-0000-0000-000000000000}"/>
          </ac:picMkLst>
        </pc:picChg>
      </pc:sldChg>
      <pc:sldChg chg="del">
        <pc:chgData name="K Law (Ysgol Gymraeg Casnewydd)" userId="dd23ecdc-d7fc-4ee9-9d85-97498f668b7f" providerId="ADAL" clId="{FBD25517-8749-4E25-B97E-37F85F74BB94}" dt="2020-06-22T12:15:47.207" v="53" actId="2696"/>
        <pc:sldMkLst>
          <pc:docMk/>
          <pc:sldMk cId="41964384" sldId="275"/>
        </pc:sldMkLst>
      </pc:sldChg>
      <pc:sldChg chg="del">
        <pc:chgData name="K Law (Ysgol Gymraeg Casnewydd)" userId="dd23ecdc-d7fc-4ee9-9d85-97498f668b7f" providerId="ADAL" clId="{FBD25517-8749-4E25-B97E-37F85F74BB94}" dt="2020-06-22T12:15:47.221" v="54" actId="2696"/>
        <pc:sldMkLst>
          <pc:docMk/>
          <pc:sldMk cId="3098771419" sldId="276"/>
        </pc:sldMkLst>
      </pc:sldChg>
      <pc:sldChg chg="del">
        <pc:chgData name="K Law (Ysgol Gymraeg Casnewydd)" userId="dd23ecdc-d7fc-4ee9-9d85-97498f668b7f" providerId="ADAL" clId="{FBD25517-8749-4E25-B97E-37F85F74BB94}" dt="2020-06-22T12:15:47.245" v="55" actId="2696"/>
        <pc:sldMkLst>
          <pc:docMk/>
          <pc:sldMk cId="661508029" sldId="277"/>
        </pc:sldMkLst>
      </pc:sldChg>
      <pc:sldChg chg="modSp">
        <pc:chgData name="K Law (Ysgol Gymraeg Casnewydd)" userId="dd23ecdc-d7fc-4ee9-9d85-97498f668b7f" providerId="ADAL" clId="{FBD25517-8749-4E25-B97E-37F85F74BB94}" dt="2020-06-19T11:33:55.541" v="46" actId="207"/>
        <pc:sldMkLst>
          <pc:docMk/>
          <pc:sldMk cId="1034864271" sldId="278"/>
        </pc:sldMkLst>
        <pc:spChg chg="mod">
          <ac:chgData name="K Law (Ysgol Gymraeg Casnewydd)" userId="dd23ecdc-d7fc-4ee9-9d85-97498f668b7f" providerId="ADAL" clId="{FBD25517-8749-4E25-B97E-37F85F74BB94}" dt="2020-06-19T11:33:50.015" v="45" actId="20577"/>
          <ac:spMkLst>
            <pc:docMk/>
            <pc:sldMk cId="1034864271" sldId="278"/>
            <ac:spMk id="4" creationId="{00000000-0000-0000-0000-000000000000}"/>
          </ac:spMkLst>
        </pc:spChg>
        <pc:spChg chg="mod">
          <ac:chgData name="K Law (Ysgol Gymraeg Casnewydd)" userId="dd23ecdc-d7fc-4ee9-9d85-97498f668b7f" providerId="ADAL" clId="{FBD25517-8749-4E25-B97E-37F85F74BB94}" dt="2020-06-19T11:33:55.541" v="46" actId="207"/>
          <ac:spMkLst>
            <pc:docMk/>
            <pc:sldMk cId="1034864271" sldId="278"/>
            <ac:spMk id="13" creationId="{C951FA3A-1DA8-48E7-8BCA-E6E641FADA56}"/>
          </ac:spMkLst>
        </pc:spChg>
      </pc:sldChg>
      <pc:sldChg chg="add del">
        <pc:chgData name="K Law (Ysgol Gymraeg Casnewydd)" userId="dd23ecdc-d7fc-4ee9-9d85-97498f668b7f" providerId="ADAL" clId="{FBD25517-8749-4E25-B97E-37F85F74BB94}" dt="2020-06-19T11:13:25.307" v="2"/>
        <pc:sldMkLst>
          <pc:docMk/>
          <pc:sldMk cId="103233837" sldId="279"/>
        </pc:sldMkLst>
      </pc:sldChg>
      <pc:sldChg chg="add del">
        <pc:chgData name="K Law (Ysgol Gymraeg Casnewydd)" userId="dd23ecdc-d7fc-4ee9-9d85-97498f668b7f" providerId="ADAL" clId="{FBD25517-8749-4E25-B97E-37F85F74BB94}" dt="2020-06-19T11:13:25.307" v="2"/>
        <pc:sldMkLst>
          <pc:docMk/>
          <pc:sldMk cId="2891591608" sldId="280"/>
        </pc:sldMkLst>
      </pc:sldChg>
      <pc:sldChg chg="add del">
        <pc:chgData name="K Law (Ysgol Gymraeg Casnewydd)" userId="dd23ecdc-d7fc-4ee9-9d85-97498f668b7f" providerId="ADAL" clId="{FBD25517-8749-4E25-B97E-37F85F74BB94}" dt="2020-06-19T11:13:25.307" v="2"/>
        <pc:sldMkLst>
          <pc:docMk/>
          <pc:sldMk cId="2983953631" sldId="281"/>
        </pc:sldMkLst>
      </pc:sldChg>
      <pc:sldChg chg="add del">
        <pc:chgData name="K Law (Ysgol Gymraeg Casnewydd)" userId="dd23ecdc-d7fc-4ee9-9d85-97498f668b7f" providerId="ADAL" clId="{FBD25517-8749-4E25-B97E-37F85F74BB94}" dt="2020-06-19T11:13:25.307" v="2"/>
        <pc:sldMkLst>
          <pc:docMk/>
          <pc:sldMk cId="990872047" sldId="282"/>
        </pc:sldMkLst>
      </pc:sldChg>
      <pc:sldChg chg="delSp modSp add del">
        <pc:chgData name="K Law (Ysgol Gymraeg Casnewydd)" userId="dd23ecdc-d7fc-4ee9-9d85-97498f668b7f" providerId="ADAL" clId="{FBD25517-8749-4E25-B97E-37F85F74BB94}" dt="2020-06-19T13:12:03.925" v="48" actId="2696"/>
        <pc:sldMkLst>
          <pc:docMk/>
          <pc:sldMk cId="2698772764" sldId="283"/>
        </pc:sldMkLst>
        <pc:spChg chg="mod">
          <ac:chgData name="K Law (Ysgol Gymraeg Casnewydd)" userId="dd23ecdc-d7fc-4ee9-9d85-97498f668b7f" providerId="ADAL" clId="{FBD25517-8749-4E25-B97E-37F85F74BB94}" dt="2020-06-19T11:29:37.709" v="21" actId="20577"/>
          <ac:spMkLst>
            <pc:docMk/>
            <pc:sldMk cId="2698772764" sldId="283"/>
            <ac:spMk id="2" creationId="{C42FDD24-5D84-46C5-A28C-648F53AAEEC7}"/>
          </ac:spMkLst>
        </pc:spChg>
        <pc:spChg chg="del">
          <ac:chgData name="K Law (Ysgol Gymraeg Casnewydd)" userId="dd23ecdc-d7fc-4ee9-9d85-97498f668b7f" providerId="ADAL" clId="{FBD25517-8749-4E25-B97E-37F85F74BB94}" dt="2020-06-19T11:29:41.025" v="22" actId="478"/>
          <ac:spMkLst>
            <pc:docMk/>
            <pc:sldMk cId="2698772764" sldId="283"/>
            <ac:spMk id="3" creationId="{96869AE0-92CE-408A-A488-08265D47595C}"/>
          </ac:spMkLst>
        </pc:spChg>
      </pc:sldChg>
      <pc:sldChg chg="addSp delSp modSp add del">
        <pc:chgData name="K Law (Ysgol Gymraeg Casnewydd)" userId="dd23ecdc-d7fc-4ee9-9d85-97498f668b7f" providerId="ADAL" clId="{FBD25517-8749-4E25-B97E-37F85F74BB94}" dt="2020-06-19T11:33:43.512" v="43" actId="2696"/>
        <pc:sldMkLst>
          <pc:docMk/>
          <pc:sldMk cId="1583829280" sldId="284"/>
        </pc:sldMkLst>
        <pc:spChg chg="mod">
          <ac:chgData name="K Law (Ysgol Gymraeg Casnewydd)" userId="dd23ecdc-d7fc-4ee9-9d85-97498f668b7f" providerId="ADAL" clId="{FBD25517-8749-4E25-B97E-37F85F74BB94}" dt="2020-06-19T11:29:58.719" v="34" actId="20577"/>
          <ac:spMkLst>
            <pc:docMk/>
            <pc:sldMk cId="1583829280" sldId="284"/>
            <ac:spMk id="2" creationId="{48BC515B-3C13-4AA4-807A-1243A6820B35}"/>
          </ac:spMkLst>
        </pc:spChg>
        <pc:spChg chg="add del">
          <ac:chgData name="K Law (Ysgol Gymraeg Casnewydd)" userId="dd23ecdc-d7fc-4ee9-9d85-97498f668b7f" providerId="ADAL" clId="{FBD25517-8749-4E25-B97E-37F85F74BB94}" dt="2020-06-19T11:30:36.879" v="39" actId="478"/>
          <ac:spMkLst>
            <pc:docMk/>
            <pc:sldMk cId="1583829280" sldId="284"/>
            <ac:spMk id="3" creationId="{B594E21E-5E04-4D5F-81F4-6386370B36B5}"/>
          </ac:spMkLst>
        </pc:spChg>
      </pc:sldChg>
      <pc:sldChg chg="add del">
        <pc:chgData name="K Law (Ysgol Gymraeg Casnewydd)" userId="dd23ecdc-d7fc-4ee9-9d85-97498f668b7f" providerId="ADAL" clId="{FBD25517-8749-4E25-B97E-37F85F74BB94}" dt="2020-06-22T14:24:26.322" v="289" actId="2696"/>
        <pc:sldMkLst>
          <pc:docMk/>
          <pc:sldMk cId="3999626321" sldId="284"/>
        </pc:sldMkLst>
      </pc:sldChg>
      <pc:sldChg chg="add del">
        <pc:chgData name="K Law (Ysgol Gymraeg Casnewydd)" userId="dd23ecdc-d7fc-4ee9-9d85-97498f668b7f" providerId="ADAL" clId="{FBD25517-8749-4E25-B97E-37F85F74BB94}" dt="2020-06-22T14:24:26.336" v="290" actId="2696"/>
        <pc:sldMkLst>
          <pc:docMk/>
          <pc:sldMk cId="3157237927" sldId="285"/>
        </pc:sldMkLst>
      </pc:sldChg>
      <pc:sldChg chg="add">
        <pc:chgData name="K Law (Ysgol Gymraeg Casnewydd)" userId="dd23ecdc-d7fc-4ee9-9d85-97498f668b7f" providerId="ADAL" clId="{FBD25517-8749-4E25-B97E-37F85F74BB94}" dt="2020-06-22T12:15:43.766" v="52"/>
        <pc:sldMkLst>
          <pc:docMk/>
          <pc:sldMk cId="1321798139" sldId="286"/>
        </pc:sldMkLst>
      </pc:sldChg>
      <pc:sldChg chg="add">
        <pc:chgData name="K Law (Ysgol Gymraeg Casnewydd)" userId="dd23ecdc-d7fc-4ee9-9d85-97498f668b7f" providerId="ADAL" clId="{FBD25517-8749-4E25-B97E-37F85F74BB94}" dt="2020-06-22T12:15:43.766" v="52"/>
        <pc:sldMkLst>
          <pc:docMk/>
          <pc:sldMk cId="1158219750" sldId="287"/>
        </pc:sldMkLst>
      </pc:sldChg>
      <pc:sldChg chg="add">
        <pc:chgData name="K Law (Ysgol Gymraeg Casnewydd)" userId="dd23ecdc-d7fc-4ee9-9d85-97498f668b7f" providerId="ADAL" clId="{FBD25517-8749-4E25-B97E-37F85F74BB94}" dt="2020-06-22T12:15:43.766" v="52"/>
        <pc:sldMkLst>
          <pc:docMk/>
          <pc:sldMk cId="1163975507" sldId="288"/>
        </pc:sldMkLst>
      </pc:sldChg>
      <pc:sldChg chg="add">
        <pc:chgData name="K Law (Ysgol Gymraeg Casnewydd)" userId="dd23ecdc-d7fc-4ee9-9d85-97498f668b7f" providerId="ADAL" clId="{FBD25517-8749-4E25-B97E-37F85F74BB94}" dt="2020-06-22T14:24:22.530" v="287"/>
        <pc:sldMkLst>
          <pc:docMk/>
          <pc:sldMk cId="1962303147" sldId="289"/>
        </pc:sldMkLst>
      </pc:sldChg>
      <pc:sldChg chg="add">
        <pc:chgData name="K Law (Ysgol Gymraeg Casnewydd)" userId="dd23ecdc-d7fc-4ee9-9d85-97498f668b7f" providerId="ADAL" clId="{FBD25517-8749-4E25-B97E-37F85F74BB94}" dt="2020-06-22T14:24:22.530" v="287"/>
        <pc:sldMkLst>
          <pc:docMk/>
          <pc:sldMk cId="1095787387" sldId="290"/>
        </pc:sldMkLst>
      </pc:sldChg>
      <pc:sldChg chg="add">
        <pc:chgData name="K Law (Ysgol Gymraeg Casnewydd)" userId="dd23ecdc-d7fc-4ee9-9d85-97498f668b7f" providerId="ADAL" clId="{FBD25517-8749-4E25-B97E-37F85F74BB94}" dt="2020-06-22T14:24:22.530" v="287"/>
        <pc:sldMkLst>
          <pc:docMk/>
          <pc:sldMk cId="3899409873" sldId="2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EA1340-3843-4157-B391-41CE8B6BEA34}" type="datetimeFigureOut">
              <a:rPr lang="en-GB" smtClean="0"/>
              <a:pPr/>
              <a:t>07/07/2020</a:t>
            </a:fld>
            <a:endParaRPr lang="en-GB"/>
          </a:p>
        </p:txBody>
      </p:sp>
      <p:sp>
        <p:nvSpPr>
          <p:cNvPr id="4" name="Slide Image Placeholder 3"/>
          <p:cNvSpPr>
            <a:spLocks noGrp="1" noRot="1" noChangeAspect="1"/>
          </p:cNvSpPr>
          <p:nvPr>
            <p:ph type="sldImg" idx="2"/>
          </p:nvPr>
        </p:nvSpPr>
        <p:spPr>
          <a:xfrm>
            <a:off x="2241550" y="685800"/>
            <a:ext cx="23749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FFDC46-24B1-4DED-9A69-C67E3C348D9D}"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y-GB" dirty="0"/>
          </a:p>
        </p:txBody>
      </p:sp>
      <p:sp>
        <p:nvSpPr>
          <p:cNvPr id="4" name="Slide Number Placeholder 3"/>
          <p:cNvSpPr>
            <a:spLocks noGrp="1"/>
          </p:cNvSpPr>
          <p:nvPr>
            <p:ph type="sldNum" sz="quarter" idx="10"/>
          </p:nvPr>
        </p:nvSpPr>
        <p:spPr/>
        <p:txBody>
          <a:bodyPr/>
          <a:lstStyle/>
          <a:p>
            <a:fld id="{8EB6EFAE-A53F-3B42-B933-CD928AD5118C}" type="slidenum">
              <a:rPr lang="cy-GB" smtClean="0"/>
              <a:pPr/>
              <a:t>19</a:t>
            </a:fld>
            <a:endParaRPr lang="cy-GB"/>
          </a:p>
        </p:txBody>
      </p:sp>
    </p:spTree>
    <p:extLst>
      <p:ext uri="{BB962C8B-B14F-4D97-AF65-F5344CB8AC3E}">
        <p14:creationId xmlns:p14="http://schemas.microsoft.com/office/powerpoint/2010/main" val="700087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3077282"/>
            <a:ext cx="5829300" cy="2123369"/>
          </a:xfrm>
        </p:spPr>
        <p:txBody>
          <a:bodyPr/>
          <a:lstStyle/>
          <a:p>
            <a:r>
              <a:rPr lang="en-US"/>
              <a:t>Click to edit Master title style</a:t>
            </a:r>
            <a:endParaRPr lang="en-GB"/>
          </a:p>
        </p:txBody>
      </p:sp>
      <p:sp>
        <p:nvSpPr>
          <p:cNvPr id="3" name="Subtitle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692516A-8EB1-4E5E-A559-C40A3BA30849}" type="datetimeFigureOut">
              <a:rPr lang="en-GB" smtClean="0"/>
              <a:pPr/>
              <a:t>07/07/2020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C29674-F904-4BD5-BF6C-C05DDB5D6A2D}"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692516A-8EB1-4E5E-A559-C40A3BA30849}" type="datetimeFigureOut">
              <a:rPr lang="en-GB" smtClean="0"/>
              <a:pPr/>
              <a:t>07/07/2020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C29674-F904-4BD5-BF6C-C05DDB5D6A2D}"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573264"/>
            <a:ext cx="1157288" cy="1220822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57175" y="573264"/>
            <a:ext cx="3357563" cy="122082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692516A-8EB1-4E5E-A559-C40A3BA30849}" type="datetimeFigureOut">
              <a:rPr lang="en-GB" smtClean="0"/>
              <a:pPr/>
              <a:t>07/07/2020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C29674-F904-4BD5-BF6C-C05DDB5D6A2D}"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7DFB1A-EDE2-4A1B-95CD-AA230465386A}" type="datetimeFigureOut">
              <a:rPr lang="en-GB" smtClean="0"/>
              <a:t>07/07/2020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76A79E-A21F-40FB-A095-EC6E475EE8D5}" type="slidenum">
              <a:rPr lang="en-GB" smtClean="0"/>
              <a:t>‹#›</a:t>
            </a:fld>
            <a:endParaRPr lang="en-GB"/>
          </a:p>
        </p:txBody>
      </p:sp>
    </p:spTree>
    <p:extLst>
      <p:ext uri="{BB962C8B-B14F-4D97-AF65-F5344CB8AC3E}">
        <p14:creationId xmlns:p14="http://schemas.microsoft.com/office/powerpoint/2010/main" val="775873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DFB1A-EDE2-4A1B-95CD-AA230465386A}" type="datetimeFigureOut">
              <a:rPr lang="en-GB" smtClean="0"/>
              <a:t>07/07/2020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76A79E-A21F-40FB-A095-EC6E475EE8D5}" type="slidenum">
              <a:rPr lang="en-GB" smtClean="0"/>
              <a:t>‹#›</a:t>
            </a:fld>
            <a:endParaRPr lang="en-GB"/>
          </a:p>
        </p:txBody>
      </p:sp>
    </p:spTree>
    <p:extLst>
      <p:ext uri="{BB962C8B-B14F-4D97-AF65-F5344CB8AC3E}">
        <p14:creationId xmlns:p14="http://schemas.microsoft.com/office/powerpoint/2010/main" val="2787940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DFB1A-EDE2-4A1B-95CD-AA230465386A}" type="datetimeFigureOut">
              <a:rPr lang="en-GB" smtClean="0"/>
              <a:t>07/07/2020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76A79E-A21F-40FB-A095-EC6E475EE8D5}" type="slidenum">
              <a:rPr lang="en-GB" smtClean="0"/>
              <a:t>‹#›</a:t>
            </a:fld>
            <a:endParaRPr lang="en-GB"/>
          </a:p>
        </p:txBody>
      </p:sp>
    </p:spTree>
    <p:extLst>
      <p:ext uri="{BB962C8B-B14F-4D97-AF65-F5344CB8AC3E}">
        <p14:creationId xmlns:p14="http://schemas.microsoft.com/office/powerpoint/2010/main" val="658773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7DFB1A-EDE2-4A1B-95CD-AA230465386A}" type="datetimeFigureOut">
              <a:rPr lang="en-GB" smtClean="0"/>
              <a:t>07/07/2020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76A79E-A21F-40FB-A095-EC6E475EE8D5}" type="slidenum">
              <a:rPr lang="en-GB" smtClean="0"/>
              <a:t>‹#›</a:t>
            </a:fld>
            <a:endParaRPr lang="en-GB"/>
          </a:p>
        </p:txBody>
      </p:sp>
    </p:spTree>
    <p:extLst>
      <p:ext uri="{BB962C8B-B14F-4D97-AF65-F5344CB8AC3E}">
        <p14:creationId xmlns:p14="http://schemas.microsoft.com/office/powerpoint/2010/main" val="4065450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7DFB1A-EDE2-4A1B-95CD-AA230465386A}" type="datetimeFigureOut">
              <a:rPr lang="en-GB" smtClean="0"/>
              <a:t>07/07/2020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76A79E-A21F-40FB-A095-EC6E475EE8D5}" type="slidenum">
              <a:rPr lang="en-GB" smtClean="0"/>
              <a:t>‹#›</a:t>
            </a:fld>
            <a:endParaRPr lang="en-GB"/>
          </a:p>
        </p:txBody>
      </p:sp>
    </p:spTree>
    <p:extLst>
      <p:ext uri="{BB962C8B-B14F-4D97-AF65-F5344CB8AC3E}">
        <p14:creationId xmlns:p14="http://schemas.microsoft.com/office/powerpoint/2010/main" val="3194772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7DFB1A-EDE2-4A1B-95CD-AA230465386A}" type="datetimeFigureOut">
              <a:rPr lang="en-GB" smtClean="0"/>
              <a:t>07/07/2020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76A79E-A21F-40FB-A095-EC6E475EE8D5}" type="slidenum">
              <a:rPr lang="en-GB" smtClean="0"/>
              <a:t>‹#›</a:t>
            </a:fld>
            <a:endParaRPr lang="en-GB"/>
          </a:p>
        </p:txBody>
      </p:sp>
    </p:spTree>
    <p:extLst>
      <p:ext uri="{BB962C8B-B14F-4D97-AF65-F5344CB8AC3E}">
        <p14:creationId xmlns:p14="http://schemas.microsoft.com/office/powerpoint/2010/main" val="1463135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DFB1A-EDE2-4A1B-95CD-AA230465386A}" type="datetimeFigureOut">
              <a:rPr lang="en-GB" smtClean="0"/>
              <a:t>07/07/2020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76A79E-A21F-40FB-A095-EC6E475EE8D5}" type="slidenum">
              <a:rPr lang="en-GB" smtClean="0"/>
              <a:t>‹#›</a:t>
            </a:fld>
            <a:endParaRPr lang="en-GB"/>
          </a:p>
        </p:txBody>
      </p:sp>
    </p:spTree>
    <p:extLst>
      <p:ext uri="{BB962C8B-B14F-4D97-AF65-F5344CB8AC3E}">
        <p14:creationId xmlns:p14="http://schemas.microsoft.com/office/powerpoint/2010/main" val="3839944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57DFB1A-EDE2-4A1B-95CD-AA230465386A}" type="datetimeFigureOut">
              <a:rPr lang="en-GB" smtClean="0"/>
              <a:t>07/07/2020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76A79E-A21F-40FB-A095-EC6E475EE8D5}" type="slidenum">
              <a:rPr lang="en-GB" smtClean="0"/>
              <a:t>‹#›</a:t>
            </a:fld>
            <a:endParaRPr lang="en-GB"/>
          </a:p>
        </p:txBody>
      </p:sp>
    </p:spTree>
    <p:extLst>
      <p:ext uri="{BB962C8B-B14F-4D97-AF65-F5344CB8AC3E}">
        <p14:creationId xmlns:p14="http://schemas.microsoft.com/office/powerpoint/2010/main" val="310239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692516A-8EB1-4E5E-A559-C40A3BA30849}" type="datetimeFigureOut">
              <a:rPr lang="en-GB" smtClean="0"/>
              <a:pPr/>
              <a:t>07/07/2020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C29674-F904-4BD5-BF6C-C05DDB5D6A2D}" type="slidenum">
              <a:rPr lang="en-GB" smtClean="0"/>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57DFB1A-EDE2-4A1B-95CD-AA230465386A}" type="datetimeFigureOut">
              <a:rPr lang="en-GB" smtClean="0"/>
              <a:t>07/07/2020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76A79E-A21F-40FB-A095-EC6E475EE8D5}" type="slidenum">
              <a:rPr lang="en-GB" smtClean="0"/>
              <a:t>‹#›</a:t>
            </a:fld>
            <a:endParaRPr lang="en-GB"/>
          </a:p>
        </p:txBody>
      </p:sp>
    </p:spTree>
    <p:extLst>
      <p:ext uri="{BB962C8B-B14F-4D97-AF65-F5344CB8AC3E}">
        <p14:creationId xmlns:p14="http://schemas.microsoft.com/office/powerpoint/2010/main" val="2073542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DFB1A-EDE2-4A1B-95CD-AA230465386A}" type="datetimeFigureOut">
              <a:rPr lang="en-GB" smtClean="0"/>
              <a:t>07/07/2020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76A79E-A21F-40FB-A095-EC6E475EE8D5}" type="slidenum">
              <a:rPr lang="en-GB" smtClean="0"/>
              <a:t>‹#›</a:t>
            </a:fld>
            <a:endParaRPr lang="en-GB"/>
          </a:p>
        </p:txBody>
      </p:sp>
    </p:spTree>
    <p:extLst>
      <p:ext uri="{BB962C8B-B14F-4D97-AF65-F5344CB8AC3E}">
        <p14:creationId xmlns:p14="http://schemas.microsoft.com/office/powerpoint/2010/main" val="1636411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DFB1A-EDE2-4A1B-95CD-AA230465386A}" type="datetimeFigureOut">
              <a:rPr lang="en-GB" smtClean="0"/>
              <a:t>07/07/2020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76A79E-A21F-40FB-A095-EC6E475EE8D5}" type="slidenum">
              <a:rPr lang="en-GB" smtClean="0"/>
              <a:t>‹#›</a:t>
            </a:fld>
            <a:endParaRPr lang="en-GB"/>
          </a:p>
        </p:txBody>
      </p:sp>
    </p:spTree>
    <p:extLst>
      <p:ext uri="{BB962C8B-B14F-4D97-AF65-F5344CB8AC3E}">
        <p14:creationId xmlns:p14="http://schemas.microsoft.com/office/powerpoint/2010/main" val="472397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6365523"/>
            <a:ext cx="5829300" cy="1967442"/>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541735" y="4198586"/>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92516A-8EB1-4E5E-A559-C40A3BA30849}" type="datetimeFigureOut">
              <a:rPr lang="en-GB" smtClean="0"/>
              <a:pPr/>
              <a:t>07/07/2020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C29674-F904-4BD5-BF6C-C05DDB5D6A2D}"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57175" y="3338690"/>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628900" y="3338690"/>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692516A-8EB1-4E5E-A559-C40A3BA30849}" type="datetimeFigureOut">
              <a:rPr lang="en-GB" smtClean="0"/>
              <a:pPr/>
              <a:t>07/07/2020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C29674-F904-4BD5-BF6C-C05DDB5D6A2D}"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96699"/>
            <a:ext cx="6172200" cy="1651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342900"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3483769"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692516A-8EB1-4E5E-A559-C40A3BA30849}" type="datetimeFigureOut">
              <a:rPr lang="en-GB" smtClean="0"/>
              <a:pPr/>
              <a:t>07/07/2020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4C29674-F904-4BD5-BF6C-C05DDB5D6A2D}"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692516A-8EB1-4E5E-A559-C40A3BA30849}" type="datetimeFigureOut">
              <a:rPr lang="en-GB" smtClean="0"/>
              <a:pPr/>
              <a:t>07/07/2020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4C29674-F904-4BD5-BF6C-C05DDB5D6A2D}"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92516A-8EB1-4E5E-A559-C40A3BA30849}" type="datetimeFigureOut">
              <a:rPr lang="en-GB" smtClean="0"/>
              <a:pPr/>
              <a:t>07/07/2020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4C29674-F904-4BD5-BF6C-C05DDB5D6A2D}"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94405"/>
            <a:ext cx="2256235" cy="1678517"/>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2681287" y="394406"/>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342900"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92516A-8EB1-4E5E-A559-C40A3BA30849}" type="datetimeFigureOut">
              <a:rPr lang="en-GB" smtClean="0"/>
              <a:pPr/>
              <a:t>07/07/2020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C29674-F904-4BD5-BF6C-C05DDB5D6A2D}"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934200"/>
            <a:ext cx="4114800" cy="818622"/>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92516A-8EB1-4E5E-A559-C40A3BA30849}" type="datetimeFigureOut">
              <a:rPr lang="en-GB" smtClean="0"/>
              <a:pPr/>
              <a:t>07/07/2020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C29674-F904-4BD5-BF6C-C05DDB5D6A2D}"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42900" y="2311401"/>
            <a:ext cx="6172200" cy="65375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342900" y="9181395"/>
            <a:ext cx="1600200" cy="527403"/>
          </a:xfrm>
          <a:prstGeom prst="rect">
            <a:avLst/>
          </a:prstGeom>
        </p:spPr>
        <p:txBody>
          <a:bodyPr vert="horz" lIns="91440" tIns="45720" rIns="91440" bIns="45720" rtlCol="0" anchor="ctr"/>
          <a:lstStyle>
            <a:lvl1pPr algn="l">
              <a:defRPr sz="1200">
                <a:solidFill>
                  <a:schemeClr val="tx1">
                    <a:tint val="75000"/>
                  </a:schemeClr>
                </a:solidFill>
              </a:defRPr>
            </a:lvl1pPr>
          </a:lstStyle>
          <a:p>
            <a:fld id="{3692516A-8EB1-4E5E-A559-C40A3BA30849}" type="datetimeFigureOut">
              <a:rPr lang="en-GB" smtClean="0"/>
              <a:pPr/>
              <a:t>07/07/2020</a:t>
            </a:fld>
            <a:endParaRPr lang="en-GB"/>
          </a:p>
        </p:txBody>
      </p:sp>
      <p:sp>
        <p:nvSpPr>
          <p:cNvPr id="5" name="Footer Placeholder 4"/>
          <p:cNvSpPr>
            <a:spLocks noGrp="1"/>
          </p:cNvSpPr>
          <p:nvPr>
            <p:ph type="ftr" sz="quarter" idx="3"/>
          </p:nvPr>
        </p:nvSpPr>
        <p:spPr>
          <a:xfrm>
            <a:off x="2343150" y="9181395"/>
            <a:ext cx="2171700" cy="52740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914900" y="9181395"/>
            <a:ext cx="1600200" cy="527403"/>
          </a:xfrm>
          <a:prstGeom prst="rect">
            <a:avLst/>
          </a:prstGeom>
        </p:spPr>
        <p:txBody>
          <a:bodyPr vert="horz" lIns="91440" tIns="45720" rIns="91440" bIns="45720" rtlCol="0" anchor="ctr"/>
          <a:lstStyle>
            <a:lvl1pPr algn="r">
              <a:defRPr sz="1200">
                <a:solidFill>
                  <a:schemeClr val="tx1">
                    <a:tint val="75000"/>
                  </a:schemeClr>
                </a:solidFill>
              </a:defRPr>
            </a:lvl1pPr>
          </a:lstStyle>
          <a:p>
            <a:fld id="{14C29674-F904-4BD5-BF6C-C05DDB5D6A2D}"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E57DFB1A-EDE2-4A1B-95CD-AA230465386A}" type="datetimeFigureOut">
              <a:rPr lang="en-GB" smtClean="0"/>
              <a:t>07/07/2020</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3376A79E-A21F-40FB-A095-EC6E475EE8D5}" type="slidenum">
              <a:rPr lang="en-GB" smtClean="0"/>
              <a:t>‹#›</a:t>
            </a:fld>
            <a:endParaRPr lang="en-GB"/>
          </a:p>
        </p:txBody>
      </p:sp>
    </p:spTree>
    <p:extLst>
      <p:ext uri="{BB962C8B-B14F-4D97-AF65-F5344CB8AC3E}">
        <p14:creationId xmlns:p14="http://schemas.microsoft.com/office/powerpoint/2010/main" val="2299181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youtu.be/P39ndcRxrIE"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hyperlink" Target="https://youtu.be/vBIwTAmbDws"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hyperlink" Target="https://youtu.be/vBIwTAmbDws"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hyperlink" Target="https://youtu.be/vBIwTAmbDws"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youtu.be/4CrP44usCyo" TargetMode="Externa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youtu.be/4CrP44usCyo" TargetMode="Externa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hyperlink" Target="https://youtu.be/4CrP44usCyo" TargetMode="External"/><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hyperlink" Target="https://hwb.gov.wales/" TargetMode="Externa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hyperlink" Target="mailto:______@hwbcymru.net" TargetMode="External"/><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british-sign.co.uk/bsl-greetings-signs-british-sign-language/" TargetMode="External"/><Relationship Id="rId2" Type="http://schemas.openxmlformats.org/officeDocument/2006/relationships/hyperlink" Target="https://www.literacyshed.com/tamara.html" TargetMode="Externa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hyperlink" Target="https://www.youtube.com/watch?v=kyicdRl3UL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hyperlink" Target="http://www.cansing.org.uk/prif.php?iaith=cy"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3.wdp"/><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hyperlink" Target="https://www.youtube.com/watch?v=kgCNGvL0g1g" TargetMode="External"/><Relationship Id="rId1" Type="http://schemas.openxmlformats.org/officeDocument/2006/relationships/slideLayout" Target="../slideLayouts/slideLayout12.xml"/><Relationship Id="rId6" Type="http://schemas.openxmlformats.org/officeDocument/2006/relationships/image" Target="../media/image39.png"/><Relationship Id="rId11" Type="http://schemas.microsoft.com/office/2007/relationships/hdphoto" Target="../media/hdphoto2.wdp"/><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3.wdp"/><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hyperlink" Target="https://www.youtube.com/watch?v=kgCNGvL0g1g" TargetMode="External"/><Relationship Id="rId1" Type="http://schemas.openxmlformats.org/officeDocument/2006/relationships/slideLayout" Target="../slideLayouts/slideLayout12.xml"/><Relationship Id="rId6" Type="http://schemas.openxmlformats.org/officeDocument/2006/relationships/image" Target="../media/image39.png"/><Relationship Id="rId11" Type="http://schemas.microsoft.com/office/2007/relationships/hdphoto" Target="../media/hdphoto2.wdp"/><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5.png"/><Relationship Id="rId7"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hyperlink" Target="https://www.youtube.com/watch?v=nYTrIcn4rjg" TargetMode="External"/><Relationship Id="rId5" Type="http://schemas.microsoft.com/office/2007/relationships/hdphoto" Target="../media/hdphoto4.wdp"/><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6.png"/><Relationship Id="rId1" Type="http://schemas.openxmlformats.org/officeDocument/2006/relationships/slideLayout" Target="../slideLayouts/slideLayout12.xml"/><Relationship Id="rId5" Type="http://schemas.openxmlformats.org/officeDocument/2006/relationships/image" Target="../media/image47.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6.png"/><Relationship Id="rId1" Type="http://schemas.openxmlformats.org/officeDocument/2006/relationships/slideLayout" Target="../slideLayouts/slideLayout12.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hyperlink" Target="https://youtu.be/C3pkN3SkzOs" TargetMode="External"/><Relationship Id="rId7" Type="http://schemas.openxmlformats.org/officeDocument/2006/relationships/hyperlink" Target="https://www.youtube.com/playlist?list=PLkFGIuKuwSURWZYCcdwz7di8_F_v1zH0Q" TargetMode="External"/><Relationship Id="rId2" Type="http://schemas.openxmlformats.org/officeDocument/2006/relationships/hyperlink" Target="https://eur02.safelinks.protection.outlook.com/?url=https%3A%2F%2Fyoutu.be%2FX0-a5lhVtIs&amp;data=02%7C01%7CDaviesC1137%40hwbmail.net%7Cdc9b8b28b08b45f6f8a008d8167f9554%7C4f3f0e52b734416494091b601d147993%7C0%7C0%7C637284084501441252&amp;sdata=6Q34pDWvm4Jnwg0lao1smYhrviLYQWe3V3FgnHLsI%2F4%3D&amp;reserved=0" TargetMode="External"/><Relationship Id="rId1" Type="http://schemas.openxmlformats.org/officeDocument/2006/relationships/slideLayout" Target="../slideLayouts/slideLayout2.xml"/><Relationship Id="rId6" Type="http://schemas.openxmlformats.org/officeDocument/2006/relationships/hyperlink" Target="https://youtu.be/4CrP44usCyo" TargetMode="External"/><Relationship Id="rId5" Type="http://schemas.openxmlformats.org/officeDocument/2006/relationships/hyperlink" Target="https://youtu.be/xoGwqfygc4U" TargetMode="External"/><Relationship Id="rId4" Type="http://schemas.openxmlformats.org/officeDocument/2006/relationships/hyperlink" Target="https://youtu.be/vBIwTAmbDw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interagencystandingcommittee.org/system/files/2020-04/My%20Hero%20is%20You,%20Storybook%20for%20Children%20on%20COVID-19.pdf" TargetMode="External"/><Relationship Id="rId2" Type="http://schemas.openxmlformats.org/officeDocument/2006/relationships/hyperlink" Target="https://interagencystandingcommittee.org/system/files/2020-04/My%20Hero%20is%20You,%20Storybook%20for%20Children%20on%20COVID-19%20(Welsh).pdf"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2421104" y="5273041"/>
            <a:ext cx="2015791" cy="2015791"/>
          </a:xfrm>
          <a:prstGeom prst="rect">
            <a:avLst/>
          </a:prstGeom>
        </p:spPr>
      </p:pic>
      <p:sp>
        <p:nvSpPr>
          <p:cNvPr id="5" name="Rectangle 4"/>
          <p:cNvSpPr/>
          <p:nvPr/>
        </p:nvSpPr>
        <p:spPr>
          <a:xfrm>
            <a:off x="223782" y="314793"/>
            <a:ext cx="6415790" cy="9428814"/>
          </a:xfrm>
          <a:prstGeom prst="rect">
            <a:avLst/>
          </a:prstGeom>
          <a:noFill/>
          <a:ln w="57150">
            <a:solidFill>
              <a:srgbClr val="0070C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779489" y="574013"/>
            <a:ext cx="5336498" cy="3170099"/>
          </a:xfrm>
          <a:prstGeom prst="rect">
            <a:avLst/>
          </a:prstGeom>
          <a:noFill/>
        </p:spPr>
        <p:txBody>
          <a:bodyPr wrap="square" rtlCol="0" anchor="t">
            <a:spAutoFit/>
          </a:bodyPr>
          <a:lstStyle/>
          <a:p>
            <a:pPr algn="ctr"/>
            <a:r>
              <a:rPr lang="en-GB" sz="4000" err="1">
                <a:latin typeface="Segoe Print"/>
              </a:rPr>
              <a:t>Pecyn</a:t>
            </a:r>
            <a:r>
              <a:rPr lang="en-GB" sz="4000">
                <a:latin typeface="Segoe Print"/>
              </a:rPr>
              <a:t> </a:t>
            </a:r>
            <a:r>
              <a:rPr lang="en-GB" sz="4000" err="1">
                <a:latin typeface="Segoe Print"/>
              </a:rPr>
              <a:t>Gweithgareddau</a:t>
            </a:r>
            <a:r>
              <a:rPr lang="en-GB" sz="4000">
                <a:latin typeface="Segoe Print"/>
              </a:rPr>
              <a:t> Ysgol Gymraeg Casnewydd </a:t>
            </a:r>
          </a:p>
          <a:p>
            <a:pPr algn="ctr"/>
            <a:r>
              <a:rPr lang="en-GB" sz="4000">
                <a:solidFill>
                  <a:srgbClr val="7030A0"/>
                </a:solidFill>
                <a:latin typeface="Segoe Print"/>
              </a:rPr>
              <a:t>Activity Pack</a:t>
            </a:r>
            <a:endParaRPr lang="en-GB" sz="4000">
              <a:solidFill>
                <a:srgbClr val="7030A0"/>
              </a:solidFill>
              <a:latin typeface="Segoe Print" panose="02000600000000000000" pitchFamily="2" charset="0"/>
            </a:endParaRPr>
          </a:p>
        </p:txBody>
      </p:sp>
      <p:sp>
        <p:nvSpPr>
          <p:cNvPr id="7" name="TextBox 6"/>
          <p:cNvSpPr txBox="1"/>
          <p:nvPr/>
        </p:nvSpPr>
        <p:spPr>
          <a:xfrm>
            <a:off x="230177" y="7390095"/>
            <a:ext cx="6415790" cy="707886"/>
          </a:xfrm>
          <a:prstGeom prst="rect">
            <a:avLst/>
          </a:prstGeom>
          <a:noFill/>
        </p:spPr>
        <p:txBody>
          <a:bodyPr wrap="square" rtlCol="0" anchor="t">
            <a:spAutoFit/>
          </a:bodyPr>
          <a:lstStyle/>
          <a:p>
            <a:pPr algn="ctr"/>
            <a:r>
              <a:rPr lang="en-GB" sz="4000" err="1">
                <a:latin typeface="Segoe Print"/>
              </a:rPr>
              <a:t>Blwyddyn</a:t>
            </a:r>
            <a:r>
              <a:rPr lang="en-GB" sz="4000">
                <a:latin typeface="Segoe Print"/>
              </a:rPr>
              <a:t> 4 / </a:t>
            </a:r>
            <a:r>
              <a:rPr lang="en-GB" sz="4000">
                <a:solidFill>
                  <a:srgbClr val="7030A0"/>
                </a:solidFill>
                <a:latin typeface="Segoe Print"/>
              </a:rPr>
              <a:t>Year 4</a:t>
            </a:r>
            <a:endParaRPr lang="en-GB" sz="4000">
              <a:latin typeface="Segoe Print" panose="02000600000000000000" pitchFamily="2"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327" r="100000"/>
                    </a14:imgEffect>
                  </a14:imgLayer>
                </a14:imgProps>
              </a:ext>
            </a:extLst>
          </a:blip>
          <a:stretch>
            <a:fillRect/>
          </a:stretch>
        </p:blipFill>
        <p:spPr>
          <a:xfrm rot="360063">
            <a:off x="958672" y="3719092"/>
            <a:ext cx="5251109" cy="3107898"/>
          </a:xfrm>
          <a:prstGeom prst="rect">
            <a:avLst/>
          </a:prstGeom>
        </p:spPr>
      </p:pic>
      <p:sp>
        <p:nvSpPr>
          <p:cNvPr id="9" name="TextBox 8">
            <a:extLst>
              <a:ext uri="{FF2B5EF4-FFF2-40B4-BE49-F238E27FC236}">
                <a16:creationId xmlns:a16="http://schemas.microsoft.com/office/drawing/2014/main" id="{AC9EAD41-650E-4F9E-BB32-E017E77575F5}"/>
              </a:ext>
            </a:extLst>
          </p:cNvPr>
          <p:cNvSpPr txBox="1"/>
          <p:nvPr/>
        </p:nvSpPr>
        <p:spPr>
          <a:xfrm>
            <a:off x="145053" y="8259074"/>
            <a:ext cx="6878345" cy="1323439"/>
          </a:xfrm>
          <a:prstGeom prst="rect">
            <a:avLst/>
          </a:prstGeom>
          <a:noFill/>
        </p:spPr>
        <p:txBody>
          <a:bodyPr wrap="square" rtlCol="0" anchor="t">
            <a:spAutoFit/>
          </a:bodyPr>
          <a:lstStyle/>
          <a:p>
            <a:pPr algn="ctr"/>
            <a:r>
              <a:rPr lang="en-GB" sz="4000" dirty="0" err="1">
                <a:latin typeface="Segoe Print"/>
              </a:rPr>
              <a:t>Wythnos</a:t>
            </a:r>
            <a:r>
              <a:rPr lang="en-GB" sz="4000" dirty="0">
                <a:latin typeface="Segoe Print"/>
              </a:rPr>
              <a:t> 2 / </a:t>
            </a:r>
            <a:r>
              <a:rPr lang="en-GB" sz="4000" dirty="0">
                <a:solidFill>
                  <a:srgbClr val="7030A0"/>
                </a:solidFill>
                <a:latin typeface="Segoe Print"/>
              </a:rPr>
              <a:t>Week 2</a:t>
            </a:r>
            <a:r>
              <a:rPr lang="en-GB" sz="4000" dirty="0">
                <a:latin typeface="Segoe Print"/>
              </a:rPr>
              <a:t> </a:t>
            </a:r>
            <a:endParaRPr lang="en-GB" sz="4000" dirty="0">
              <a:latin typeface="Segoe Print" panose="02000600000000000000" pitchFamily="2" charset="0"/>
            </a:endParaRPr>
          </a:p>
          <a:p>
            <a:pPr algn="ctr"/>
            <a:r>
              <a:rPr lang="en-GB" sz="4000" dirty="0">
                <a:latin typeface="Segoe Print"/>
              </a:rPr>
              <a:t>06.07.2020</a:t>
            </a:r>
            <a:endParaRPr lang="en-GB" sz="4000" dirty="0">
              <a:latin typeface="Segoe Print" panose="02000600000000000000" pitchFamily="2" charset="0"/>
            </a:endParaRPr>
          </a:p>
        </p:txBody>
      </p:sp>
    </p:spTree>
    <p:extLst>
      <p:ext uri="{BB962C8B-B14F-4D97-AF65-F5344CB8AC3E}">
        <p14:creationId xmlns:p14="http://schemas.microsoft.com/office/powerpoint/2010/main" val="1176548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7711" y="2641689"/>
            <a:ext cx="6400800" cy="2677656"/>
          </a:xfrm>
          <a:prstGeom prst="rect">
            <a:avLst/>
          </a:prstGeom>
          <a:noFill/>
        </p:spPr>
        <p:txBody>
          <a:bodyPr wrap="square" rtlCol="0" anchor="t">
            <a:spAutoFit/>
          </a:bodyPr>
          <a:lstStyle/>
          <a:p>
            <a:pPr algn="just"/>
            <a:r>
              <a:rPr lang="en-GB" sz="1400" i="1" dirty="0">
                <a:latin typeface="Segoe Print"/>
              </a:rPr>
              <a:t>Mae </a:t>
            </a:r>
            <a:r>
              <a:rPr lang="en-GB" sz="1400" i="1" dirty="0" err="1">
                <a:latin typeface="Segoe Print"/>
              </a:rPr>
              <a:t>gan</a:t>
            </a:r>
            <a:r>
              <a:rPr lang="en-GB" sz="1400" i="1" dirty="0">
                <a:latin typeface="Segoe Print"/>
              </a:rPr>
              <a:t> </a:t>
            </a:r>
            <a:r>
              <a:rPr lang="en-GB" sz="1400" i="1" dirty="0" err="1">
                <a:latin typeface="Segoe Print"/>
              </a:rPr>
              <a:t>wenyn</a:t>
            </a:r>
            <a:r>
              <a:rPr lang="en-GB" sz="1400" i="1" dirty="0">
                <a:latin typeface="Segoe Print"/>
              </a:rPr>
              <a:t> bump </a:t>
            </a:r>
            <a:r>
              <a:rPr lang="en-GB" sz="1400" i="1" dirty="0" err="1">
                <a:latin typeface="Segoe Print"/>
              </a:rPr>
              <a:t>llygaid</a:t>
            </a:r>
            <a:r>
              <a:rPr lang="en-GB" sz="1400" i="1" dirty="0">
                <a:latin typeface="Segoe Print"/>
              </a:rPr>
              <a:t> </a:t>
            </a:r>
            <a:r>
              <a:rPr lang="en-GB" sz="1400" i="1" dirty="0" err="1">
                <a:latin typeface="Segoe Print"/>
              </a:rPr>
              <a:t>i</a:t>
            </a:r>
            <a:r>
              <a:rPr lang="en-GB" sz="1400" i="1" dirty="0">
                <a:latin typeface="Segoe Print"/>
              </a:rPr>
              <a:t> </a:t>
            </a:r>
            <a:r>
              <a:rPr lang="en-GB" sz="1400" i="1" dirty="0" err="1">
                <a:latin typeface="Segoe Print"/>
              </a:rPr>
              <a:t>gyd</a:t>
            </a:r>
            <a:r>
              <a:rPr lang="en-GB" sz="1400" i="1" dirty="0">
                <a:latin typeface="Segoe Print"/>
              </a:rPr>
              <a:t>! Mae </a:t>
            </a:r>
            <a:r>
              <a:rPr lang="en-GB" sz="1400" i="1" dirty="0" err="1">
                <a:latin typeface="Segoe Print"/>
              </a:rPr>
              <a:t>ganddynt</a:t>
            </a:r>
            <a:r>
              <a:rPr lang="en-GB" sz="1400" i="1" dirty="0">
                <a:latin typeface="Segoe Print"/>
              </a:rPr>
              <a:t> </a:t>
            </a:r>
            <a:r>
              <a:rPr lang="en-GB" sz="1400" i="1" dirty="0" err="1">
                <a:latin typeface="Segoe Print"/>
              </a:rPr>
              <a:t>ddwy</a:t>
            </a:r>
            <a:r>
              <a:rPr lang="en-GB" sz="1400" i="1" dirty="0">
                <a:latin typeface="Segoe Print"/>
              </a:rPr>
              <a:t> </a:t>
            </a:r>
            <a:r>
              <a:rPr lang="en-GB" sz="1400" i="1" dirty="0" err="1">
                <a:latin typeface="Segoe Print"/>
              </a:rPr>
              <a:t>brif</a:t>
            </a:r>
            <a:r>
              <a:rPr lang="en-GB" sz="1400" i="1" dirty="0">
                <a:latin typeface="Segoe Print"/>
              </a:rPr>
              <a:t> </a:t>
            </a:r>
            <a:r>
              <a:rPr lang="en-GB" sz="1400" i="1" dirty="0" err="1">
                <a:latin typeface="Segoe Print"/>
              </a:rPr>
              <a:t>lygaid</a:t>
            </a:r>
            <a:r>
              <a:rPr lang="en-GB" sz="1400" i="1" dirty="0">
                <a:latin typeface="Segoe Print"/>
              </a:rPr>
              <a:t> </a:t>
            </a:r>
            <a:r>
              <a:rPr lang="en-GB" sz="1400" i="1" dirty="0" err="1">
                <a:latin typeface="Segoe Print"/>
              </a:rPr>
              <a:t>ar</a:t>
            </a:r>
            <a:r>
              <a:rPr lang="en-GB" sz="1400" i="1" dirty="0">
                <a:latin typeface="Segoe Print"/>
              </a:rPr>
              <a:t> </a:t>
            </a:r>
            <a:r>
              <a:rPr lang="en-GB" sz="1400" i="1" dirty="0" err="1">
                <a:latin typeface="Segoe Print"/>
              </a:rPr>
              <a:t>ochr</a:t>
            </a:r>
            <a:r>
              <a:rPr lang="en-GB" sz="1400" i="1" dirty="0">
                <a:latin typeface="Segoe Print"/>
              </a:rPr>
              <a:t> </a:t>
            </a:r>
            <a:r>
              <a:rPr lang="en-GB" sz="1400" i="1" dirty="0" err="1">
                <a:latin typeface="Segoe Print"/>
              </a:rPr>
              <a:t>eu</a:t>
            </a:r>
            <a:r>
              <a:rPr lang="en-GB" sz="1400" i="1" dirty="0">
                <a:latin typeface="Segoe Print"/>
              </a:rPr>
              <a:t> pen (</a:t>
            </a:r>
            <a:r>
              <a:rPr lang="en-GB" sz="1400" i="1" dirty="0" err="1">
                <a:latin typeface="Segoe Print"/>
              </a:rPr>
              <a:t>ble</a:t>
            </a:r>
            <a:r>
              <a:rPr lang="en-GB" sz="1400" i="1" dirty="0">
                <a:latin typeface="Segoe Print"/>
              </a:rPr>
              <a:t> </a:t>
            </a:r>
            <a:r>
              <a:rPr lang="en-GB" sz="1400" i="1" dirty="0" err="1">
                <a:latin typeface="Segoe Print"/>
              </a:rPr>
              <a:t>mae’r</a:t>
            </a:r>
            <a:r>
              <a:rPr lang="en-GB" sz="1400" i="1" dirty="0">
                <a:latin typeface="Segoe Print"/>
              </a:rPr>
              <a:t> </a:t>
            </a:r>
            <a:r>
              <a:rPr lang="en-GB" sz="1400" i="1" dirty="0" err="1">
                <a:latin typeface="Segoe Print"/>
              </a:rPr>
              <a:t>arwyddion</a:t>
            </a:r>
            <a:r>
              <a:rPr lang="en-GB" sz="1400" i="1" dirty="0">
                <a:latin typeface="Segoe Print"/>
              </a:rPr>
              <a:t> </a:t>
            </a:r>
            <a:r>
              <a:rPr lang="en-GB" sz="1400" i="1" dirty="0" err="1">
                <a:latin typeface="Segoe Print"/>
              </a:rPr>
              <a:t>coch</a:t>
            </a:r>
            <a:r>
              <a:rPr lang="en-GB" sz="1400" i="1" dirty="0">
                <a:latin typeface="Segoe Print"/>
              </a:rPr>
              <a:t> </a:t>
            </a:r>
            <a:r>
              <a:rPr lang="en-GB" sz="1400" i="1" dirty="0" err="1">
                <a:latin typeface="Segoe Print"/>
              </a:rPr>
              <a:t>ar</a:t>
            </a:r>
            <a:r>
              <a:rPr lang="en-GB" sz="1400" i="1" dirty="0">
                <a:latin typeface="Segoe Print"/>
              </a:rPr>
              <a:t> y </a:t>
            </a:r>
            <a:r>
              <a:rPr lang="en-GB" sz="1400" i="1" dirty="0" err="1">
                <a:latin typeface="Segoe Print"/>
              </a:rPr>
              <a:t>llun</a:t>
            </a:r>
            <a:r>
              <a:rPr lang="en-GB" sz="1400" i="1" dirty="0">
                <a:latin typeface="Segoe Print"/>
              </a:rPr>
              <a:t> </a:t>
            </a:r>
            <a:r>
              <a:rPr lang="en-GB" sz="1400" i="1" dirty="0" err="1">
                <a:latin typeface="Segoe Print"/>
              </a:rPr>
              <a:t>uchod</a:t>
            </a:r>
            <a:r>
              <a:rPr lang="en-GB" sz="1400" i="1" dirty="0">
                <a:latin typeface="Segoe Print"/>
              </a:rPr>
              <a:t>) a </a:t>
            </a:r>
            <a:r>
              <a:rPr lang="en-GB" sz="1400" i="1" dirty="0" err="1">
                <a:latin typeface="Segoe Print"/>
              </a:rPr>
              <a:t>thair</a:t>
            </a:r>
            <a:r>
              <a:rPr lang="en-GB" sz="1400" i="1" dirty="0">
                <a:latin typeface="Segoe Print"/>
              </a:rPr>
              <a:t> </a:t>
            </a:r>
            <a:r>
              <a:rPr lang="en-GB" sz="1400" i="1" dirty="0" err="1">
                <a:latin typeface="Segoe Print"/>
              </a:rPr>
              <a:t>llygad</a:t>
            </a:r>
            <a:r>
              <a:rPr lang="en-GB" sz="1400" i="1" dirty="0">
                <a:latin typeface="Segoe Print"/>
              </a:rPr>
              <a:t> </a:t>
            </a:r>
            <a:r>
              <a:rPr lang="en-GB" sz="1400" i="1" dirty="0" err="1">
                <a:latin typeface="Segoe Print"/>
              </a:rPr>
              <a:t>fach</a:t>
            </a:r>
            <a:r>
              <a:rPr lang="en-GB" sz="1400" i="1" dirty="0">
                <a:latin typeface="Segoe Print"/>
              </a:rPr>
              <a:t> </a:t>
            </a:r>
            <a:r>
              <a:rPr lang="en-GB" sz="1400" i="1" dirty="0" err="1">
                <a:latin typeface="Segoe Print"/>
              </a:rPr>
              <a:t>yng</a:t>
            </a:r>
            <a:r>
              <a:rPr lang="en-GB" sz="1400" i="1" dirty="0">
                <a:latin typeface="Segoe Print"/>
              </a:rPr>
              <a:t> </a:t>
            </a:r>
            <a:r>
              <a:rPr lang="en-GB" sz="1400" i="1" dirty="0" err="1">
                <a:latin typeface="Segoe Print"/>
              </a:rPr>
              <a:t>nghanol</a:t>
            </a:r>
            <a:r>
              <a:rPr lang="en-GB" sz="1400" i="1" dirty="0">
                <a:latin typeface="Segoe Print"/>
              </a:rPr>
              <a:t> </a:t>
            </a:r>
            <a:r>
              <a:rPr lang="en-GB" sz="1400" i="1" dirty="0" err="1">
                <a:latin typeface="Segoe Print"/>
              </a:rPr>
              <a:t>eu</a:t>
            </a:r>
            <a:r>
              <a:rPr lang="en-GB" sz="1400" i="1" dirty="0">
                <a:latin typeface="Segoe Print"/>
              </a:rPr>
              <a:t> pen (</a:t>
            </a:r>
            <a:r>
              <a:rPr lang="en-GB" sz="1400" i="1" dirty="0" err="1">
                <a:latin typeface="Segoe Print"/>
              </a:rPr>
              <a:t>mewn</a:t>
            </a:r>
            <a:r>
              <a:rPr lang="en-GB" sz="1400" i="1" dirty="0">
                <a:latin typeface="Segoe Print"/>
              </a:rPr>
              <a:t> </a:t>
            </a:r>
            <a:r>
              <a:rPr lang="en-GB" sz="1400" i="1" dirty="0" err="1">
                <a:latin typeface="Segoe Print"/>
              </a:rPr>
              <a:t>cylch</a:t>
            </a:r>
            <a:r>
              <a:rPr lang="en-GB" sz="1400" i="1" dirty="0">
                <a:latin typeface="Segoe Print"/>
              </a:rPr>
              <a:t> </a:t>
            </a:r>
            <a:r>
              <a:rPr lang="en-GB" sz="1400" i="1" dirty="0" err="1">
                <a:latin typeface="Segoe Print"/>
              </a:rPr>
              <a:t>coch</a:t>
            </a:r>
            <a:r>
              <a:rPr lang="en-GB" sz="1400" i="1" dirty="0">
                <a:latin typeface="Segoe Print"/>
              </a:rPr>
              <a:t> </a:t>
            </a:r>
            <a:r>
              <a:rPr lang="en-GB" sz="1400" i="1" dirty="0" err="1">
                <a:latin typeface="Segoe Print"/>
              </a:rPr>
              <a:t>ar</a:t>
            </a:r>
            <a:r>
              <a:rPr lang="en-GB" sz="1400" i="1" dirty="0">
                <a:latin typeface="Segoe Print"/>
              </a:rPr>
              <a:t> y </a:t>
            </a:r>
            <a:r>
              <a:rPr lang="en-GB" sz="1400" i="1" dirty="0" err="1">
                <a:latin typeface="Segoe Print"/>
              </a:rPr>
              <a:t>llun</a:t>
            </a:r>
            <a:r>
              <a:rPr lang="en-GB" sz="1400" i="1" dirty="0">
                <a:latin typeface="Segoe Print"/>
              </a:rPr>
              <a:t> </a:t>
            </a:r>
            <a:r>
              <a:rPr lang="en-GB" sz="1400" i="1" dirty="0" err="1">
                <a:latin typeface="Segoe Print"/>
              </a:rPr>
              <a:t>uchod</a:t>
            </a:r>
            <a:r>
              <a:rPr lang="en-GB" sz="1400" i="1" dirty="0">
                <a:latin typeface="Segoe Print"/>
              </a:rPr>
              <a:t>). </a:t>
            </a:r>
          </a:p>
          <a:p>
            <a:pPr algn="just"/>
            <a:r>
              <a:rPr lang="en-GB" sz="1400" dirty="0">
                <a:latin typeface="Segoe Print"/>
              </a:rPr>
              <a:t>Y </a:t>
            </a:r>
            <a:r>
              <a:rPr lang="en-GB" sz="1400" dirty="0" err="1">
                <a:latin typeface="Segoe Print"/>
              </a:rPr>
              <a:t>ddwy</a:t>
            </a:r>
            <a:r>
              <a:rPr lang="en-GB" sz="1400" dirty="0">
                <a:latin typeface="Segoe Print"/>
              </a:rPr>
              <a:t> </a:t>
            </a:r>
            <a:r>
              <a:rPr lang="en-GB" sz="1400" dirty="0" err="1">
                <a:latin typeface="Segoe Print"/>
              </a:rPr>
              <a:t>brif</a:t>
            </a:r>
            <a:r>
              <a:rPr lang="en-GB" sz="1400" dirty="0">
                <a:latin typeface="Segoe Print"/>
              </a:rPr>
              <a:t> </a:t>
            </a:r>
            <a:r>
              <a:rPr lang="en-GB" sz="1400" dirty="0" err="1">
                <a:latin typeface="Segoe Print"/>
              </a:rPr>
              <a:t>lygad</a:t>
            </a:r>
            <a:r>
              <a:rPr lang="en-GB" sz="1400" dirty="0">
                <a:latin typeface="Segoe Print"/>
              </a:rPr>
              <a:t> </a:t>
            </a:r>
            <a:r>
              <a:rPr lang="en-GB" sz="1400" dirty="0" err="1">
                <a:latin typeface="Segoe Print"/>
              </a:rPr>
              <a:t>sy’n</a:t>
            </a:r>
            <a:r>
              <a:rPr lang="en-GB" sz="1400" dirty="0">
                <a:latin typeface="Segoe Print"/>
              </a:rPr>
              <a:t> </a:t>
            </a:r>
            <a:r>
              <a:rPr lang="en-GB" sz="1400" dirty="0" err="1">
                <a:latin typeface="Segoe Print"/>
              </a:rPr>
              <a:t>helpu’r</a:t>
            </a:r>
            <a:r>
              <a:rPr lang="en-GB" sz="1400" dirty="0">
                <a:latin typeface="Segoe Print"/>
              </a:rPr>
              <a:t> </a:t>
            </a:r>
            <a:r>
              <a:rPr lang="en-GB" sz="1400" dirty="0" err="1">
                <a:latin typeface="Segoe Print"/>
              </a:rPr>
              <a:t>wenynen</a:t>
            </a:r>
            <a:r>
              <a:rPr lang="en-GB" sz="1400" dirty="0">
                <a:latin typeface="Segoe Print"/>
              </a:rPr>
              <a:t> </a:t>
            </a:r>
            <a:r>
              <a:rPr lang="en-GB" sz="1400" dirty="0" err="1">
                <a:latin typeface="Segoe Print"/>
              </a:rPr>
              <a:t>i</a:t>
            </a:r>
            <a:r>
              <a:rPr lang="en-GB" sz="1400" dirty="0">
                <a:latin typeface="Segoe Print"/>
              </a:rPr>
              <a:t> weld </a:t>
            </a:r>
            <a:r>
              <a:rPr lang="en-GB" sz="1400" dirty="0" err="1">
                <a:latin typeface="Segoe Print"/>
              </a:rPr>
              <a:t>lliwiau</a:t>
            </a:r>
            <a:r>
              <a:rPr lang="en-GB" sz="1400" dirty="0">
                <a:latin typeface="Segoe Print"/>
              </a:rPr>
              <a:t> </a:t>
            </a:r>
            <a:r>
              <a:rPr lang="en-GB" sz="1400" dirty="0" err="1">
                <a:latin typeface="Segoe Print"/>
              </a:rPr>
              <a:t>gwahanol</a:t>
            </a:r>
            <a:r>
              <a:rPr lang="en-GB" sz="1400" dirty="0">
                <a:latin typeface="Segoe Print"/>
              </a:rPr>
              <a:t> ac </a:t>
            </a:r>
            <a:r>
              <a:rPr lang="en-GB" sz="1400" dirty="0" err="1">
                <a:latin typeface="Segoe Print"/>
              </a:rPr>
              <a:t>i</a:t>
            </a:r>
            <a:r>
              <a:rPr lang="en-GB" sz="1400" dirty="0">
                <a:latin typeface="Segoe Print"/>
              </a:rPr>
              <a:t> </a:t>
            </a:r>
            <a:r>
              <a:rPr lang="en-GB" sz="1400" dirty="0" err="1">
                <a:latin typeface="Segoe Print"/>
              </a:rPr>
              <a:t>wirio</a:t>
            </a:r>
            <a:r>
              <a:rPr lang="en-GB" sz="1400" dirty="0">
                <a:latin typeface="Segoe Print"/>
              </a:rPr>
              <a:t> </a:t>
            </a:r>
            <a:r>
              <a:rPr lang="en-GB" sz="1400" dirty="0" err="1">
                <a:latin typeface="Segoe Print"/>
              </a:rPr>
              <a:t>beth</a:t>
            </a:r>
            <a:r>
              <a:rPr lang="en-GB" sz="1400" dirty="0">
                <a:latin typeface="Segoe Print"/>
              </a:rPr>
              <a:t> </a:t>
            </a:r>
            <a:r>
              <a:rPr lang="en-GB" sz="1400" dirty="0" err="1">
                <a:latin typeface="Segoe Print"/>
              </a:rPr>
              <a:t>sy’n</a:t>
            </a:r>
            <a:r>
              <a:rPr lang="en-GB" sz="1400" dirty="0">
                <a:latin typeface="Segoe Print"/>
              </a:rPr>
              <a:t> </a:t>
            </a:r>
            <a:r>
              <a:rPr lang="en-GB" sz="1400" dirty="0" err="1">
                <a:latin typeface="Segoe Print"/>
              </a:rPr>
              <a:t>symud</a:t>
            </a:r>
            <a:r>
              <a:rPr lang="en-GB" sz="1400" dirty="0">
                <a:latin typeface="Segoe Print"/>
              </a:rPr>
              <a:t> </a:t>
            </a:r>
            <a:r>
              <a:rPr lang="en-GB" sz="1400" dirty="0" err="1">
                <a:latin typeface="Segoe Print"/>
              </a:rPr>
              <a:t>a’i</a:t>
            </a:r>
            <a:r>
              <a:rPr lang="en-GB" sz="1400" dirty="0">
                <a:latin typeface="Segoe Print"/>
              </a:rPr>
              <a:t> </a:t>
            </a:r>
            <a:r>
              <a:rPr lang="en-GB" sz="1400" dirty="0" err="1">
                <a:latin typeface="Segoe Print"/>
              </a:rPr>
              <a:t>peidio</a:t>
            </a:r>
            <a:r>
              <a:rPr lang="en-GB" sz="1400" dirty="0">
                <a:latin typeface="Segoe Print"/>
              </a:rPr>
              <a:t>. Mae </a:t>
            </a:r>
            <a:r>
              <a:rPr lang="en-GB" sz="1400" dirty="0" err="1">
                <a:latin typeface="Segoe Print"/>
              </a:rPr>
              <a:t>hyn</a:t>
            </a:r>
            <a:r>
              <a:rPr lang="en-GB" sz="1400" dirty="0">
                <a:latin typeface="Segoe Print"/>
              </a:rPr>
              <a:t> </a:t>
            </a:r>
            <a:r>
              <a:rPr lang="en-GB" sz="1400" dirty="0" err="1">
                <a:latin typeface="Segoe Print"/>
              </a:rPr>
              <a:t>yn</a:t>
            </a:r>
            <a:r>
              <a:rPr lang="en-GB" sz="1400" dirty="0">
                <a:latin typeface="Segoe Print"/>
              </a:rPr>
              <a:t> </a:t>
            </a:r>
            <a:r>
              <a:rPr lang="en-GB" sz="1400" dirty="0" err="1">
                <a:latin typeface="Segoe Print"/>
              </a:rPr>
              <a:t>ddefnyddiol</a:t>
            </a:r>
            <a:r>
              <a:rPr lang="en-GB" sz="1400" dirty="0">
                <a:latin typeface="Segoe Print"/>
              </a:rPr>
              <a:t> </a:t>
            </a:r>
            <a:r>
              <a:rPr lang="en-GB" sz="1400" dirty="0" err="1">
                <a:latin typeface="Segoe Print"/>
              </a:rPr>
              <a:t>i</a:t>
            </a:r>
            <a:r>
              <a:rPr lang="en-GB" sz="1400" dirty="0">
                <a:latin typeface="Segoe Print"/>
              </a:rPr>
              <a:t> </a:t>
            </a:r>
            <a:r>
              <a:rPr lang="en-GB" sz="1400" dirty="0" err="1">
                <a:latin typeface="Segoe Print"/>
              </a:rPr>
              <a:t>fedru</a:t>
            </a:r>
            <a:r>
              <a:rPr lang="en-GB" sz="1400" dirty="0">
                <a:latin typeface="Segoe Print"/>
              </a:rPr>
              <a:t> </a:t>
            </a:r>
            <a:r>
              <a:rPr lang="en-GB" sz="1400" dirty="0" err="1">
                <a:latin typeface="Segoe Print"/>
              </a:rPr>
              <a:t>glanio</a:t>
            </a:r>
            <a:r>
              <a:rPr lang="en-GB" sz="1400" dirty="0">
                <a:latin typeface="Segoe Print"/>
              </a:rPr>
              <a:t> </a:t>
            </a:r>
            <a:r>
              <a:rPr lang="en-GB" sz="1400" dirty="0" err="1">
                <a:latin typeface="Segoe Print"/>
              </a:rPr>
              <a:t>ar</a:t>
            </a:r>
            <a:r>
              <a:rPr lang="en-GB" sz="1400" dirty="0">
                <a:latin typeface="Segoe Print"/>
              </a:rPr>
              <a:t> </a:t>
            </a:r>
            <a:r>
              <a:rPr lang="en-GB" sz="1400" dirty="0" err="1">
                <a:latin typeface="Segoe Print"/>
              </a:rPr>
              <a:t>flodyn</a:t>
            </a:r>
            <a:r>
              <a:rPr lang="en-GB" sz="1400" dirty="0">
                <a:latin typeface="Segoe Print"/>
              </a:rPr>
              <a:t> </a:t>
            </a:r>
            <a:r>
              <a:rPr lang="en-GB" sz="1400" dirty="0" err="1">
                <a:latin typeface="Segoe Print"/>
              </a:rPr>
              <a:t>os</a:t>
            </a:r>
            <a:r>
              <a:rPr lang="en-GB" sz="1400" dirty="0">
                <a:latin typeface="Segoe Print"/>
              </a:rPr>
              <a:t> </a:t>
            </a:r>
            <a:r>
              <a:rPr lang="en-GB" sz="1400" dirty="0" err="1">
                <a:latin typeface="Segoe Print"/>
              </a:rPr>
              <a:t>ydy</a:t>
            </a:r>
            <a:r>
              <a:rPr lang="en-GB" sz="1400" dirty="0">
                <a:latin typeface="Segoe Print"/>
              </a:rPr>
              <a:t> </a:t>
            </a:r>
            <a:r>
              <a:rPr lang="en-GB" sz="1400" dirty="0" err="1">
                <a:latin typeface="Segoe Print"/>
              </a:rPr>
              <a:t>e’n</a:t>
            </a:r>
            <a:r>
              <a:rPr lang="en-GB" sz="1400" dirty="0">
                <a:latin typeface="Segoe Print"/>
              </a:rPr>
              <a:t> </a:t>
            </a:r>
            <a:r>
              <a:rPr lang="en-GB" sz="1400" dirty="0" err="1">
                <a:latin typeface="Segoe Print"/>
              </a:rPr>
              <a:t>chwifio</a:t>
            </a:r>
            <a:r>
              <a:rPr lang="en-GB" sz="1400" dirty="0">
                <a:latin typeface="Segoe Print"/>
              </a:rPr>
              <a:t> </a:t>
            </a:r>
            <a:r>
              <a:rPr lang="en-GB" sz="1400" dirty="0" err="1">
                <a:latin typeface="Segoe Print"/>
              </a:rPr>
              <a:t>yn</a:t>
            </a:r>
            <a:r>
              <a:rPr lang="en-GB" sz="1400" dirty="0">
                <a:latin typeface="Segoe Print"/>
              </a:rPr>
              <a:t> y </a:t>
            </a:r>
            <a:r>
              <a:rPr lang="en-GB" sz="1400" dirty="0" err="1">
                <a:latin typeface="Segoe Print"/>
              </a:rPr>
              <a:t>gwynt</a:t>
            </a:r>
            <a:r>
              <a:rPr lang="en-GB" sz="1400" dirty="0">
                <a:latin typeface="Segoe Print"/>
              </a:rPr>
              <a:t>.</a:t>
            </a:r>
          </a:p>
          <a:p>
            <a:pPr algn="just"/>
            <a:r>
              <a:rPr lang="en-GB" sz="1400" dirty="0" err="1">
                <a:latin typeface="Segoe Print"/>
              </a:rPr>
              <a:t>Mae’r</a:t>
            </a:r>
            <a:r>
              <a:rPr lang="en-GB" sz="1400" dirty="0">
                <a:latin typeface="Segoe Print"/>
              </a:rPr>
              <a:t> </a:t>
            </a:r>
            <a:r>
              <a:rPr lang="en-GB" sz="1400" dirty="0" err="1">
                <a:latin typeface="Segoe Print"/>
              </a:rPr>
              <a:t>llygaid</a:t>
            </a:r>
            <a:r>
              <a:rPr lang="en-GB" sz="1400" dirty="0">
                <a:latin typeface="Segoe Print"/>
              </a:rPr>
              <a:t> </a:t>
            </a:r>
            <a:r>
              <a:rPr lang="en-GB" sz="1400" dirty="0" err="1">
                <a:latin typeface="Segoe Print"/>
              </a:rPr>
              <a:t>bach</a:t>
            </a:r>
            <a:r>
              <a:rPr lang="en-GB" sz="1400" dirty="0">
                <a:latin typeface="Segoe Print"/>
              </a:rPr>
              <a:t> </a:t>
            </a:r>
            <a:r>
              <a:rPr lang="en-GB" sz="1400" dirty="0" err="1">
                <a:latin typeface="Segoe Print"/>
              </a:rPr>
              <a:t>yn</a:t>
            </a:r>
            <a:r>
              <a:rPr lang="en-GB" sz="1400" dirty="0">
                <a:latin typeface="Segoe Print"/>
              </a:rPr>
              <a:t> </a:t>
            </a:r>
            <a:r>
              <a:rPr lang="en-GB" sz="1400" dirty="0" err="1">
                <a:latin typeface="Segoe Print"/>
              </a:rPr>
              <a:t>helpu</a:t>
            </a:r>
            <a:r>
              <a:rPr lang="en-GB" sz="1400" dirty="0">
                <a:latin typeface="Segoe Print"/>
              </a:rPr>
              <a:t> </a:t>
            </a:r>
            <a:r>
              <a:rPr lang="en-GB" sz="1400" dirty="0" err="1">
                <a:latin typeface="Segoe Print"/>
              </a:rPr>
              <a:t>iddyn</a:t>
            </a:r>
            <a:r>
              <a:rPr lang="en-GB" sz="1400" dirty="0">
                <a:latin typeface="Segoe Print"/>
              </a:rPr>
              <a:t> </a:t>
            </a:r>
            <a:r>
              <a:rPr lang="en-GB" sz="1400" dirty="0" err="1">
                <a:latin typeface="Segoe Print"/>
              </a:rPr>
              <a:t>nhw</a:t>
            </a:r>
            <a:r>
              <a:rPr lang="en-GB" sz="1400" dirty="0">
                <a:latin typeface="Segoe Print"/>
              </a:rPr>
              <a:t> weld </a:t>
            </a:r>
            <a:r>
              <a:rPr lang="en-GB" sz="1400" dirty="0" err="1">
                <a:latin typeface="Segoe Print"/>
              </a:rPr>
              <a:t>golau’r</a:t>
            </a:r>
            <a:r>
              <a:rPr lang="en-GB" sz="1400" dirty="0">
                <a:latin typeface="Segoe Print"/>
              </a:rPr>
              <a:t> haul, </a:t>
            </a:r>
            <a:r>
              <a:rPr lang="en-GB" sz="1400" dirty="0" err="1">
                <a:latin typeface="Segoe Print"/>
              </a:rPr>
              <a:t>hyd</a:t>
            </a:r>
            <a:r>
              <a:rPr lang="en-GB" sz="1400" dirty="0">
                <a:latin typeface="Segoe Print"/>
              </a:rPr>
              <a:t> </a:t>
            </a:r>
            <a:r>
              <a:rPr lang="en-GB" sz="1400" dirty="0" err="1">
                <a:latin typeface="Segoe Print"/>
              </a:rPr>
              <a:t>yn</a:t>
            </a:r>
            <a:r>
              <a:rPr lang="en-GB" sz="1400" dirty="0">
                <a:latin typeface="Segoe Print"/>
              </a:rPr>
              <a:t> </a:t>
            </a:r>
            <a:r>
              <a:rPr lang="en-GB" sz="1400" dirty="0" err="1">
                <a:latin typeface="Segoe Print"/>
              </a:rPr>
              <a:t>oed</a:t>
            </a:r>
            <a:r>
              <a:rPr lang="en-GB" sz="1400" dirty="0">
                <a:latin typeface="Segoe Print"/>
              </a:rPr>
              <a:t> </a:t>
            </a:r>
            <a:r>
              <a:rPr lang="en-GB" sz="1400" dirty="0" err="1">
                <a:latin typeface="Segoe Print"/>
              </a:rPr>
              <a:t>ar</a:t>
            </a:r>
            <a:r>
              <a:rPr lang="en-GB" sz="1400" dirty="0">
                <a:latin typeface="Segoe Print"/>
              </a:rPr>
              <a:t> </a:t>
            </a:r>
            <a:r>
              <a:rPr lang="en-GB" sz="1400" dirty="0" err="1">
                <a:latin typeface="Segoe Print"/>
              </a:rPr>
              <a:t>ddiwrnod</a:t>
            </a:r>
            <a:r>
              <a:rPr lang="en-GB" sz="1400" dirty="0">
                <a:latin typeface="Segoe Print"/>
              </a:rPr>
              <a:t> </a:t>
            </a:r>
            <a:r>
              <a:rPr lang="en-GB" sz="1400" dirty="0" err="1">
                <a:latin typeface="Segoe Print"/>
              </a:rPr>
              <a:t>cymylog</a:t>
            </a:r>
            <a:r>
              <a:rPr lang="en-GB" sz="1400" dirty="0">
                <a:latin typeface="Segoe Print"/>
              </a:rPr>
              <a:t>, ac </a:t>
            </a:r>
            <a:r>
              <a:rPr lang="en-GB" sz="1400" dirty="0" err="1">
                <a:latin typeface="Segoe Print"/>
              </a:rPr>
              <a:t>yn</a:t>
            </a:r>
            <a:r>
              <a:rPr lang="en-GB" sz="1400" dirty="0">
                <a:latin typeface="Segoe Print"/>
              </a:rPr>
              <a:t> </a:t>
            </a:r>
            <a:r>
              <a:rPr lang="en-GB" sz="1400" dirty="0" err="1">
                <a:latin typeface="Segoe Print"/>
              </a:rPr>
              <a:t>eu</a:t>
            </a:r>
            <a:r>
              <a:rPr lang="en-GB" sz="1400" dirty="0">
                <a:latin typeface="Segoe Print"/>
              </a:rPr>
              <a:t> </a:t>
            </a:r>
            <a:r>
              <a:rPr lang="en-GB" sz="1400" dirty="0" err="1">
                <a:latin typeface="Segoe Print"/>
              </a:rPr>
              <a:t>helpu</a:t>
            </a:r>
            <a:r>
              <a:rPr lang="en-GB" sz="1400" dirty="0">
                <a:latin typeface="Segoe Print"/>
              </a:rPr>
              <a:t> </a:t>
            </a:r>
            <a:r>
              <a:rPr lang="en-GB" sz="1400" dirty="0" err="1">
                <a:latin typeface="Segoe Print"/>
              </a:rPr>
              <a:t>i</a:t>
            </a:r>
            <a:r>
              <a:rPr lang="en-GB" sz="1400" dirty="0">
                <a:latin typeface="Segoe Print"/>
              </a:rPr>
              <a:t> </a:t>
            </a:r>
            <a:r>
              <a:rPr lang="en-GB" sz="1400" dirty="0" err="1">
                <a:latin typeface="Segoe Print"/>
              </a:rPr>
              <a:t>hedfan</a:t>
            </a:r>
            <a:r>
              <a:rPr lang="en-GB" sz="1400" dirty="0">
                <a:latin typeface="Segoe Print"/>
              </a:rPr>
              <a:t> o </a:t>
            </a:r>
            <a:r>
              <a:rPr lang="en-GB" sz="1400" dirty="0" err="1">
                <a:latin typeface="Segoe Print"/>
              </a:rPr>
              <a:t>flodyn</a:t>
            </a:r>
            <a:r>
              <a:rPr lang="en-GB" sz="1400" dirty="0">
                <a:latin typeface="Segoe Print"/>
              </a:rPr>
              <a:t> </a:t>
            </a:r>
            <a:r>
              <a:rPr lang="en-GB" sz="1400" dirty="0" err="1">
                <a:latin typeface="Segoe Print"/>
              </a:rPr>
              <a:t>i</a:t>
            </a:r>
            <a:r>
              <a:rPr lang="en-GB" sz="1400" dirty="0">
                <a:latin typeface="Segoe Print"/>
              </a:rPr>
              <a:t> </a:t>
            </a:r>
            <a:r>
              <a:rPr lang="en-GB" sz="1400" dirty="0" err="1">
                <a:latin typeface="Segoe Print"/>
              </a:rPr>
              <a:t>flodyn</a:t>
            </a:r>
            <a:r>
              <a:rPr lang="en-GB" sz="1400" dirty="0">
                <a:latin typeface="Segoe Print"/>
              </a:rPr>
              <a:t>.</a:t>
            </a:r>
          </a:p>
          <a:p>
            <a:pPr algn="just"/>
            <a:r>
              <a:rPr lang="en-GB" sz="1400" dirty="0">
                <a:latin typeface="Segoe Print"/>
              </a:rPr>
              <a:t>Mae </a:t>
            </a:r>
            <a:r>
              <a:rPr lang="en-GB" sz="1400" dirty="0" err="1">
                <a:latin typeface="Segoe Print"/>
              </a:rPr>
              <a:t>gwenyn</a:t>
            </a:r>
            <a:r>
              <a:rPr lang="en-GB" sz="1400" dirty="0">
                <a:latin typeface="Segoe Print"/>
              </a:rPr>
              <a:t> </a:t>
            </a:r>
            <a:r>
              <a:rPr lang="en-GB" sz="1400" dirty="0" err="1">
                <a:latin typeface="Segoe Print"/>
              </a:rPr>
              <a:t>yn</a:t>
            </a:r>
            <a:r>
              <a:rPr lang="en-GB" sz="1400" dirty="0">
                <a:latin typeface="Segoe Print"/>
              </a:rPr>
              <a:t> </a:t>
            </a:r>
            <a:r>
              <a:rPr lang="en-GB" sz="1400" dirty="0" err="1">
                <a:latin typeface="Segoe Print"/>
              </a:rPr>
              <a:t>gweld</a:t>
            </a:r>
            <a:r>
              <a:rPr lang="en-GB" sz="1400" dirty="0">
                <a:latin typeface="Segoe Print"/>
              </a:rPr>
              <a:t> </a:t>
            </a:r>
            <a:r>
              <a:rPr lang="en-GB" sz="1400" dirty="0" err="1">
                <a:latin typeface="Segoe Print"/>
              </a:rPr>
              <a:t>pethau</a:t>
            </a:r>
            <a:r>
              <a:rPr lang="en-GB" sz="1400" dirty="0">
                <a:latin typeface="Segoe Print"/>
              </a:rPr>
              <a:t> </a:t>
            </a:r>
            <a:r>
              <a:rPr lang="en-GB" sz="1400" dirty="0" err="1">
                <a:latin typeface="Segoe Print"/>
              </a:rPr>
              <a:t>yn</a:t>
            </a:r>
            <a:r>
              <a:rPr lang="en-GB" sz="1400" dirty="0">
                <a:latin typeface="Segoe Print"/>
              </a:rPr>
              <a:t> </a:t>
            </a:r>
            <a:r>
              <a:rPr lang="en-GB" sz="1400" dirty="0" err="1">
                <a:latin typeface="Segoe Print"/>
              </a:rPr>
              <a:t>hollol</a:t>
            </a:r>
            <a:r>
              <a:rPr lang="en-GB" sz="1400" dirty="0">
                <a:latin typeface="Segoe Print"/>
              </a:rPr>
              <a:t> </a:t>
            </a:r>
            <a:r>
              <a:rPr lang="en-GB" sz="1400" dirty="0" err="1">
                <a:latin typeface="Segoe Print"/>
              </a:rPr>
              <a:t>wahanol</a:t>
            </a:r>
            <a:r>
              <a:rPr lang="en-GB" sz="1400" dirty="0">
                <a:latin typeface="Segoe Print"/>
              </a:rPr>
              <a:t> </a:t>
            </a:r>
            <a:r>
              <a:rPr lang="en-GB" sz="1400" dirty="0" err="1">
                <a:latin typeface="Segoe Print"/>
              </a:rPr>
              <a:t>i</a:t>
            </a:r>
            <a:r>
              <a:rPr lang="en-GB" sz="1400" dirty="0">
                <a:latin typeface="Segoe Print"/>
              </a:rPr>
              <a:t> </a:t>
            </a:r>
            <a:r>
              <a:rPr lang="en-GB" sz="1400" dirty="0" err="1">
                <a:latin typeface="Segoe Print"/>
              </a:rPr>
              <a:t>ni</a:t>
            </a:r>
            <a:r>
              <a:rPr lang="en-GB" sz="1400" dirty="0">
                <a:latin typeface="Segoe Print"/>
              </a:rPr>
              <a:t> am </a:t>
            </a:r>
            <a:r>
              <a:rPr lang="en-GB" sz="1400" dirty="0" err="1">
                <a:latin typeface="Segoe Print"/>
              </a:rPr>
              <a:t>eu</a:t>
            </a:r>
            <a:r>
              <a:rPr lang="en-GB" sz="1400" dirty="0">
                <a:latin typeface="Segoe Print"/>
              </a:rPr>
              <a:t> </a:t>
            </a:r>
            <a:r>
              <a:rPr lang="en-GB" sz="1400" dirty="0" err="1">
                <a:latin typeface="Segoe Print"/>
              </a:rPr>
              <a:t>bod</a:t>
            </a:r>
            <a:r>
              <a:rPr lang="en-GB" sz="1400" dirty="0">
                <a:latin typeface="Segoe Print"/>
              </a:rPr>
              <a:t> </a:t>
            </a:r>
            <a:r>
              <a:rPr lang="en-GB" sz="1400" dirty="0" err="1">
                <a:latin typeface="Segoe Print"/>
              </a:rPr>
              <a:t>yn</a:t>
            </a:r>
            <a:r>
              <a:rPr lang="en-GB" sz="1400" dirty="0">
                <a:latin typeface="Segoe Print"/>
              </a:rPr>
              <a:t> </a:t>
            </a:r>
            <a:r>
              <a:rPr lang="en-GB" sz="1400" dirty="0" err="1">
                <a:latin typeface="Segoe Print"/>
              </a:rPr>
              <a:t>gallu</a:t>
            </a:r>
            <a:r>
              <a:rPr lang="en-GB" sz="1400" dirty="0">
                <a:latin typeface="Segoe Print"/>
              </a:rPr>
              <a:t> </a:t>
            </a:r>
            <a:r>
              <a:rPr lang="en-GB" sz="1400" dirty="0" err="1">
                <a:latin typeface="Segoe Print"/>
              </a:rPr>
              <a:t>gweld</a:t>
            </a:r>
            <a:r>
              <a:rPr lang="en-GB" sz="1400" dirty="0">
                <a:latin typeface="Segoe Print"/>
              </a:rPr>
              <a:t> </a:t>
            </a:r>
            <a:r>
              <a:rPr lang="en-GB" sz="1400" dirty="0" err="1">
                <a:latin typeface="Segoe Print"/>
              </a:rPr>
              <a:t>golau</a:t>
            </a:r>
            <a:r>
              <a:rPr lang="en-GB" sz="1400" dirty="0">
                <a:latin typeface="Segoe Print"/>
              </a:rPr>
              <a:t> </a:t>
            </a:r>
            <a:r>
              <a:rPr lang="en-GB" sz="1400" dirty="0" err="1">
                <a:latin typeface="Segoe Print"/>
              </a:rPr>
              <a:t>uwch</a:t>
            </a:r>
            <a:r>
              <a:rPr lang="en-GB" sz="1400" dirty="0">
                <a:latin typeface="Segoe Print"/>
              </a:rPr>
              <a:t> </a:t>
            </a:r>
            <a:r>
              <a:rPr lang="en-GB" sz="1400" dirty="0" err="1">
                <a:latin typeface="Segoe Print"/>
              </a:rPr>
              <a:t>fioled</a:t>
            </a:r>
            <a:r>
              <a:rPr lang="en-GB" sz="1400" dirty="0">
                <a:latin typeface="Segoe Print"/>
              </a:rPr>
              <a:t> (</a:t>
            </a:r>
            <a:r>
              <a:rPr lang="en-GB" sz="1400" i="1" dirty="0">
                <a:latin typeface="Segoe Print"/>
              </a:rPr>
              <a:t>ultraviole</a:t>
            </a:r>
            <a:r>
              <a:rPr lang="en-GB" sz="1400" dirty="0">
                <a:latin typeface="Segoe Print"/>
              </a:rPr>
              <a:t>t). I </a:t>
            </a:r>
            <a:r>
              <a:rPr lang="en-GB" sz="1400" dirty="0" err="1">
                <a:latin typeface="Segoe Print"/>
              </a:rPr>
              <a:t>ni</a:t>
            </a:r>
            <a:r>
              <a:rPr lang="en-GB" sz="1400" dirty="0">
                <a:latin typeface="Segoe Print"/>
              </a:rPr>
              <a:t>, </a:t>
            </a:r>
            <a:r>
              <a:rPr lang="en-GB" sz="1400" dirty="0" err="1">
                <a:latin typeface="Segoe Print"/>
              </a:rPr>
              <a:t>mae</a:t>
            </a:r>
            <a:r>
              <a:rPr lang="en-GB" sz="1400" dirty="0">
                <a:latin typeface="Segoe Print"/>
              </a:rPr>
              <a:t> </a:t>
            </a:r>
            <a:r>
              <a:rPr lang="en-GB" sz="1400" dirty="0" err="1">
                <a:latin typeface="Segoe Print"/>
              </a:rPr>
              <a:t>blodyn</a:t>
            </a:r>
            <a:r>
              <a:rPr lang="en-GB" sz="1400" dirty="0">
                <a:latin typeface="Segoe Print"/>
              </a:rPr>
              <a:t> </a:t>
            </a:r>
            <a:r>
              <a:rPr lang="en-GB" sz="1400" dirty="0" err="1">
                <a:latin typeface="Segoe Print"/>
              </a:rPr>
              <a:t>yn</a:t>
            </a:r>
            <a:r>
              <a:rPr lang="en-GB" sz="1400" dirty="0">
                <a:latin typeface="Segoe Print"/>
              </a:rPr>
              <a:t> </a:t>
            </a:r>
            <a:r>
              <a:rPr lang="en-GB" sz="1400" dirty="0" err="1">
                <a:latin typeface="Segoe Print"/>
              </a:rPr>
              <a:t>edrych</a:t>
            </a:r>
            <a:r>
              <a:rPr lang="en-GB" sz="1400" dirty="0">
                <a:latin typeface="Segoe Print"/>
              </a:rPr>
              <a:t> </a:t>
            </a:r>
            <a:r>
              <a:rPr lang="en-GB" sz="1400" dirty="0" err="1">
                <a:latin typeface="Segoe Print"/>
              </a:rPr>
              <a:t>fel</a:t>
            </a:r>
            <a:r>
              <a:rPr lang="en-GB" sz="1400" dirty="0">
                <a:latin typeface="Segoe Print"/>
              </a:rPr>
              <a:t> un </a:t>
            </a:r>
            <a:r>
              <a:rPr lang="en-GB" sz="1400" dirty="0" err="1">
                <a:latin typeface="Segoe Print"/>
              </a:rPr>
              <a:t>lliw</a:t>
            </a:r>
            <a:r>
              <a:rPr lang="en-GB" sz="1400" dirty="0">
                <a:latin typeface="Segoe Print"/>
              </a:rPr>
              <a:t>, </a:t>
            </a:r>
            <a:r>
              <a:rPr lang="en-GB" sz="1400" dirty="0" err="1">
                <a:latin typeface="Segoe Print"/>
              </a:rPr>
              <a:t>ond</a:t>
            </a:r>
            <a:r>
              <a:rPr lang="en-GB" sz="1400" dirty="0">
                <a:latin typeface="Segoe Print"/>
              </a:rPr>
              <a:t> </a:t>
            </a:r>
            <a:r>
              <a:rPr lang="en-GB" sz="1400" dirty="0" err="1">
                <a:latin typeface="Segoe Print"/>
              </a:rPr>
              <a:t>i</a:t>
            </a:r>
            <a:r>
              <a:rPr lang="en-GB" sz="1400" dirty="0">
                <a:latin typeface="Segoe Print"/>
              </a:rPr>
              <a:t> </a:t>
            </a:r>
            <a:r>
              <a:rPr lang="en-GB" sz="1400" dirty="0" err="1">
                <a:latin typeface="Segoe Print"/>
              </a:rPr>
              <a:t>wenynen</a:t>
            </a:r>
            <a:r>
              <a:rPr lang="en-GB" sz="1400" dirty="0">
                <a:latin typeface="Segoe Print"/>
              </a:rPr>
              <a:t> </a:t>
            </a:r>
            <a:r>
              <a:rPr lang="en-GB" sz="1400" dirty="0" err="1">
                <a:latin typeface="Segoe Print"/>
              </a:rPr>
              <a:t>mae</a:t>
            </a:r>
            <a:r>
              <a:rPr lang="en-GB" sz="1400" dirty="0">
                <a:latin typeface="Segoe Print"/>
              </a:rPr>
              <a:t> </a:t>
            </a:r>
            <a:r>
              <a:rPr lang="en-GB" sz="1400" dirty="0" err="1">
                <a:latin typeface="Segoe Print"/>
              </a:rPr>
              <a:t>lliwiau</a:t>
            </a:r>
            <a:r>
              <a:rPr lang="en-GB" sz="1400" dirty="0">
                <a:latin typeface="Segoe Print"/>
              </a:rPr>
              <a:t> </a:t>
            </a:r>
            <a:r>
              <a:rPr lang="en-GB" sz="1400" dirty="0" err="1">
                <a:latin typeface="Segoe Print"/>
              </a:rPr>
              <a:t>ychwanegol</a:t>
            </a:r>
            <a:r>
              <a:rPr lang="en-GB" sz="1400" dirty="0">
                <a:latin typeface="Segoe Print"/>
              </a:rPr>
              <a:t>, </a:t>
            </a:r>
            <a:r>
              <a:rPr lang="en-GB" sz="1400" dirty="0" err="1">
                <a:latin typeface="Segoe Print"/>
              </a:rPr>
              <a:t>sy’n</a:t>
            </a:r>
            <a:r>
              <a:rPr lang="en-GB" sz="1400" dirty="0">
                <a:latin typeface="Segoe Print"/>
              </a:rPr>
              <a:t> </a:t>
            </a:r>
            <a:r>
              <a:rPr lang="en-GB" sz="1400" dirty="0" err="1">
                <a:latin typeface="Segoe Print"/>
              </a:rPr>
              <a:t>arwain</a:t>
            </a:r>
            <a:r>
              <a:rPr lang="en-GB" sz="1400" dirty="0">
                <a:latin typeface="Segoe Print"/>
              </a:rPr>
              <a:t> y </a:t>
            </a:r>
            <a:r>
              <a:rPr lang="en-GB" sz="1400" dirty="0" err="1">
                <a:latin typeface="Segoe Print"/>
              </a:rPr>
              <a:t>gwenyn</a:t>
            </a:r>
            <a:r>
              <a:rPr lang="en-GB" sz="1400" dirty="0">
                <a:latin typeface="Segoe Print"/>
              </a:rPr>
              <a:t> </a:t>
            </a:r>
            <a:r>
              <a:rPr lang="en-GB" sz="1400" dirty="0" err="1">
                <a:latin typeface="Segoe Print"/>
              </a:rPr>
              <a:t>i</a:t>
            </a:r>
            <a:r>
              <a:rPr lang="en-GB" sz="1400" dirty="0">
                <a:latin typeface="Segoe Print"/>
              </a:rPr>
              <a:t> </a:t>
            </a:r>
            <a:r>
              <a:rPr lang="en-GB" sz="1400" dirty="0" err="1">
                <a:latin typeface="Segoe Print"/>
              </a:rPr>
              <a:t>ganol</a:t>
            </a:r>
            <a:r>
              <a:rPr lang="en-GB" sz="1400" dirty="0">
                <a:latin typeface="Segoe Print"/>
              </a:rPr>
              <a:t> y </a:t>
            </a:r>
            <a:r>
              <a:rPr lang="en-GB" sz="1400" dirty="0" err="1">
                <a:latin typeface="Segoe Print"/>
              </a:rPr>
              <a:t>blodyn</a:t>
            </a:r>
            <a:r>
              <a:rPr lang="en-GB" sz="1400" dirty="0">
                <a:latin typeface="Segoe Print"/>
              </a:rPr>
              <a:t>, </a:t>
            </a:r>
            <a:r>
              <a:rPr lang="en-GB" sz="1400" dirty="0" err="1">
                <a:latin typeface="Segoe Print"/>
              </a:rPr>
              <a:t>ble</a:t>
            </a:r>
            <a:r>
              <a:rPr lang="en-GB" sz="1400" dirty="0">
                <a:latin typeface="Segoe Print"/>
              </a:rPr>
              <a:t> </a:t>
            </a:r>
            <a:r>
              <a:rPr lang="en-GB" sz="1400" dirty="0" err="1">
                <a:latin typeface="Segoe Print"/>
              </a:rPr>
              <a:t>mae’r</a:t>
            </a:r>
            <a:r>
              <a:rPr lang="en-GB" sz="1400" dirty="0">
                <a:latin typeface="Segoe Print"/>
              </a:rPr>
              <a:t> </a:t>
            </a:r>
            <a:r>
              <a:rPr lang="en-GB" sz="1400" dirty="0" err="1">
                <a:latin typeface="Segoe Print"/>
              </a:rPr>
              <a:t>paill</a:t>
            </a:r>
            <a:r>
              <a:rPr lang="en-GB" sz="1400" dirty="0">
                <a:latin typeface="Segoe Print"/>
              </a:rPr>
              <a:t> </a:t>
            </a:r>
            <a:r>
              <a:rPr lang="en-GB" sz="1400" dirty="0" err="1">
                <a:latin typeface="Segoe Print"/>
              </a:rPr>
              <a:t>pwysig</a:t>
            </a:r>
            <a:r>
              <a:rPr lang="en-GB" sz="1400" dirty="0">
                <a:latin typeface="Segoe Print"/>
              </a:rPr>
              <a:t>.</a:t>
            </a:r>
          </a:p>
        </p:txBody>
      </p:sp>
      <p:pic>
        <p:nvPicPr>
          <p:cNvPr id="5" name="Picture 4"/>
          <p:cNvPicPr>
            <a:picLocks noChangeAspect="1"/>
          </p:cNvPicPr>
          <p:nvPr/>
        </p:nvPicPr>
        <p:blipFill rotWithShape="1">
          <a:blip r:embed="rId2" cstate="print"/>
          <a:srcRect l="53985" t="24479" r="16953" b="38958"/>
          <a:stretch/>
        </p:blipFill>
        <p:spPr>
          <a:xfrm>
            <a:off x="3942952" y="589235"/>
            <a:ext cx="2434991" cy="1866745"/>
          </a:xfrm>
          <a:prstGeom prst="rect">
            <a:avLst/>
          </a:prstGeom>
        </p:spPr>
      </p:pic>
      <p:pic>
        <p:nvPicPr>
          <p:cNvPr id="6" name="Picture 5"/>
          <p:cNvPicPr>
            <a:picLocks noChangeAspect="1"/>
          </p:cNvPicPr>
          <p:nvPr/>
        </p:nvPicPr>
        <p:blipFill rotWithShape="1">
          <a:blip r:embed="rId3" cstate="print"/>
          <a:srcRect l="23516" t="47292" r="24453" b="24271"/>
          <a:stretch/>
        </p:blipFill>
        <p:spPr>
          <a:xfrm>
            <a:off x="995206" y="5917586"/>
            <a:ext cx="5074920" cy="1690211"/>
          </a:xfrm>
          <a:prstGeom prst="rect">
            <a:avLst/>
          </a:prstGeom>
        </p:spPr>
      </p:pic>
      <p:sp>
        <p:nvSpPr>
          <p:cNvPr id="7" name="Rectangle 6"/>
          <p:cNvSpPr/>
          <p:nvPr/>
        </p:nvSpPr>
        <p:spPr>
          <a:xfrm>
            <a:off x="538273" y="844466"/>
            <a:ext cx="3108429" cy="1754326"/>
          </a:xfrm>
          <a:prstGeom prst="rect">
            <a:avLst/>
          </a:prstGeom>
          <a:noFill/>
        </p:spPr>
        <p:txBody>
          <a:bodyPr wrap="square" lIns="91440" tIns="45720" rIns="91440" bIns="45720">
            <a:spAutoFit/>
          </a:bodyPr>
          <a:lstStyle/>
          <a:p>
            <a:pPr algn="ctr"/>
            <a:r>
              <a:rPr lang="en-US" sz="5400" b="1" cap="none" spc="0" err="1">
                <a:ln w="9525">
                  <a:solidFill>
                    <a:schemeClr val="bg1"/>
                  </a:solidFill>
                  <a:prstDash val="solid"/>
                </a:ln>
                <a:solidFill>
                  <a:schemeClr val="tx1"/>
                </a:solidFill>
                <a:effectLst>
                  <a:outerShdw blurRad="12700" dist="38100" dir="2700000" algn="tl" rotWithShape="0">
                    <a:schemeClr val="bg1">
                      <a:lumMod val="50000"/>
                    </a:schemeClr>
                  </a:outerShdw>
                </a:effectLst>
              </a:rPr>
              <a:t>Gweld</a:t>
            </a:r>
            <a:r>
              <a:rPr lang="en-US" sz="5400" b="1" cap="none" spc="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err="1">
                <a:ln w="9525">
                  <a:solidFill>
                    <a:schemeClr val="bg1"/>
                  </a:solidFill>
                  <a:prstDash val="solid"/>
                </a:ln>
                <a:effectLst>
                  <a:outerShdw blurRad="12700" dist="38100" dir="2700000" algn="tl" rotWithShape="0">
                    <a:schemeClr val="bg1">
                      <a:lumMod val="50000"/>
                    </a:schemeClr>
                  </a:outerShdw>
                </a:effectLst>
              </a:rPr>
              <a:t>F</a:t>
            </a:r>
            <a:r>
              <a:rPr lang="en-US" sz="5400" b="1" cap="none" spc="0" err="1">
                <a:ln w="9525">
                  <a:solidFill>
                    <a:schemeClr val="bg1"/>
                  </a:solidFill>
                  <a:prstDash val="solid"/>
                </a:ln>
                <a:solidFill>
                  <a:schemeClr val="tx1"/>
                </a:solidFill>
                <a:effectLst>
                  <a:outerShdw blurRad="12700" dist="38100" dir="2700000" algn="tl" rotWithShape="0">
                    <a:schemeClr val="bg1">
                      <a:lumMod val="50000"/>
                    </a:schemeClr>
                  </a:outerShdw>
                </a:effectLst>
              </a:rPr>
              <a:t>el</a:t>
            </a:r>
            <a:r>
              <a:rPr lang="en-US" sz="5400" b="1" cap="none" spc="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err="1">
                <a:ln w="9525">
                  <a:solidFill>
                    <a:schemeClr val="bg1"/>
                  </a:solidFill>
                  <a:prstDash val="solid"/>
                </a:ln>
                <a:effectLst>
                  <a:outerShdw blurRad="12700" dist="38100" dir="2700000" algn="tl" rotWithShape="0">
                    <a:schemeClr val="bg1">
                      <a:lumMod val="50000"/>
                    </a:schemeClr>
                  </a:outerShdw>
                </a:effectLst>
              </a:rPr>
              <a:t>G</a:t>
            </a:r>
            <a:r>
              <a:rPr lang="en-US" sz="5400" b="1" cap="none" spc="0" err="1">
                <a:ln w="9525">
                  <a:solidFill>
                    <a:schemeClr val="bg1"/>
                  </a:solidFill>
                  <a:prstDash val="solid"/>
                </a:ln>
                <a:solidFill>
                  <a:schemeClr val="tx1"/>
                </a:solidFill>
                <a:effectLst>
                  <a:outerShdw blurRad="12700" dist="38100" dir="2700000" algn="tl" rotWithShape="0">
                    <a:schemeClr val="bg1">
                      <a:lumMod val="50000"/>
                    </a:schemeClr>
                  </a:outerShdw>
                </a:effectLst>
              </a:rPr>
              <a:t>wenyn</a:t>
            </a:r>
            <a:r>
              <a:rPr lang="en-US" sz="5400" b="1" cap="none" spc="0">
                <a:ln w="9525">
                  <a:solidFill>
                    <a:schemeClr val="bg1"/>
                  </a:solidFill>
                  <a:prstDash val="solid"/>
                </a:ln>
                <a:solidFill>
                  <a:schemeClr val="tx1"/>
                </a:solidFill>
                <a:effectLst>
                  <a:outerShdw blurRad="12700" dist="38100" dir="2700000" algn="tl" rotWithShape="0">
                    <a:schemeClr val="bg1">
                      <a:lumMod val="50000"/>
                    </a:schemeClr>
                  </a:outerShdw>
                </a:effectLst>
              </a:rPr>
              <a:t>!</a:t>
            </a:r>
          </a:p>
        </p:txBody>
      </p:sp>
      <p:sp>
        <p:nvSpPr>
          <p:cNvPr id="8" name="TextBox 7"/>
          <p:cNvSpPr txBox="1"/>
          <p:nvPr/>
        </p:nvSpPr>
        <p:spPr>
          <a:xfrm>
            <a:off x="995206" y="7607797"/>
            <a:ext cx="7566660" cy="615553"/>
          </a:xfrm>
          <a:prstGeom prst="rect">
            <a:avLst/>
          </a:prstGeom>
          <a:noFill/>
        </p:spPr>
        <p:txBody>
          <a:bodyPr wrap="square" rtlCol="0" anchor="t">
            <a:spAutoFit/>
          </a:bodyPr>
          <a:lstStyle/>
          <a:p>
            <a:r>
              <a:rPr lang="en-GB" sz="1600" dirty="0" err="1">
                <a:latin typeface="HfW cursive"/>
              </a:rPr>
              <a:t>B</a:t>
            </a:r>
            <a:r>
              <a:rPr lang="en-GB" sz="1600" dirty="0" err="1">
                <a:latin typeface="Segoe Print"/>
              </a:rPr>
              <a:t>lodyn</a:t>
            </a:r>
            <a:r>
              <a:rPr lang="en-GB" sz="1600" dirty="0">
                <a:latin typeface="Segoe Print"/>
              </a:rPr>
              <a:t> </a:t>
            </a:r>
            <a:r>
              <a:rPr lang="en-GB" sz="1600" dirty="0" err="1">
                <a:latin typeface="Segoe Print"/>
              </a:rPr>
              <a:t>drwy</a:t>
            </a:r>
            <a:r>
              <a:rPr lang="en-GB" sz="1600" dirty="0">
                <a:latin typeface="Segoe Print"/>
              </a:rPr>
              <a:t> </a:t>
            </a:r>
            <a:r>
              <a:rPr lang="en-GB" sz="1600" dirty="0" err="1">
                <a:latin typeface="Segoe Print"/>
              </a:rPr>
              <a:t>ein</a:t>
            </a:r>
            <a:r>
              <a:rPr lang="en-GB" sz="1600" dirty="0">
                <a:latin typeface="Segoe Print"/>
              </a:rPr>
              <a:t>                    </a:t>
            </a:r>
            <a:r>
              <a:rPr lang="en-GB" sz="1400" dirty="0" err="1">
                <a:latin typeface="Segoe Print"/>
              </a:rPr>
              <a:t>Blodyn</a:t>
            </a:r>
            <a:r>
              <a:rPr lang="en-GB" sz="1400" dirty="0">
                <a:latin typeface="Segoe Print"/>
              </a:rPr>
              <a:t> </a:t>
            </a:r>
            <a:r>
              <a:rPr lang="en-GB" sz="1400" dirty="0" err="1">
                <a:latin typeface="Segoe Print"/>
              </a:rPr>
              <a:t>drwy</a:t>
            </a:r>
            <a:r>
              <a:rPr lang="en-GB" sz="1400" dirty="0">
                <a:latin typeface="Segoe Print"/>
              </a:rPr>
              <a:t> </a:t>
            </a:r>
          </a:p>
          <a:p>
            <a:r>
              <a:rPr lang="en-GB" sz="1400" dirty="0" err="1">
                <a:latin typeface="Segoe Print"/>
              </a:rPr>
              <a:t>llygaid</a:t>
            </a:r>
            <a:r>
              <a:rPr lang="en-GB" sz="1400" dirty="0">
                <a:latin typeface="Segoe Print"/>
              </a:rPr>
              <a:t> </a:t>
            </a:r>
            <a:r>
              <a:rPr lang="en-GB" sz="1400" dirty="0" err="1">
                <a:latin typeface="Segoe Print"/>
              </a:rPr>
              <a:t>ni</a:t>
            </a:r>
            <a:r>
              <a:rPr lang="en-GB" sz="1400" dirty="0">
                <a:latin typeface="Segoe Print"/>
              </a:rPr>
              <a:t>.                               </a:t>
            </a:r>
            <a:r>
              <a:rPr lang="en-GB" sz="1400" dirty="0" err="1">
                <a:latin typeface="Segoe Print"/>
              </a:rPr>
              <a:t>lygaid</a:t>
            </a:r>
            <a:r>
              <a:rPr lang="en-GB" sz="1400" dirty="0">
                <a:latin typeface="Segoe Print"/>
              </a:rPr>
              <a:t> </a:t>
            </a:r>
            <a:r>
              <a:rPr lang="en-GB" sz="1400" dirty="0" err="1">
                <a:latin typeface="Segoe Print"/>
              </a:rPr>
              <a:t>gwenyn</a:t>
            </a:r>
            <a:r>
              <a:rPr lang="en-GB" dirty="0">
                <a:latin typeface="Segoe Print"/>
              </a:rPr>
              <a:t>.</a:t>
            </a:r>
          </a:p>
        </p:txBody>
      </p:sp>
      <p:sp>
        <p:nvSpPr>
          <p:cNvPr id="9" name="TextBox 8"/>
          <p:cNvSpPr txBox="1"/>
          <p:nvPr/>
        </p:nvSpPr>
        <p:spPr>
          <a:xfrm>
            <a:off x="297711" y="8265319"/>
            <a:ext cx="6400800" cy="1169551"/>
          </a:xfrm>
          <a:prstGeom prst="rect">
            <a:avLst/>
          </a:prstGeom>
          <a:noFill/>
        </p:spPr>
        <p:txBody>
          <a:bodyPr wrap="square" rtlCol="0" anchor="t">
            <a:spAutoFit/>
          </a:bodyPr>
          <a:lstStyle/>
          <a:p>
            <a:pPr algn="just"/>
            <a:r>
              <a:rPr lang="en-GB" sz="1400" dirty="0">
                <a:latin typeface="Segoe Print"/>
              </a:rPr>
              <a:t>Mae </a:t>
            </a:r>
            <a:r>
              <a:rPr lang="en-GB" sz="1400" dirty="0" err="1">
                <a:latin typeface="Segoe Print"/>
              </a:rPr>
              <a:t>petalau</a:t>
            </a:r>
            <a:r>
              <a:rPr lang="en-GB" sz="1400" dirty="0">
                <a:latin typeface="Segoe Print"/>
              </a:rPr>
              <a:t> </a:t>
            </a:r>
            <a:r>
              <a:rPr lang="en-GB" sz="1400" dirty="0" err="1">
                <a:latin typeface="Segoe Print"/>
              </a:rPr>
              <a:t>lliwgar</a:t>
            </a:r>
            <a:r>
              <a:rPr lang="en-GB" sz="1400" dirty="0">
                <a:latin typeface="Segoe Print"/>
              </a:rPr>
              <a:t> </a:t>
            </a:r>
            <a:r>
              <a:rPr lang="en-GB" sz="1400" dirty="0" err="1">
                <a:latin typeface="Segoe Print"/>
              </a:rPr>
              <a:t>yn</a:t>
            </a:r>
            <a:r>
              <a:rPr lang="en-GB" sz="1400" dirty="0">
                <a:latin typeface="Segoe Print"/>
              </a:rPr>
              <a:t> </a:t>
            </a:r>
            <a:r>
              <a:rPr lang="en-GB" sz="1400" dirty="0" err="1">
                <a:latin typeface="Segoe Print"/>
              </a:rPr>
              <a:t>holl</a:t>
            </a:r>
            <a:r>
              <a:rPr lang="en-GB" sz="1400" dirty="0">
                <a:latin typeface="Segoe Print"/>
              </a:rPr>
              <a:t> </a:t>
            </a:r>
            <a:r>
              <a:rPr lang="en-GB" sz="1400" dirty="0" err="1">
                <a:latin typeface="Segoe Print"/>
              </a:rPr>
              <a:t>bwysig</a:t>
            </a:r>
            <a:r>
              <a:rPr lang="en-GB" sz="1400" dirty="0">
                <a:latin typeface="Segoe Print"/>
              </a:rPr>
              <a:t> </a:t>
            </a:r>
            <a:r>
              <a:rPr lang="en-GB" sz="1400" dirty="0" err="1">
                <a:latin typeface="Segoe Print"/>
              </a:rPr>
              <a:t>i</a:t>
            </a:r>
            <a:r>
              <a:rPr lang="en-GB" sz="1400" dirty="0">
                <a:latin typeface="Segoe Print"/>
              </a:rPr>
              <a:t> </a:t>
            </a:r>
            <a:r>
              <a:rPr lang="en-GB" sz="1400" dirty="0" err="1">
                <a:latin typeface="Segoe Print"/>
              </a:rPr>
              <a:t>ddenu</a:t>
            </a:r>
            <a:r>
              <a:rPr lang="en-GB" sz="1400" dirty="0">
                <a:latin typeface="Segoe Print"/>
              </a:rPr>
              <a:t> </a:t>
            </a:r>
            <a:r>
              <a:rPr lang="en-GB" sz="1400" dirty="0" err="1">
                <a:latin typeface="Segoe Print"/>
              </a:rPr>
              <a:t>gwenyn</a:t>
            </a:r>
            <a:r>
              <a:rPr lang="en-GB" sz="1400" dirty="0">
                <a:latin typeface="Segoe Print"/>
              </a:rPr>
              <a:t> at y </a:t>
            </a:r>
            <a:r>
              <a:rPr lang="en-GB" sz="1400" dirty="0" err="1">
                <a:latin typeface="Segoe Print"/>
              </a:rPr>
              <a:t>blodyn</a:t>
            </a:r>
            <a:r>
              <a:rPr lang="en-GB" sz="1400" dirty="0">
                <a:latin typeface="Segoe Print"/>
              </a:rPr>
              <a:t> a </a:t>
            </a:r>
            <a:r>
              <a:rPr lang="en-GB" sz="1400" dirty="0" err="1">
                <a:latin typeface="Segoe Print"/>
              </a:rPr>
              <a:t>dyna</a:t>
            </a:r>
            <a:r>
              <a:rPr lang="en-GB" sz="1400" dirty="0">
                <a:latin typeface="Segoe Print"/>
              </a:rPr>
              <a:t> </a:t>
            </a:r>
            <a:r>
              <a:rPr lang="en-GB" sz="1400" dirty="0" err="1">
                <a:latin typeface="Segoe Print"/>
              </a:rPr>
              <a:t>pam</a:t>
            </a:r>
            <a:r>
              <a:rPr lang="en-GB" sz="1400" dirty="0">
                <a:latin typeface="Segoe Print"/>
              </a:rPr>
              <a:t> </a:t>
            </a:r>
            <a:r>
              <a:rPr lang="en-GB" sz="1400" dirty="0" err="1">
                <a:latin typeface="Segoe Print"/>
              </a:rPr>
              <a:t>fod</a:t>
            </a:r>
            <a:r>
              <a:rPr lang="en-GB" sz="1400" dirty="0">
                <a:latin typeface="Segoe Print"/>
              </a:rPr>
              <a:t> </a:t>
            </a:r>
            <a:r>
              <a:rPr lang="en-GB" sz="1400" dirty="0" err="1">
                <a:latin typeface="Segoe Print"/>
              </a:rPr>
              <a:t>petalau</a:t>
            </a:r>
            <a:r>
              <a:rPr lang="en-GB" sz="1400" dirty="0">
                <a:latin typeface="Segoe Print"/>
              </a:rPr>
              <a:t> </a:t>
            </a:r>
            <a:r>
              <a:rPr lang="en-GB" sz="1400" dirty="0" err="1">
                <a:latin typeface="Segoe Print"/>
              </a:rPr>
              <a:t>blodau</a:t>
            </a:r>
            <a:r>
              <a:rPr lang="en-GB" sz="1400" dirty="0">
                <a:latin typeface="Segoe Print"/>
              </a:rPr>
              <a:t> </a:t>
            </a:r>
            <a:r>
              <a:rPr lang="en-GB" sz="1400" dirty="0" err="1">
                <a:latin typeface="Segoe Print"/>
              </a:rPr>
              <a:t>yn</a:t>
            </a:r>
            <a:r>
              <a:rPr lang="en-GB" sz="1400" dirty="0">
                <a:latin typeface="Segoe Print"/>
              </a:rPr>
              <a:t> </a:t>
            </a:r>
            <a:r>
              <a:rPr lang="en-GB" sz="1400" dirty="0" err="1">
                <a:latin typeface="Segoe Print"/>
              </a:rPr>
              <a:t>wahanol</a:t>
            </a:r>
            <a:r>
              <a:rPr lang="en-GB" sz="1400" dirty="0">
                <a:latin typeface="Segoe Print"/>
              </a:rPr>
              <a:t> </a:t>
            </a:r>
            <a:r>
              <a:rPr lang="en-GB" sz="1400" dirty="0" err="1">
                <a:latin typeface="Segoe Print"/>
              </a:rPr>
              <a:t>liw</a:t>
            </a:r>
            <a:r>
              <a:rPr lang="en-GB" sz="1400" dirty="0">
                <a:latin typeface="Segoe Print"/>
              </a:rPr>
              <a:t> </a:t>
            </a:r>
            <a:r>
              <a:rPr lang="en-GB" sz="1400" dirty="0" err="1">
                <a:latin typeface="Segoe Print"/>
              </a:rPr>
              <a:t>i’r</a:t>
            </a:r>
            <a:r>
              <a:rPr lang="en-GB" sz="1400" dirty="0">
                <a:latin typeface="Segoe Print"/>
              </a:rPr>
              <a:t> </a:t>
            </a:r>
            <a:r>
              <a:rPr lang="en-GB" sz="1400" dirty="0" err="1">
                <a:latin typeface="Segoe Print"/>
              </a:rPr>
              <a:t>dail</a:t>
            </a:r>
            <a:r>
              <a:rPr lang="en-GB" sz="1400" dirty="0">
                <a:latin typeface="Segoe Print"/>
              </a:rPr>
              <a:t>. </a:t>
            </a:r>
            <a:r>
              <a:rPr lang="en-GB" sz="1400" dirty="0" err="1">
                <a:latin typeface="Segoe Print"/>
              </a:rPr>
              <a:t>Ond</a:t>
            </a:r>
            <a:r>
              <a:rPr lang="en-GB" sz="1400" dirty="0">
                <a:latin typeface="Segoe Print"/>
              </a:rPr>
              <a:t>, </a:t>
            </a:r>
            <a:r>
              <a:rPr lang="en-GB" sz="1400" dirty="0" err="1">
                <a:latin typeface="Segoe Print"/>
              </a:rPr>
              <a:t>dydy</a:t>
            </a:r>
            <a:r>
              <a:rPr lang="en-GB" sz="1400" dirty="0">
                <a:latin typeface="Segoe Print"/>
              </a:rPr>
              <a:t> </a:t>
            </a:r>
            <a:r>
              <a:rPr lang="en-GB" sz="1400" dirty="0" err="1">
                <a:latin typeface="Segoe Print"/>
              </a:rPr>
              <a:t>gwenyn</a:t>
            </a:r>
            <a:r>
              <a:rPr lang="en-GB" sz="1400" dirty="0">
                <a:latin typeface="Segoe Print"/>
              </a:rPr>
              <a:t> </a:t>
            </a:r>
            <a:r>
              <a:rPr lang="en-GB" sz="1400" dirty="0" err="1">
                <a:latin typeface="Segoe Print"/>
              </a:rPr>
              <a:t>ddim</a:t>
            </a:r>
            <a:r>
              <a:rPr lang="en-GB" sz="1400" dirty="0">
                <a:latin typeface="Segoe Print"/>
              </a:rPr>
              <a:t> </a:t>
            </a:r>
            <a:r>
              <a:rPr lang="en-GB" sz="1400" dirty="0" err="1">
                <a:latin typeface="Segoe Print"/>
              </a:rPr>
              <a:t>yn</a:t>
            </a:r>
            <a:r>
              <a:rPr lang="en-GB" sz="1400" dirty="0">
                <a:latin typeface="Segoe Print"/>
              </a:rPr>
              <a:t> </a:t>
            </a:r>
            <a:r>
              <a:rPr lang="en-GB" sz="1400" dirty="0" err="1">
                <a:latin typeface="Segoe Print"/>
              </a:rPr>
              <a:t>gallu</a:t>
            </a:r>
            <a:r>
              <a:rPr lang="en-GB" sz="1400" dirty="0">
                <a:latin typeface="Segoe Print"/>
              </a:rPr>
              <a:t> </a:t>
            </a:r>
            <a:r>
              <a:rPr lang="en-GB" sz="1400" dirty="0" err="1">
                <a:latin typeface="Segoe Print"/>
              </a:rPr>
              <a:t>adnabod</a:t>
            </a:r>
            <a:r>
              <a:rPr lang="en-GB" sz="1400" dirty="0">
                <a:latin typeface="Segoe Print"/>
              </a:rPr>
              <a:t> y </a:t>
            </a:r>
            <a:r>
              <a:rPr lang="en-GB" sz="1400" dirty="0" err="1">
                <a:latin typeface="Segoe Print"/>
              </a:rPr>
              <a:t>lliw</a:t>
            </a:r>
            <a:r>
              <a:rPr lang="en-GB" sz="1400" dirty="0">
                <a:latin typeface="Segoe Print"/>
              </a:rPr>
              <a:t> </a:t>
            </a:r>
            <a:r>
              <a:rPr lang="en-GB" sz="1400" dirty="0" err="1">
                <a:latin typeface="Segoe Print"/>
              </a:rPr>
              <a:t>coch</a:t>
            </a:r>
            <a:r>
              <a:rPr lang="en-GB" sz="1400" dirty="0">
                <a:latin typeface="Segoe Print"/>
              </a:rPr>
              <a:t>! Hoff </a:t>
            </a:r>
            <a:r>
              <a:rPr lang="en-GB" sz="1400" dirty="0" err="1">
                <a:latin typeface="Segoe Print"/>
              </a:rPr>
              <a:t>liwiau</a:t>
            </a:r>
            <a:r>
              <a:rPr lang="en-GB" sz="1400" dirty="0">
                <a:latin typeface="Segoe Print"/>
              </a:rPr>
              <a:t> y </a:t>
            </a:r>
            <a:r>
              <a:rPr lang="en-GB" sz="1400" dirty="0" err="1">
                <a:latin typeface="Segoe Print"/>
              </a:rPr>
              <a:t>gwenyn</a:t>
            </a:r>
            <a:r>
              <a:rPr lang="en-GB" sz="1400" dirty="0">
                <a:latin typeface="Segoe Print"/>
              </a:rPr>
              <a:t> </a:t>
            </a:r>
            <a:r>
              <a:rPr lang="en-GB" sz="1400" dirty="0" err="1">
                <a:latin typeface="Segoe Print"/>
              </a:rPr>
              <a:t>ydy</a:t>
            </a:r>
            <a:r>
              <a:rPr lang="en-GB" sz="1400" dirty="0">
                <a:latin typeface="Segoe Print"/>
              </a:rPr>
              <a:t> </a:t>
            </a:r>
            <a:r>
              <a:rPr lang="en-GB" sz="1400" dirty="0" err="1">
                <a:latin typeface="Segoe Print"/>
              </a:rPr>
              <a:t>porffor</a:t>
            </a:r>
            <a:r>
              <a:rPr lang="en-GB" sz="1400" dirty="0">
                <a:latin typeface="Segoe Print"/>
              </a:rPr>
              <a:t>, </a:t>
            </a:r>
            <a:r>
              <a:rPr lang="en-GB" sz="1400" dirty="0" err="1">
                <a:latin typeface="Segoe Print"/>
              </a:rPr>
              <a:t>fioled</a:t>
            </a:r>
            <a:r>
              <a:rPr lang="en-GB" sz="1400" dirty="0">
                <a:latin typeface="Segoe Print"/>
              </a:rPr>
              <a:t> a </a:t>
            </a:r>
            <a:r>
              <a:rPr lang="en-GB" sz="1400" dirty="0" err="1">
                <a:latin typeface="Segoe Print"/>
              </a:rPr>
              <a:t>glas</a:t>
            </a:r>
            <a:r>
              <a:rPr lang="en-GB" sz="1400" dirty="0">
                <a:latin typeface="Segoe Print"/>
              </a:rPr>
              <a:t> ac felly </a:t>
            </a:r>
            <a:r>
              <a:rPr lang="en-GB" sz="1400" dirty="0" err="1">
                <a:latin typeface="Segoe Print"/>
              </a:rPr>
              <a:t>mae</a:t>
            </a:r>
            <a:r>
              <a:rPr lang="en-GB" sz="1400" dirty="0">
                <a:latin typeface="Segoe Print"/>
              </a:rPr>
              <a:t> </a:t>
            </a:r>
            <a:r>
              <a:rPr lang="en-GB" sz="1400" dirty="0" err="1">
                <a:latin typeface="Segoe Print"/>
              </a:rPr>
              <a:t>plannu</a:t>
            </a:r>
            <a:r>
              <a:rPr lang="en-GB" sz="1400" dirty="0">
                <a:latin typeface="Segoe Print"/>
              </a:rPr>
              <a:t> </a:t>
            </a:r>
            <a:r>
              <a:rPr lang="en-GB" sz="1400" dirty="0" err="1">
                <a:latin typeface="Segoe Print"/>
              </a:rPr>
              <a:t>blodau</a:t>
            </a:r>
            <a:r>
              <a:rPr lang="en-GB" sz="1400" dirty="0">
                <a:latin typeface="Segoe Print"/>
              </a:rPr>
              <a:t> </a:t>
            </a:r>
            <a:r>
              <a:rPr lang="en-GB" sz="1400" dirty="0" err="1">
                <a:latin typeface="Segoe Print"/>
              </a:rPr>
              <a:t>o’r</a:t>
            </a:r>
            <a:r>
              <a:rPr lang="en-GB" sz="1400" dirty="0">
                <a:latin typeface="Segoe Print"/>
              </a:rPr>
              <a:t> </a:t>
            </a:r>
            <a:r>
              <a:rPr lang="en-GB" sz="1400" dirty="0" err="1">
                <a:latin typeface="Segoe Print"/>
              </a:rPr>
              <a:t>lliw</a:t>
            </a:r>
            <a:r>
              <a:rPr lang="en-GB" sz="1400" dirty="0">
                <a:latin typeface="Segoe Print"/>
              </a:rPr>
              <a:t> </a:t>
            </a:r>
            <a:r>
              <a:rPr lang="en-GB" sz="1400" dirty="0" err="1">
                <a:latin typeface="Segoe Print"/>
              </a:rPr>
              <a:t>yma</a:t>
            </a:r>
            <a:r>
              <a:rPr lang="en-GB" sz="1400" dirty="0">
                <a:latin typeface="Segoe Print"/>
              </a:rPr>
              <a:t> </a:t>
            </a:r>
            <a:r>
              <a:rPr lang="en-GB" sz="1400" dirty="0" err="1">
                <a:latin typeface="Segoe Print"/>
              </a:rPr>
              <a:t>yn</a:t>
            </a:r>
            <a:r>
              <a:rPr lang="en-GB" sz="1400" dirty="0">
                <a:latin typeface="Segoe Print"/>
              </a:rPr>
              <a:t> </a:t>
            </a:r>
            <a:r>
              <a:rPr lang="en-GB" sz="1400" dirty="0" err="1">
                <a:latin typeface="Segoe Print"/>
              </a:rPr>
              <a:t>holl</a:t>
            </a:r>
            <a:r>
              <a:rPr lang="en-GB" sz="1400" dirty="0">
                <a:latin typeface="Segoe Print"/>
              </a:rPr>
              <a:t> </a:t>
            </a:r>
            <a:r>
              <a:rPr lang="en-GB" sz="1400" dirty="0" err="1">
                <a:latin typeface="Segoe Print"/>
              </a:rPr>
              <a:t>bwysig</a:t>
            </a:r>
            <a:r>
              <a:rPr lang="en-GB" sz="1400" dirty="0">
                <a:latin typeface="Segoe Print"/>
              </a:rPr>
              <a:t> </a:t>
            </a:r>
            <a:r>
              <a:rPr lang="en-GB" sz="1400" dirty="0" err="1">
                <a:latin typeface="Segoe Print"/>
              </a:rPr>
              <a:t>i</a:t>
            </a:r>
            <a:r>
              <a:rPr lang="en-GB" sz="1400" dirty="0">
                <a:latin typeface="Segoe Print"/>
              </a:rPr>
              <a:t> </a:t>
            </a:r>
            <a:r>
              <a:rPr lang="en-GB" sz="1400" dirty="0" err="1">
                <a:latin typeface="Segoe Print"/>
              </a:rPr>
              <a:t>ddyfodol</a:t>
            </a:r>
            <a:r>
              <a:rPr lang="en-GB" sz="1400" dirty="0">
                <a:latin typeface="Segoe Print"/>
              </a:rPr>
              <a:t> y </a:t>
            </a:r>
            <a:r>
              <a:rPr lang="en-GB" sz="1400" dirty="0" err="1">
                <a:latin typeface="Segoe Print"/>
              </a:rPr>
              <a:t>gwenyn</a:t>
            </a:r>
            <a:r>
              <a:rPr lang="en-GB" sz="1400" dirty="0">
                <a:latin typeface="Segoe Print"/>
              </a:rPr>
              <a:t>.</a:t>
            </a:r>
          </a:p>
        </p:txBody>
      </p:sp>
      <p:sp>
        <p:nvSpPr>
          <p:cNvPr id="10" name="Rectangle 9"/>
          <p:cNvSpPr/>
          <p:nvPr/>
        </p:nvSpPr>
        <p:spPr>
          <a:xfrm>
            <a:off x="822960" y="5917586"/>
            <a:ext cx="5417820" cy="221535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97711" y="204311"/>
            <a:ext cx="6400800" cy="948639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78651" y="347555"/>
            <a:ext cx="456934" cy="441355"/>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822960" y="340652"/>
            <a:ext cx="3429000" cy="523220"/>
          </a:xfrm>
          <a:prstGeom prst="rect">
            <a:avLst/>
          </a:prstGeom>
        </p:spPr>
        <p:txBody>
          <a:bodyPr>
            <a:spAutoFit/>
          </a:bodyPr>
          <a:lstStyle/>
          <a:p>
            <a:pPr algn="ctr" fontAlgn="base"/>
            <a:r>
              <a:rPr lang="en-GB" sz="1400" b="1" u="sng" err="1">
                <a:solidFill>
                  <a:srgbClr val="000000"/>
                </a:solidFill>
                <a:latin typeface="Segoe Print" panose="02000600000000000000" pitchFamily="2" charset="0"/>
              </a:rPr>
              <a:t>Tasg</a:t>
            </a:r>
            <a:r>
              <a:rPr lang="en-GB" sz="1400" b="1" u="sng">
                <a:solidFill>
                  <a:srgbClr val="000000"/>
                </a:solidFill>
                <a:latin typeface="Segoe Print" panose="02000600000000000000" pitchFamily="2" charset="0"/>
              </a:rPr>
              <a:t> </a:t>
            </a:r>
            <a:r>
              <a:rPr lang="en-GB" sz="1400" b="1" u="sng" err="1">
                <a:solidFill>
                  <a:srgbClr val="000000"/>
                </a:solidFill>
                <a:latin typeface="Segoe Print" panose="02000600000000000000" pitchFamily="2" charset="0"/>
              </a:rPr>
              <a:t>Cymraeg</a:t>
            </a:r>
            <a:r>
              <a:rPr lang="en-GB" sz="1400" b="1" u="sng">
                <a:solidFill>
                  <a:srgbClr val="000000"/>
                </a:solidFill>
                <a:latin typeface="Segoe Print" panose="02000600000000000000" pitchFamily="2" charset="0"/>
              </a:rPr>
              <a:t> 2 </a:t>
            </a:r>
            <a:r>
              <a:rPr lang="en-GB" sz="1400" b="1" u="sng" err="1">
                <a:solidFill>
                  <a:srgbClr val="000000"/>
                </a:solidFill>
                <a:latin typeface="Segoe Print" panose="02000600000000000000" pitchFamily="2" charset="0"/>
              </a:rPr>
              <a:t>Darllen</a:t>
            </a:r>
            <a:r>
              <a:rPr lang="en-GB" sz="1400" b="1" u="sng">
                <a:solidFill>
                  <a:srgbClr val="000000"/>
                </a:solidFill>
                <a:latin typeface="Segoe Print" panose="02000600000000000000" pitchFamily="2" charset="0"/>
              </a:rPr>
              <a:t> a </a:t>
            </a:r>
            <a:r>
              <a:rPr lang="en-GB" sz="1400" b="1" u="sng" err="1">
                <a:solidFill>
                  <a:srgbClr val="000000"/>
                </a:solidFill>
                <a:latin typeface="Segoe Print" panose="02000600000000000000" pitchFamily="2" charset="0"/>
              </a:rPr>
              <a:t>Deall</a:t>
            </a:r>
            <a:r>
              <a:rPr lang="en-GB" sz="1400" b="1" u="sng">
                <a:solidFill>
                  <a:srgbClr val="000000"/>
                </a:solidFill>
                <a:latin typeface="Segoe Print" panose="02000600000000000000" pitchFamily="2" charset="0"/>
              </a:rPr>
              <a:t> /</a:t>
            </a:r>
            <a:r>
              <a:rPr lang="en-GB" sz="1400" b="1" u="sng">
                <a:solidFill>
                  <a:srgbClr val="7030A0"/>
                </a:solidFill>
                <a:latin typeface="Segoe Print" panose="02000600000000000000" pitchFamily="2" charset="0"/>
              </a:rPr>
              <a:t> </a:t>
            </a:r>
          </a:p>
          <a:p>
            <a:pPr algn="ctr" fontAlgn="base"/>
            <a:r>
              <a:rPr lang="en-GB" sz="1400" b="1" u="sng">
                <a:solidFill>
                  <a:srgbClr val="7030A0"/>
                </a:solidFill>
                <a:latin typeface="Segoe Print" panose="02000600000000000000" pitchFamily="2" charset="0"/>
              </a:rPr>
              <a:t>Reading Comprehension Task</a:t>
            </a:r>
            <a:r>
              <a:rPr lang="en-US" sz="1400">
                <a:solidFill>
                  <a:srgbClr val="000000"/>
                </a:solidFill>
                <a:latin typeface="Segoe Print" panose="02000600000000000000" pitchFamily="2" charset="0"/>
              </a:rPr>
              <a:t>​</a:t>
            </a:r>
          </a:p>
        </p:txBody>
      </p:sp>
      <p:sp>
        <p:nvSpPr>
          <p:cNvPr id="2" name="TextBox 1">
            <a:extLst>
              <a:ext uri="{FF2B5EF4-FFF2-40B4-BE49-F238E27FC236}">
                <a16:creationId xmlns:a16="http://schemas.microsoft.com/office/drawing/2014/main" id="{CF51DC4D-2655-4A46-92D2-1AF3E259BC35}"/>
              </a:ext>
            </a:extLst>
          </p:cNvPr>
          <p:cNvSpPr txBox="1"/>
          <p:nvPr/>
        </p:nvSpPr>
        <p:spPr>
          <a:xfrm>
            <a:off x="4521200" y="247650"/>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err="1">
                <a:latin typeface="Segoe Print"/>
                <a:cs typeface="Calibri"/>
              </a:rPr>
              <a:t>Adref</a:t>
            </a:r>
            <a:r>
              <a:rPr lang="en-US" b="1">
                <a:latin typeface="Segoe Print"/>
                <a:cs typeface="Calibri"/>
              </a:rPr>
              <a:t>/ At Home</a:t>
            </a:r>
          </a:p>
        </p:txBody>
      </p:sp>
    </p:spTree>
    <p:extLst>
      <p:ext uri="{BB962C8B-B14F-4D97-AF65-F5344CB8AC3E}">
        <p14:creationId xmlns:p14="http://schemas.microsoft.com/office/powerpoint/2010/main" val="3141001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9363DF-9D7E-4DE9-AC1A-D527D0E0FE4A}"/>
              </a:ext>
            </a:extLst>
          </p:cNvPr>
          <p:cNvSpPr txBox="1"/>
          <p:nvPr/>
        </p:nvSpPr>
        <p:spPr>
          <a:xfrm>
            <a:off x="260648" y="344488"/>
            <a:ext cx="6357445" cy="584775"/>
          </a:xfrm>
          <a:prstGeom prst="rect">
            <a:avLst/>
          </a:prstGeom>
          <a:noFill/>
        </p:spPr>
        <p:txBody>
          <a:bodyPr wrap="square" rtlCol="0">
            <a:spAutoFit/>
          </a:bodyPr>
          <a:lstStyle/>
          <a:p>
            <a:r>
              <a:rPr lang="en-GB" sz="1600" b="1" u="sng" dirty="0" err="1">
                <a:latin typeface="Segoe Print" panose="02000600000000000000" pitchFamily="2" charset="0"/>
              </a:rPr>
              <a:t>Tasg</a:t>
            </a:r>
            <a:r>
              <a:rPr lang="en-GB" sz="1600" b="1" u="sng" dirty="0">
                <a:latin typeface="Segoe Print" panose="02000600000000000000" pitchFamily="2" charset="0"/>
              </a:rPr>
              <a:t> 3 </a:t>
            </a:r>
            <a:r>
              <a:rPr lang="en-GB" sz="1600" b="1" u="sng" dirty="0" err="1">
                <a:latin typeface="Segoe Print" panose="02000600000000000000" pitchFamily="2" charset="0"/>
              </a:rPr>
              <a:t>Cymraeg</a:t>
            </a:r>
            <a:r>
              <a:rPr lang="en-GB" sz="1600" b="1" u="sng" dirty="0">
                <a:latin typeface="Segoe Print" panose="02000600000000000000" pitchFamily="2" charset="0"/>
              </a:rPr>
              <a:t> – </a:t>
            </a:r>
            <a:r>
              <a:rPr lang="en-GB" sz="1600" b="1" u="sng" dirty="0" err="1">
                <a:latin typeface="Segoe Print" panose="02000600000000000000" pitchFamily="2" charset="0"/>
              </a:rPr>
              <a:t>Sgrifen</a:t>
            </a:r>
            <a:r>
              <a:rPr lang="en-GB" sz="1600" b="1" u="sng" dirty="0">
                <a:latin typeface="Segoe Print" panose="02000600000000000000" pitchFamily="2" charset="0"/>
              </a:rPr>
              <a:t> </a:t>
            </a:r>
            <a:r>
              <a:rPr lang="en-GB" sz="1600" b="1" u="sng" dirty="0" err="1">
                <a:latin typeface="Segoe Print" panose="02000600000000000000" pitchFamily="2" charset="0"/>
              </a:rPr>
              <a:t>ar</a:t>
            </a:r>
            <a:r>
              <a:rPr lang="en-GB" sz="1600" b="1" u="sng" dirty="0">
                <a:latin typeface="Segoe Print" panose="02000600000000000000" pitchFamily="2" charset="0"/>
              </a:rPr>
              <a:t> y Mur</a:t>
            </a:r>
          </a:p>
          <a:p>
            <a:r>
              <a:rPr lang="en-GB" sz="1600" b="1" u="sng" dirty="0">
                <a:solidFill>
                  <a:srgbClr val="9933FF"/>
                </a:solidFill>
                <a:latin typeface="Segoe Print" panose="02000600000000000000" pitchFamily="2" charset="0"/>
              </a:rPr>
              <a:t>Welsh Task 3 – Role on the Wall</a:t>
            </a:r>
            <a:endParaRPr lang="en-GB" b="1" u="sng" dirty="0">
              <a:solidFill>
                <a:srgbClr val="9933FF"/>
              </a:solidFill>
              <a:latin typeface="Segoe Print" panose="02000600000000000000" pitchFamily="2" charset="0"/>
            </a:endParaRPr>
          </a:p>
        </p:txBody>
      </p:sp>
      <p:sp>
        <p:nvSpPr>
          <p:cNvPr id="5" name="TextBox 4">
            <a:extLst>
              <a:ext uri="{FF2B5EF4-FFF2-40B4-BE49-F238E27FC236}">
                <a16:creationId xmlns:a16="http://schemas.microsoft.com/office/drawing/2014/main" id="{F7CD33DB-EFA2-4CCE-AC2F-35E0F66F8FB6}"/>
              </a:ext>
            </a:extLst>
          </p:cNvPr>
          <p:cNvSpPr txBox="1"/>
          <p:nvPr/>
        </p:nvSpPr>
        <p:spPr>
          <a:xfrm>
            <a:off x="260648" y="1352600"/>
            <a:ext cx="6309321" cy="1938992"/>
          </a:xfrm>
          <a:prstGeom prst="rect">
            <a:avLst/>
          </a:prstGeom>
          <a:noFill/>
        </p:spPr>
        <p:txBody>
          <a:bodyPr wrap="square" rtlCol="0">
            <a:spAutoFit/>
          </a:bodyPr>
          <a:lstStyle/>
          <a:p>
            <a:r>
              <a:rPr lang="en-GB" sz="1200" dirty="0" err="1">
                <a:latin typeface="Segoe Print" panose="02000600000000000000" pitchFamily="2" charset="0"/>
              </a:rPr>
              <a:t>Gwrandewch</a:t>
            </a:r>
            <a:r>
              <a:rPr lang="en-GB" sz="1200" dirty="0">
                <a:latin typeface="Segoe Print" panose="02000600000000000000" pitchFamily="2" charset="0"/>
              </a:rPr>
              <a:t> </a:t>
            </a:r>
            <a:r>
              <a:rPr lang="en-GB" sz="1200" dirty="0" err="1">
                <a:latin typeface="Segoe Print" panose="02000600000000000000" pitchFamily="2" charset="0"/>
              </a:rPr>
              <a:t>ar</a:t>
            </a:r>
            <a:r>
              <a:rPr lang="en-GB" sz="1200" dirty="0">
                <a:latin typeface="Segoe Print" panose="02000600000000000000" pitchFamily="2" charset="0"/>
              </a:rPr>
              <a:t> Miss Davies yn </a:t>
            </a:r>
            <a:r>
              <a:rPr lang="en-GB" sz="1200" dirty="0" err="1">
                <a:latin typeface="Segoe Print" panose="02000600000000000000" pitchFamily="2" charset="0"/>
              </a:rPr>
              <a:t>darllen</a:t>
            </a:r>
            <a:r>
              <a:rPr lang="en-GB" sz="1200" dirty="0">
                <a:latin typeface="Segoe Print" panose="02000600000000000000" pitchFamily="2" charset="0"/>
              </a:rPr>
              <a:t> y </a:t>
            </a:r>
            <a:r>
              <a:rPr lang="en-GB" sz="1200" dirty="0" err="1">
                <a:latin typeface="Segoe Print" panose="02000600000000000000" pitchFamily="2" charset="0"/>
              </a:rPr>
              <a:t>stori</a:t>
            </a:r>
            <a:r>
              <a:rPr lang="en-GB" sz="1200" dirty="0">
                <a:latin typeface="Segoe Print" panose="02000600000000000000" pitchFamily="2" charset="0"/>
              </a:rPr>
              <a:t> </a:t>
            </a:r>
            <a:r>
              <a:rPr lang="en-GB" sz="1200" dirty="0" err="1">
                <a:latin typeface="Segoe Print" panose="02000600000000000000" pitchFamily="2" charset="0"/>
              </a:rPr>
              <a:t>Merch</a:t>
            </a:r>
            <a:r>
              <a:rPr lang="en-GB" sz="1200" dirty="0">
                <a:latin typeface="Segoe Print" panose="02000600000000000000" pitchFamily="2" charset="0"/>
              </a:rPr>
              <a:t> y </a:t>
            </a:r>
            <a:r>
              <a:rPr lang="en-GB" sz="1200" dirty="0" err="1">
                <a:latin typeface="Segoe Print" panose="02000600000000000000" pitchFamily="2" charset="0"/>
              </a:rPr>
              <a:t>Mêl</a:t>
            </a:r>
            <a:r>
              <a:rPr lang="en-GB" sz="1200" dirty="0">
                <a:latin typeface="Segoe Print" panose="02000600000000000000" pitchFamily="2" charset="0"/>
              </a:rPr>
              <a:t>. </a:t>
            </a:r>
          </a:p>
          <a:p>
            <a:r>
              <a:rPr lang="en-GB" sz="1200" dirty="0">
                <a:hlinkClick r:id="rId2" tooltip="URL Gwreiddiol: https://youtu.be/P39ndcRxrIE. Cliciwch neu daro\'r ddolen os ydych chi\'n ymddiried ynddi."/>
              </a:rPr>
              <a:t>https://youtu.be/P39ndcRxrIE</a:t>
            </a:r>
            <a:endParaRPr lang="en-GB" sz="1200" dirty="0">
              <a:latin typeface="Segoe Print" panose="02000600000000000000" pitchFamily="2" charset="0"/>
            </a:endParaRPr>
          </a:p>
          <a:p>
            <a:r>
              <a:rPr lang="en-GB" sz="1200" dirty="0" err="1">
                <a:latin typeface="Segoe Print" panose="02000600000000000000" pitchFamily="2" charset="0"/>
              </a:rPr>
              <a:t>Allwch</a:t>
            </a:r>
            <a:r>
              <a:rPr lang="en-GB" sz="1200" dirty="0">
                <a:latin typeface="Segoe Print" panose="02000600000000000000" pitchFamily="2" charset="0"/>
              </a:rPr>
              <a:t> </a:t>
            </a:r>
            <a:r>
              <a:rPr lang="en-GB" sz="1200" dirty="0" err="1">
                <a:latin typeface="Segoe Print" panose="02000600000000000000" pitchFamily="2" charset="0"/>
              </a:rPr>
              <a:t>nodi</a:t>
            </a:r>
            <a:r>
              <a:rPr lang="en-GB" sz="1200" dirty="0">
                <a:latin typeface="Segoe Print" panose="02000600000000000000" pitchFamily="2" charset="0"/>
              </a:rPr>
              <a:t> </a:t>
            </a:r>
            <a:r>
              <a:rPr lang="en-GB" sz="1200" dirty="0" err="1">
                <a:latin typeface="Segoe Print" panose="02000600000000000000" pitchFamily="2" charset="0"/>
              </a:rPr>
              <a:t>unrhyw</a:t>
            </a:r>
            <a:r>
              <a:rPr lang="en-GB" sz="1200" dirty="0">
                <a:latin typeface="Segoe Print" panose="02000600000000000000" pitchFamily="2" charset="0"/>
              </a:rPr>
              <a:t> </a:t>
            </a:r>
            <a:r>
              <a:rPr lang="en-GB" sz="1200" dirty="0" err="1">
                <a:latin typeface="Segoe Print" panose="02000600000000000000" pitchFamily="2" charset="0"/>
              </a:rPr>
              <a:t>wybodaeth</a:t>
            </a:r>
            <a:r>
              <a:rPr lang="en-GB" sz="1200" dirty="0">
                <a:latin typeface="Segoe Print" panose="02000600000000000000" pitchFamily="2" charset="0"/>
              </a:rPr>
              <a:t> a </a:t>
            </a:r>
            <a:r>
              <a:rPr lang="en-GB" sz="1200" dirty="0" err="1">
                <a:latin typeface="Segoe Print" panose="02000600000000000000" pitchFamily="2" charset="0"/>
              </a:rPr>
              <a:t>ddysgoch</a:t>
            </a:r>
            <a:r>
              <a:rPr lang="en-GB" sz="1200" dirty="0">
                <a:latin typeface="Segoe Print" panose="02000600000000000000" pitchFamily="2" charset="0"/>
              </a:rPr>
              <a:t> am </a:t>
            </a:r>
            <a:r>
              <a:rPr lang="en-GB" sz="1200" dirty="0" err="1">
                <a:latin typeface="Segoe Print" panose="02000600000000000000" pitchFamily="2" charset="0"/>
              </a:rPr>
              <a:t>gymeriad</a:t>
            </a:r>
            <a:r>
              <a:rPr lang="en-GB" sz="1200" dirty="0">
                <a:latin typeface="Segoe Print" panose="02000600000000000000" pitchFamily="2" charset="0"/>
              </a:rPr>
              <a:t> </a:t>
            </a:r>
            <a:r>
              <a:rPr lang="en-GB" sz="1200" dirty="0" err="1">
                <a:latin typeface="Segoe Print" panose="02000600000000000000" pitchFamily="2" charset="0"/>
              </a:rPr>
              <a:t>Elsi</a:t>
            </a:r>
            <a:r>
              <a:rPr lang="en-GB" sz="1200" dirty="0">
                <a:latin typeface="Segoe Print" panose="02000600000000000000" pitchFamily="2" charset="0"/>
              </a:rPr>
              <a:t> o </a:t>
            </a:r>
            <a:r>
              <a:rPr lang="en-GB" sz="1200" dirty="0" err="1">
                <a:latin typeface="Segoe Print" panose="02000600000000000000" pitchFamily="2" charset="0"/>
              </a:rPr>
              <a:t>amgylch</a:t>
            </a:r>
            <a:r>
              <a:rPr lang="en-GB" sz="1200" dirty="0">
                <a:latin typeface="Segoe Print" panose="02000600000000000000" pitchFamily="2" charset="0"/>
              </a:rPr>
              <a:t> y </a:t>
            </a:r>
            <a:r>
              <a:rPr lang="en-GB" sz="1200" dirty="0" err="1">
                <a:latin typeface="Segoe Print" panose="02000600000000000000" pitchFamily="2" charset="0"/>
              </a:rPr>
              <a:t>llun</a:t>
            </a:r>
            <a:r>
              <a:rPr lang="en-GB" sz="1200" dirty="0">
                <a:latin typeface="Segoe Print" panose="02000600000000000000" pitchFamily="2" charset="0"/>
              </a:rPr>
              <a:t> </a:t>
            </a:r>
            <a:r>
              <a:rPr lang="en-GB" sz="1200" dirty="0" err="1">
                <a:latin typeface="Segoe Print" panose="02000600000000000000" pitchFamily="2" charset="0"/>
              </a:rPr>
              <a:t>ohoni</a:t>
            </a:r>
            <a:r>
              <a:rPr lang="en-GB" sz="1200" dirty="0">
                <a:latin typeface="Segoe Print" panose="02000600000000000000" pitchFamily="2" charset="0"/>
              </a:rPr>
              <a:t>?</a:t>
            </a:r>
          </a:p>
          <a:p>
            <a:endParaRPr lang="en-GB" sz="1200" dirty="0">
              <a:latin typeface="Segoe Print" panose="02000600000000000000" pitchFamily="2" charset="0"/>
            </a:endParaRPr>
          </a:p>
          <a:p>
            <a:endParaRPr lang="en-GB" sz="1200" dirty="0">
              <a:latin typeface="Segoe Print" panose="02000600000000000000" pitchFamily="2" charset="0"/>
            </a:endParaRPr>
          </a:p>
          <a:p>
            <a:r>
              <a:rPr lang="en-GB" sz="1200" dirty="0">
                <a:solidFill>
                  <a:srgbClr val="9933FF"/>
                </a:solidFill>
                <a:latin typeface="Segoe Print" panose="02000600000000000000" pitchFamily="2" charset="0"/>
              </a:rPr>
              <a:t>Listen to Miss Davies reading the story </a:t>
            </a:r>
            <a:r>
              <a:rPr lang="en-GB" sz="1200" dirty="0" err="1">
                <a:solidFill>
                  <a:srgbClr val="9933FF"/>
                </a:solidFill>
                <a:latin typeface="Segoe Print" panose="02000600000000000000" pitchFamily="2" charset="0"/>
              </a:rPr>
              <a:t>Merch</a:t>
            </a:r>
            <a:r>
              <a:rPr lang="en-GB" sz="1200" dirty="0">
                <a:solidFill>
                  <a:srgbClr val="9933FF"/>
                </a:solidFill>
                <a:latin typeface="Segoe Print" panose="02000600000000000000" pitchFamily="2" charset="0"/>
              </a:rPr>
              <a:t> y </a:t>
            </a:r>
            <a:r>
              <a:rPr lang="en-GB" sz="1200" dirty="0" err="1">
                <a:solidFill>
                  <a:srgbClr val="9933FF"/>
                </a:solidFill>
                <a:latin typeface="Segoe Print" panose="02000600000000000000" pitchFamily="2" charset="0"/>
              </a:rPr>
              <a:t>Mêl</a:t>
            </a:r>
            <a:r>
              <a:rPr lang="en-GB" sz="1200" dirty="0">
                <a:solidFill>
                  <a:srgbClr val="9933FF"/>
                </a:solidFill>
                <a:latin typeface="Segoe Print" panose="02000600000000000000" pitchFamily="2" charset="0"/>
              </a:rPr>
              <a:t>. </a:t>
            </a:r>
          </a:p>
          <a:p>
            <a:r>
              <a:rPr lang="en-GB" sz="1200" dirty="0">
                <a:hlinkClick r:id="rId2" tooltip="URL Gwreiddiol: https://youtu.be/P39ndcRxrIE. Cliciwch neu daro\'r ddolen os ydych chi\'n ymddiried ynddi."/>
              </a:rPr>
              <a:t>https://youtu.be/P39ndcRxrIE</a:t>
            </a:r>
            <a:endParaRPr lang="en-GB" sz="1200" dirty="0">
              <a:latin typeface="Segoe Print" panose="02000600000000000000" pitchFamily="2" charset="0"/>
            </a:endParaRPr>
          </a:p>
          <a:p>
            <a:r>
              <a:rPr lang="en-GB" sz="1200" dirty="0">
                <a:solidFill>
                  <a:srgbClr val="9933FF"/>
                </a:solidFill>
                <a:latin typeface="Segoe Print" panose="02000600000000000000" pitchFamily="2" charset="0"/>
              </a:rPr>
              <a:t>Can you note any information you have collected about Elsie around the picture of her? </a:t>
            </a:r>
          </a:p>
        </p:txBody>
      </p:sp>
      <p:pic>
        <p:nvPicPr>
          <p:cNvPr id="3" name="Picture 2"/>
          <p:cNvPicPr>
            <a:picLocks noChangeAspect="1"/>
          </p:cNvPicPr>
          <p:nvPr/>
        </p:nvPicPr>
        <p:blipFill>
          <a:blip r:embed="rId3" cstate="print"/>
          <a:stretch>
            <a:fillRect/>
          </a:stretch>
        </p:blipFill>
        <p:spPr>
          <a:xfrm>
            <a:off x="2276872" y="4808984"/>
            <a:ext cx="2376952" cy="2450431"/>
          </a:xfrm>
          <a:prstGeom prst="rect">
            <a:avLst/>
          </a:prstGeom>
          <a:ln w="57150">
            <a:solidFill>
              <a:srgbClr val="7030A0"/>
            </a:solidFill>
          </a:ln>
        </p:spPr>
      </p:pic>
      <p:sp>
        <p:nvSpPr>
          <p:cNvPr id="2" name="TextBox 1">
            <a:extLst>
              <a:ext uri="{FF2B5EF4-FFF2-40B4-BE49-F238E27FC236}">
                <a16:creationId xmlns:a16="http://schemas.microsoft.com/office/drawing/2014/main" id="{39B7B9C6-7ACD-48C5-8856-6B01EF92750D}"/>
              </a:ext>
            </a:extLst>
          </p:cNvPr>
          <p:cNvSpPr txBox="1"/>
          <p:nvPr/>
        </p:nvSpPr>
        <p:spPr>
          <a:xfrm>
            <a:off x="4437112" y="34448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err="1">
                <a:latin typeface="Segoe Print"/>
              </a:rPr>
              <a:t>Adref</a:t>
            </a:r>
            <a:r>
              <a:rPr lang="en-US" b="1" dirty="0">
                <a:latin typeface="Segoe Print"/>
              </a:rPr>
              <a:t>/ At Home</a:t>
            </a:r>
          </a:p>
        </p:txBody>
      </p:sp>
      <p:sp>
        <p:nvSpPr>
          <p:cNvPr id="6" name="Rectangle 5"/>
          <p:cNvSpPr/>
          <p:nvPr/>
        </p:nvSpPr>
        <p:spPr>
          <a:xfrm>
            <a:off x="260648" y="272480"/>
            <a:ext cx="6336704" cy="936104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13032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6105" y="161404"/>
            <a:ext cx="6534497" cy="1558487"/>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dirty="0">
              <a:solidFill>
                <a:schemeClr val="tx1"/>
              </a:solidFill>
            </a:endParaRPr>
          </a:p>
        </p:txBody>
      </p:sp>
      <p:sp>
        <p:nvSpPr>
          <p:cNvPr id="5" name="TextBox 4"/>
          <p:cNvSpPr txBox="1"/>
          <p:nvPr/>
        </p:nvSpPr>
        <p:spPr>
          <a:xfrm>
            <a:off x="166105" y="211786"/>
            <a:ext cx="6534497" cy="1508105"/>
          </a:xfrm>
          <a:prstGeom prst="rect">
            <a:avLst/>
          </a:prstGeom>
          <a:noFill/>
        </p:spPr>
        <p:txBody>
          <a:bodyPr wrap="square" rtlCol="0">
            <a:spAutoFit/>
          </a:bodyPr>
          <a:lstStyle/>
          <a:p>
            <a:r>
              <a:rPr lang="en-GB" b="1" dirty="0" err="1"/>
              <a:t>Tasg</a:t>
            </a:r>
            <a:r>
              <a:rPr lang="en-GB" b="1" dirty="0"/>
              <a:t> </a:t>
            </a:r>
            <a:r>
              <a:rPr lang="en-GB" b="1" dirty="0" err="1"/>
              <a:t>Mathemateg</a:t>
            </a:r>
            <a:r>
              <a:rPr lang="en-GB" b="1" dirty="0"/>
              <a:t> 1 </a:t>
            </a:r>
            <a:r>
              <a:rPr lang="en-GB" b="1" dirty="0" err="1"/>
              <a:t>yn</a:t>
            </a:r>
            <a:r>
              <a:rPr lang="en-GB" b="1" dirty="0"/>
              <a:t> </a:t>
            </a:r>
            <a:r>
              <a:rPr lang="en-GB" b="1" dirty="0" err="1"/>
              <a:t>yr</a:t>
            </a:r>
            <a:r>
              <a:rPr lang="en-GB" b="1" dirty="0"/>
              <a:t> </a:t>
            </a:r>
            <a:r>
              <a:rPr lang="en-GB" b="1" dirty="0" err="1"/>
              <a:t>ysgol</a:t>
            </a:r>
            <a:r>
              <a:rPr lang="en-GB" b="1" dirty="0"/>
              <a:t> / </a:t>
            </a:r>
            <a:r>
              <a:rPr lang="en-GB" b="1" dirty="0">
                <a:solidFill>
                  <a:srgbClr val="0070C0"/>
                </a:solidFill>
              </a:rPr>
              <a:t>Task Mathematics 1 in School</a:t>
            </a:r>
            <a:r>
              <a:rPr lang="en-GB" dirty="0">
                <a:solidFill>
                  <a:srgbClr val="0070C0"/>
                </a:solidFill>
              </a:rPr>
              <a:t>.</a:t>
            </a:r>
          </a:p>
          <a:p>
            <a:endParaRPr lang="en-GB" dirty="0">
              <a:solidFill>
                <a:srgbClr val="0070C0"/>
              </a:solidFill>
            </a:endParaRPr>
          </a:p>
          <a:p>
            <a:r>
              <a:rPr lang="en-GB" sz="1400" dirty="0"/>
              <a:t>Mae </a:t>
            </a:r>
            <a:r>
              <a:rPr lang="en-GB" sz="1400" dirty="0" err="1"/>
              <a:t>cyflwyniad</a:t>
            </a:r>
            <a:r>
              <a:rPr lang="en-GB" sz="1400" dirty="0"/>
              <a:t> y </a:t>
            </a:r>
            <a:r>
              <a:rPr lang="en-GB" sz="1400" dirty="0" err="1"/>
              <a:t>dasg</a:t>
            </a:r>
            <a:r>
              <a:rPr lang="en-GB" sz="1400" dirty="0"/>
              <a:t> </a:t>
            </a:r>
            <a:r>
              <a:rPr lang="en-GB" sz="1400" dirty="0" err="1"/>
              <a:t>hefyd</a:t>
            </a:r>
            <a:r>
              <a:rPr lang="en-GB" sz="1400" dirty="0"/>
              <a:t> </a:t>
            </a:r>
            <a:r>
              <a:rPr lang="en-GB" sz="1400" dirty="0" err="1"/>
              <a:t>ar</a:t>
            </a:r>
            <a:r>
              <a:rPr lang="en-GB" sz="1400" dirty="0"/>
              <a:t> </a:t>
            </a:r>
            <a:r>
              <a:rPr lang="en-GB" sz="1400" dirty="0" err="1"/>
              <a:t>gael</a:t>
            </a:r>
            <a:r>
              <a:rPr lang="en-GB" sz="1400" dirty="0"/>
              <a:t> </a:t>
            </a:r>
            <a:r>
              <a:rPr lang="en-GB" sz="1400" dirty="0" err="1"/>
              <a:t>ar</a:t>
            </a:r>
            <a:r>
              <a:rPr lang="en-GB" sz="1400" dirty="0"/>
              <a:t> YouTube. The introduction for the task is on YouTube (</a:t>
            </a:r>
            <a:r>
              <a:rPr lang="en-GB" sz="1400" dirty="0">
                <a:hlinkClick r:id="rId2"/>
              </a:rPr>
              <a:t>https://youtu.be/vBIwTAmbDws</a:t>
            </a:r>
            <a:r>
              <a:rPr lang="en-GB" sz="1400" dirty="0"/>
              <a:t> ) </a:t>
            </a:r>
            <a:r>
              <a:rPr lang="en-GB" sz="1400" dirty="0" err="1"/>
              <a:t>Gwyliwch</a:t>
            </a:r>
            <a:r>
              <a:rPr lang="en-GB" sz="1400" dirty="0"/>
              <a:t> y </a:t>
            </a:r>
            <a:r>
              <a:rPr lang="en-GB" sz="1400" dirty="0" err="1"/>
              <a:t>cyflwyniad</a:t>
            </a:r>
            <a:r>
              <a:rPr lang="en-GB" sz="1400" dirty="0"/>
              <a:t> </a:t>
            </a:r>
            <a:r>
              <a:rPr lang="en-GB" sz="1400" dirty="0" err="1"/>
              <a:t>ar</a:t>
            </a:r>
            <a:r>
              <a:rPr lang="en-GB" sz="1400" dirty="0"/>
              <a:t> YouTube a </a:t>
            </a:r>
            <a:r>
              <a:rPr lang="en-GB" sz="1400" dirty="0" err="1"/>
              <a:t>wedyn</a:t>
            </a:r>
            <a:r>
              <a:rPr lang="en-GB" sz="1400" dirty="0"/>
              <a:t> </a:t>
            </a:r>
            <a:r>
              <a:rPr lang="en-GB" sz="1400" dirty="0" err="1"/>
              <a:t>cwbwlhewch</a:t>
            </a:r>
            <a:r>
              <a:rPr lang="en-GB" sz="1400" dirty="0"/>
              <a:t> </a:t>
            </a:r>
            <a:r>
              <a:rPr lang="en-GB" sz="1400" b="1" dirty="0" err="1"/>
              <a:t>Tasg</a:t>
            </a:r>
            <a:r>
              <a:rPr lang="en-GB" sz="1400" b="1" dirty="0"/>
              <a:t> Mathematics 1</a:t>
            </a:r>
          </a:p>
          <a:p>
            <a:r>
              <a:rPr lang="en-GB" sz="1400" dirty="0">
                <a:solidFill>
                  <a:srgbClr val="0070C0"/>
                </a:solidFill>
              </a:rPr>
              <a:t>Watch the presentation on YouTube and complete </a:t>
            </a:r>
            <a:r>
              <a:rPr lang="en-GB" sz="1400" b="1" dirty="0">
                <a:solidFill>
                  <a:srgbClr val="0070C0"/>
                </a:solidFill>
              </a:rPr>
              <a:t>Task Mathematics 1</a:t>
            </a:r>
            <a:endParaRPr lang="en-GB" sz="1400" dirty="0">
              <a:solidFill>
                <a:srgbClr val="0070C0"/>
              </a:solidFill>
            </a:endParaRPr>
          </a:p>
        </p:txBody>
      </p:sp>
      <p:sp>
        <p:nvSpPr>
          <p:cNvPr id="7" name="Rectangle 6"/>
          <p:cNvSpPr/>
          <p:nvPr/>
        </p:nvSpPr>
        <p:spPr>
          <a:xfrm>
            <a:off x="524655" y="2578307"/>
            <a:ext cx="3409169" cy="38974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5.5m</a:t>
            </a:r>
          </a:p>
        </p:txBody>
      </p:sp>
      <p:sp>
        <p:nvSpPr>
          <p:cNvPr id="8" name="Rectangle 7"/>
          <p:cNvSpPr/>
          <p:nvPr/>
        </p:nvSpPr>
        <p:spPr>
          <a:xfrm>
            <a:off x="3933824" y="2578307"/>
            <a:ext cx="2347056" cy="389745"/>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 cm</a:t>
            </a:r>
          </a:p>
        </p:txBody>
      </p:sp>
      <p:cxnSp>
        <p:nvCxnSpPr>
          <p:cNvPr id="10" name="Straight Arrow Connector 9"/>
          <p:cNvCxnSpPr/>
          <p:nvPr/>
        </p:nvCxnSpPr>
        <p:spPr>
          <a:xfrm>
            <a:off x="524656" y="2308485"/>
            <a:ext cx="575622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57993" y="1935091"/>
            <a:ext cx="1693888" cy="369332"/>
          </a:xfrm>
          <a:prstGeom prst="rect">
            <a:avLst/>
          </a:prstGeom>
          <a:noFill/>
        </p:spPr>
        <p:txBody>
          <a:bodyPr wrap="square" rtlCol="0">
            <a:spAutoFit/>
          </a:bodyPr>
          <a:lstStyle/>
          <a:p>
            <a:r>
              <a:rPr lang="en-GB" dirty="0"/>
              <a:t>10m</a:t>
            </a:r>
          </a:p>
        </p:txBody>
      </p:sp>
      <p:sp>
        <p:nvSpPr>
          <p:cNvPr id="12" name="Rectangle 11"/>
          <p:cNvSpPr/>
          <p:nvPr/>
        </p:nvSpPr>
        <p:spPr>
          <a:xfrm>
            <a:off x="5677019" y="3053207"/>
            <a:ext cx="1121022" cy="369332"/>
          </a:xfrm>
          <a:prstGeom prst="rect">
            <a:avLst/>
          </a:prstGeom>
        </p:spPr>
        <p:txBody>
          <a:bodyPr wrap="square">
            <a:spAutoFit/>
          </a:bodyPr>
          <a:lstStyle/>
          <a:p>
            <a:pPr algn="ctr"/>
            <a:r>
              <a:rPr lang="en-GB" dirty="0"/>
              <a:t>__.__m</a:t>
            </a:r>
          </a:p>
        </p:txBody>
      </p:sp>
      <p:sp>
        <p:nvSpPr>
          <p:cNvPr id="13" name="Rectangle 12"/>
          <p:cNvSpPr/>
          <p:nvPr/>
        </p:nvSpPr>
        <p:spPr>
          <a:xfrm>
            <a:off x="524657" y="4300092"/>
            <a:ext cx="749508" cy="389745"/>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16cm</a:t>
            </a:r>
          </a:p>
        </p:txBody>
      </p:sp>
      <p:sp>
        <p:nvSpPr>
          <p:cNvPr id="14" name="Rectangle 13"/>
          <p:cNvSpPr/>
          <p:nvPr/>
        </p:nvSpPr>
        <p:spPr>
          <a:xfrm>
            <a:off x="1274166" y="4300092"/>
            <a:ext cx="801661" cy="38974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14cm</a:t>
            </a:r>
          </a:p>
        </p:txBody>
      </p:sp>
      <p:sp>
        <p:nvSpPr>
          <p:cNvPr id="15" name="Rectangle 14"/>
          <p:cNvSpPr/>
          <p:nvPr/>
        </p:nvSpPr>
        <p:spPr>
          <a:xfrm>
            <a:off x="2075828" y="4300092"/>
            <a:ext cx="4205052" cy="389745"/>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 cm</a:t>
            </a:r>
          </a:p>
        </p:txBody>
      </p:sp>
      <p:cxnSp>
        <p:nvCxnSpPr>
          <p:cNvPr id="16" name="Straight Arrow Connector 15"/>
          <p:cNvCxnSpPr/>
          <p:nvPr/>
        </p:nvCxnSpPr>
        <p:spPr>
          <a:xfrm>
            <a:off x="524656" y="4030270"/>
            <a:ext cx="575622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057993" y="3656876"/>
            <a:ext cx="1693888" cy="369332"/>
          </a:xfrm>
          <a:prstGeom prst="rect">
            <a:avLst/>
          </a:prstGeom>
          <a:noFill/>
        </p:spPr>
        <p:txBody>
          <a:bodyPr wrap="square" rtlCol="0">
            <a:spAutoFit/>
          </a:bodyPr>
          <a:lstStyle/>
          <a:p>
            <a:r>
              <a:rPr lang="en-GB" dirty="0"/>
              <a:t>1m</a:t>
            </a:r>
          </a:p>
        </p:txBody>
      </p:sp>
      <p:sp>
        <p:nvSpPr>
          <p:cNvPr id="18" name="Rectangle 17"/>
          <p:cNvSpPr/>
          <p:nvPr/>
        </p:nvSpPr>
        <p:spPr>
          <a:xfrm>
            <a:off x="5677018" y="4755855"/>
            <a:ext cx="1121022" cy="369332"/>
          </a:xfrm>
          <a:prstGeom prst="rect">
            <a:avLst/>
          </a:prstGeom>
        </p:spPr>
        <p:txBody>
          <a:bodyPr wrap="square">
            <a:spAutoFit/>
          </a:bodyPr>
          <a:lstStyle/>
          <a:p>
            <a:pPr algn="ctr"/>
            <a:r>
              <a:rPr lang="en-GB" dirty="0"/>
              <a:t>___ cm</a:t>
            </a:r>
          </a:p>
        </p:txBody>
      </p:sp>
      <p:sp>
        <p:nvSpPr>
          <p:cNvPr id="26" name="Rectangle 25"/>
          <p:cNvSpPr/>
          <p:nvPr/>
        </p:nvSpPr>
        <p:spPr>
          <a:xfrm>
            <a:off x="166105" y="1931984"/>
            <a:ext cx="6534497" cy="1558487"/>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dirty="0">
              <a:solidFill>
                <a:schemeClr val="tx1"/>
              </a:solidFill>
            </a:endParaRPr>
          </a:p>
        </p:txBody>
      </p:sp>
      <p:sp>
        <p:nvSpPr>
          <p:cNvPr id="27" name="Rectangle 26"/>
          <p:cNvSpPr/>
          <p:nvPr/>
        </p:nvSpPr>
        <p:spPr>
          <a:xfrm>
            <a:off x="166105" y="3675211"/>
            <a:ext cx="6534497" cy="1558487"/>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dirty="0">
              <a:solidFill>
                <a:schemeClr val="tx1"/>
              </a:solidFill>
            </a:endParaRPr>
          </a:p>
        </p:txBody>
      </p:sp>
      <p:sp>
        <p:nvSpPr>
          <p:cNvPr id="25" name="Rectangle 24"/>
          <p:cNvSpPr/>
          <p:nvPr/>
        </p:nvSpPr>
        <p:spPr>
          <a:xfrm>
            <a:off x="524657" y="6025595"/>
            <a:ext cx="998720" cy="389745"/>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13cm</a:t>
            </a:r>
          </a:p>
        </p:txBody>
      </p:sp>
      <p:sp>
        <p:nvSpPr>
          <p:cNvPr id="29" name="Rectangle 28"/>
          <p:cNvSpPr/>
          <p:nvPr/>
        </p:nvSpPr>
        <p:spPr>
          <a:xfrm>
            <a:off x="1523377" y="6025595"/>
            <a:ext cx="3801097" cy="38974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64cm</a:t>
            </a:r>
          </a:p>
        </p:txBody>
      </p:sp>
      <p:sp>
        <p:nvSpPr>
          <p:cNvPr id="30" name="Rectangle 29"/>
          <p:cNvSpPr/>
          <p:nvPr/>
        </p:nvSpPr>
        <p:spPr>
          <a:xfrm>
            <a:off x="5324474" y="6025594"/>
            <a:ext cx="956406" cy="389745"/>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 cm</a:t>
            </a:r>
          </a:p>
        </p:txBody>
      </p:sp>
      <p:cxnSp>
        <p:nvCxnSpPr>
          <p:cNvPr id="31" name="Straight Arrow Connector 30"/>
          <p:cNvCxnSpPr/>
          <p:nvPr/>
        </p:nvCxnSpPr>
        <p:spPr>
          <a:xfrm>
            <a:off x="524656" y="5755773"/>
            <a:ext cx="575622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057993" y="5382379"/>
            <a:ext cx="1693888" cy="369332"/>
          </a:xfrm>
          <a:prstGeom prst="rect">
            <a:avLst/>
          </a:prstGeom>
          <a:noFill/>
        </p:spPr>
        <p:txBody>
          <a:bodyPr wrap="square" rtlCol="0">
            <a:spAutoFit/>
          </a:bodyPr>
          <a:lstStyle/>
          <a:p>
            <a:r>
              <a:rPr lang="en-GB" dirty="0"/>
              <a:t>1m</a:t>
            </a:r>
          </a:p>
        </p:txBody>
      </p:sp>
      <p:sp>
        <p:nvSpPr>
          <p:cNvPr id="33" name="Rectangle 32"/>
          <p:cNvSpPr/>
          <p:nvPr/>
        </p:nvSpPr>
        <p:spPr>
          <a:xfrm>
            <a:off x="5677018" y="6481358"/>
            <a:ext cx="1121022" cy="369332"/>
          </a:xfrm>
          <a:prstGeom prst="rect">
            <a:avLst/>
          </a:prstGeom>
        </p:spPr>
        <p:txBody>
          <a:bodyPr wrap="square">
            <a:spAutoFit/>
          </a:bodyPr>
          <a:lstStyle/>
          <a:p>
            <a:pPr algn="ctr"/>
            <a:r>
              <a:rPr lang="en-GB" dirty="0"/>
              <a:t>___ cm</a:t>
            </a:r>
          </a:p>
        </p:txBody>
      </p:sp>
      <p:sp>
        <p:nvSpPr>
          <p:cNvPr id="34" name="Rectangle 33"/>
          <p:cNvSpPr/>
          <p:nvPr/>
        </p:nvSpPr>
        <p:spPr>
          <a:xfrm>
            <a:off x="166105" y="5400714"/>
            <a:ext cx="6534497" cy="1558487"/>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dirty="0">
              <a:solidFill>
                <a:schemeClr val="tx1"/>
              </a:solidFill>
            </a:endParaRPr>
          </a:p>
        </p:txBody>
      </p:sp>
      <p:sp>
        <p:nvSpPr>
          <p:cNvPr id="35" name="Rectangle 34"/>
          <p:cNvSpPr/>
          <p:nvPr/>
        </p:nvSpPr>
        <p:spPr>
          <a:xfrm>
            <a:off x="347747" y="8454164"/>
            <a:ext cx="1244182" cy="235663"/>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2.5m</a:t>
            </a:r>
          </a:p>
        </p:txBody>
      </p:sp>
      <p:sp>
        <p:nvSpPr>
          <p:cNvPr id="36" name="Rectangle 35"/>
          <p:cNvSpPr/>
          <p:nvPr/>
        </p:nvSpPr>
        <p:spPr>
          <a:xfrm>
            <a:off x="4974310" y="8734820"/>
            <a:ext cx="1825990" cy="369332"/>
          </a:xfrm>
          <a:prstGeom prst="rect">
            <a:avLst/>
          </a:prstGeom>
        </p:spPr>
        <p:txBody>
          <a:bodyPr wrap="square">
            <a:spAutoFit/>
          </a:bodyPr>
          <a:lstStyle/>
          <a:p>
            <a:pPr algn="ctr"/>
            <a:r>
              <a:rPr lang="en-GB" dirty="0" err="1"/>
              <a:t>Coch</a:t>
            </a:r>
            <a:r>
              <a:rPr lang="en-GB" dirty="0"/>
              <a:t> = ___ m</a:t>
            </a:r>
          </a:p>
        </p:txBody>
      </p:sp>
      <p:sp>
        <p:nvSpPr>
          <p:cNvPr id="38" name="Rectangle 37"/>
          <p:cNvSpPr/>
          <p:nvPr/>
        </p:nvSpPr>
        <p:spPr>
          <a:xfrm>
            <a:off x="166105" y="7107882"/>
            <a:ext cx="6534496" cy="2588567"/>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dirty="0">
              <a:solidFill>
                <a:schemeClr val="tx1"/>
              </a:solidFill>
            </a:endParaRPr>
          </a:p>
        </p:txBody>
      </p:sp>
      <p:sp>
        <p:nvSpPr>
          <p:cNvPr id="40" name="Rectangle 39"/>
          <p:cNvSpPr/>
          <p:nvPr/>
        </p:nvSpPr>
        <p:spPr>
          <a:xfrm>
            <a:off x="347747" y="8862081"/>
            <a:ext cx="2488364" cy="23566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m</a:t>
            </a:r>
          </a:p>
        </p:txBody>
      </p:sp>
      <p:sp>
        <p:nvSpPr>
          <p:cNvPr id="43" name="Rectangle 42"/>
          <p:cNvSpPr/>
          <p:nvPr/>
        </p:nvSpPr>
        <p:spPr>
          <a:xfrm>
            <a:off x="347747" y="9269998"/>
            <a:ext cx="4976727" cy="235663"/>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m</a:t>
            </a:r>
          </a:p>
        </p:txBody>
      </p:sp>
      <p:sp>
        <p:nvSpPr>
          <p:cNvPr id="44" name="Rectangle 43"/>
          <p:cNvSpPr/>
          <p:nvPr/>
        </p:nvSpPr>
        <p:spPr>
          <a:xfrm>
            <a:off x="4974310" y="8471330"/>
            <a:ext cx="1825990" cy="369332"/>
          </a:xfrm>
          <a:prstGeom prst="rect">
            <a:avLst/>
          </a:prstGeom>
        </p:spPr>
        <p:txBody>
          <a:bodyPr wrap="square">
            <a:spAutoFit/>
          </a:bodyPr>
          <a:lstStyle/>
          <a:p>
            <a:pPr algn="ctr"/>
            <a:r>
              <a:rPr lang="en-GB" dirty="0"/>
              <a:t>Oren = ___ m</a:t>
            </a:r>
          </a:p>
        </p:txBody>
      </p:sp>
      <p:sp>
        <p:nvSpPr>
          <p:cNvPr id="45" name="Rectangle 44"/>
          <p:cNvSpPr/>
          <p:nvPr/>
        </p:nvSpPr>
        <p:spPr>
          <a:xfrm>
            <a:off x="524655" y="7112962"/>
            <a:ext cx="5976548" cy="1600438"/>
          </a:xfrm>
          <a:prstGeom prst="rect">
            <a:avLst/>
          </a:prstGeom>
        </p:spPr>
        <p:txBody>
          <a:bodyPr wrap="square">
            <a:spAutoFit/>
          </a:bodyPr>
          <a:lstStyle/>
          <a:p>
            <a:pPr algn="ctr"/>
            <a:r>
              <a:rPr lang="en-GB" sz="1400" dirty="0" err="1"/>
              <a:t>Mae’r</a:t>
            </a:r>
            <a:r>
              <a:rPr lang="en-GB" sz="1400" dirty="0"/>
              <a:t> bloc </a:t>
            </a:r>
            <a:r>
              <a:rPr lang="en-GB" sz="1400" dirty="0" err="1"/>
              <a:t>gwyrdd</a:t>
            </a:r>
            <a:r>
              <a:rPr lang="en-GB" sz="1400" dirty="0"/>
              <a:t> </a:t>
            </a:r>
            <a:r>
              <a:rPr lang="en-GB" sz="1400" dirty="0" err="1"/>
              <a:t>yn</a:t>
            </a:r>
            <a:r>
              <a:rPr lang="en-GB" sz="1400" dirty="0"/>
              <a:t> 2.5cm o hyd. </a:t>
            </a:r>
            <a:r>
              <a:rPr lang="en-GB" sz="1400" dirty="0" err="1"/>
              <a:t>Mae’r</a:t>
            </a:r>
            <a:r>
              <a:rPr lang="en-GB" sz="1400" dirty="0"/>
              <a:t> bloc </a:t>
            </a:r>
            <a:r>
              <a:rPr lang="en-GB" sz="1400" dirty="0" err="1"/>
              <a:t>oren</a:t>
            </a:r>
            <a:r>
              <a:rPr lang="en-GB" sz="1400" dirty="0"/>
              <a:t> </a:t>
            </a:r>
            <a:r>
              <a:rPr lang="en-GB" sz="1400" dirty="0" err="1"/>
              <a:t>yn</a:t>
            </a:r>
            <a:r>
              <a:rPr lang="en-GB" sz="1400" dirty="0"/>
              <a:t> </a:t>
            </a:r>
            <a:r>
              <a:rPr lang="en-GB" sz="1400" dirty="0" err="1"/>
              <a:t>ddwy</a:t>
            </a:r>
            <a:r>
              <a:rPr lang="en-GB" sz="1400" dirty="0"/>
              <a:t> </a:t>
            </a:r>
            <a:r>
              <a:rPr lang="en-GB" sz="1400" dirty="0" err="1"/>
              <a:t>waith</a:t>
            </a:r>
            <a:r>
              <a:rPr lang="en-GB" sz="1400" dirty="0"/>
              <a:t> </a:t>
            </a:r>
            <a:r>
              <a:rPr lang="en-GB" sz="1400" dirty="0" err="1"/>
              <a:t>maint</a:t>
            </a:r>
            <a:r>
              <a:rPr lang="en-GB" sz="1400" dirty="0"/>
              <a:t> </a:t>
            </a:r>
            <a:r>
              <a:rPr lang="en-GB" sz="1400" dirty="0" err="1"/>
              <a:t>yr</a:t>
            </a:r>
            <a:r>
              <a:rPr lang="en-GB" sz="1400" dirty="0"/>
              <a:t> un </a:t>
            </a:r>
            <a:r>
              <a:rPr lang="en-GB" sz="1400" dirty="0" err="1"/>
              <a:t>gwyrdd</a:t>
            </a:r>
            <a:r>
              <a:rPr lang="en-GB" sz="1400" dirty="0"/>
              <a:t>. </a:t>
            </a:r>
            <a:r>
              <a:rPr lang="en-GB" sz="1400" dirty="0" err="1"/>
              <a:t>Mae’r</a:t>
            </a:r>
            <a:r>
              <a:rPr lang="en-GB" sz="1400" dirty="0"/>
              <a:t> un </a:t>
            </a:r>
            <a:r>
              <a:rPr lang="en-GB" sz="1400" dirty="0" err="1"/>
              <a:t>coch</a:t>
            </a:r>
            <a:r>
              <a:rPr lang="en-GB" sz="1400" dirty="0"/>
              <a:t> </a:t>
            </a:r>
            <a:r>
              <a:rPr lang="en-GB" sz="1400" dirty="0" err="1"/>
              <a:t>yn</a:t>
            </a:r>
            <a:r>
              <a:rPr lang="en-GB" sz="1400" dirty="0"/>
              <a:t> </a:t>
            </a:r>
            <a:r>
              <a:rPr lang="en-GB" sz="1400" dirty="0" err="1"/>
              <a:t>ddwbl</a:t>
            </a:r>
            <a:r>
              <a:rPr lang="en-GB" sz="1400" dirty="0"/>
              <a:t> </a:t>
            </a:r>
            <a:r>
              <a:rPr lang="en-GB" sz="1400" dirty="0" err="1"/>
              <a:t>maint</a:t>
            </a:r>
            <a:r>
              <a:rPr lang="en-GB" sz="1400" dirty="0"/>
              <a:t> </a:t>
            </a:r>
            <a:r>
              <a:rPr lang="en-GB" sz="1400" dirty="0" err="1"/>
              <a:t>yr</a:t>
            </a:r>
            <a:r>
              <a:rPr lang="en-GB" sz="1400" dirty="0"/>
              <a:t> un </a:t>
            </a:r>
            <a:r>
              <a:rPr lang="en-GB" sz="1400" dirty="0" err="1"/>
              <a:t>oren</a:t>
            </a:r>
            <a:r>
              <a:rPr lang="en-GB" sz="1400" dirty="0"/>
              <a:t>. Beth </a:t>
            </a:r>
            <a:r>
              <a:rPr lang="en-GB" sz="1400" dirty="0" err="1"/>
              <a:t>yw</a:t>
            </a:r>
            <a:r>
              <a:rPr lang="en-GB" sz="1400" dirty="0"/>
              <a:t> </a:t>
            </a:r>
            <a:r>
              <a:rPr lang="en-GB" sz="1400" dirty="0" err="1"/>
              <a:t>maint</a:t>
            </a:r>
            <a:r>
              <a:rPr lang="en-GB" sz="1400" dirty="0"/>
              <a:t> y </a:t>
            </a:r>
            <a:r>
              <a:rPr lang="en-GB" sz="1400" dirty="0" err="1"/>
              <a:t>blociau</a:t>
            </a:r>
            <a:r>
              <a:rPr lang="en-GB" sz="1400" dirty="0"/>
              <a:t> </a:t>
            </a:r>
            <a:r>
              <a:rPr lang="en-GB" sz="1400" dirty="0" err="1"/>
              <a:t>oren</a:t>
            </a:r>
            <a:r>
              <a:rPr lang="en-GB" sz="1400" dirty="0"/>
              <a:t> a </a:t>
            </a:r>
            <a:r>
              <a:rPr lang="en-GB" sz="1400" dirty="0" err="1"/>
              <a:t>choch</a:t>
            </a:r>
            <a:r>
              <a:rPr lang="en-GB" sz="1400" dirty="0"/>
              <a:t>? </a:t>
            </a:r>
          </a:p>
          <a:p>
            <a:pPr algn="ctr"/>
            <a:endParaRPr lang="en-GB" sz="1400" dirty="0"/>
          </a:p>
          <a:p>
            <a:pPr algn="ctr"/>
            <a:r>
              <a:rPr lang="en-GB" sz="1400" dirty="0">
                <a:solidFill>
                  <a:srgbClr val="0070C0"/>
                </a:solidFill>
              </a:rPr>
              <a:t>The green block is 2.5cm long. The orange block is twice the length of the green block and the red block is twice the length of the orange block. How long is the orange and red block?</a:t>
            </a:r>
          </a:p>
        </p:txBody>
      </p:sp>
      <p:sp>
        <p:nvSpPr>
          <p:cNvPr id="2" name="Oval 1"/>
          <p:cNvSpPr/>
          <p:nvPr/>
        </p:nvSpPr>
        <p:spPr>
          <a:xfrm>
            <a:off x="6020171" y="1091663"/>
            <a:ext cx="434716" cy="434714"/>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21798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6105" y="161404"/>
            <a:ext cx="6534497" cy="1558487"/>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dirty="0">
              <a:solidFill>
                <a:schemeClr val="tx1"/>
              </a:solidFill>
            </a:endParaRPr>
          </a:p>
        </p:txBody>
      </p:sp>
      <p:sp>
        <p:nvSpPr>
          <p:cNvPr id="5" name="TextBox 4"/>
          <p:cNvSpPr txBox="1"/>
          <p:nvPr/>
        </p:nvSpPr>
        <p:spPr>
          <a:xfrm>
            <a:off x="166105" y="211786"/>
            <a:ext cx="6534497" cy="1508105"/>
          </a:xfrm>
          <a:prstGeom prst="rect">
            <a:avLst/>
          </a:prstGeom>
          <a:noFill/>
        </p:spPr>
        <p:txBody>
          <a:bodyPr wrap="square" rtlCol="0">
            <a:spAutoFit/>
          </a:bodyPr>
          <a:lstStyle/>
          <a:p>
            <a:r>
              <a:rPr lang="en-GB" b="1" dirty="0" err="1"/>
              <a:t>Tasg</a:t>
            </a:r>
            <a:r>
              <a:rPr lang="en-GB" b="1" dirty="0"/>
              <a:t> </a:t>
            </a:r>
            <a:r>
              <a:rPr lang="en-GB" b="1" dirty="0" err="1"/>
              <a:t>Mathemateg</a:t>
            </a:r>
            <a:r>
              <a:rPr lang="en-GB" b="1" dirty="0"/>
              <a:t> 1 </a:t>
            </a:r>
            <a:r>
              <a:rPr lang="en-GB" b="1" dirty="0" err="1"/>
              <a:t>yn</a:t>
            </a:r>
            <a:r>
              <a:rPr lang="en-GB" b="1" dirty="0"/>
              <a:t> </a:t>
            </a:r>
            <a:r>
              <a:rPr lang="en-GB" b="1" dirty="0" err="1"/>
              <a:t>yr</a:t>
            </a:r>
            <a:r>
              <a:rPr lang="en-GB" b="1" dirty="0"/>
              <a:t> </a:t>
            </a:r>
            <a:r>
              <a:rPr lang="en-GB" b="1" dirty="0" err="1"/>
              <a:t>ysgol</a:t>
            </a:r>
            <a:r>
              <a:rPr lang="en-GB" b="1" dirty="0"/>
              <a:t> / </a:t>
            </a:r>
            <a:r>
              <a:rPr lang="en-GB" b="1" dirty="0">
                <a:solidFill>
                  <a:srgbClr val="0070C0"/>
                </a:solidFill>
              </a:rPr>
              <a:t>Task Mathematics 1 in School</a:t>
            </a:r>
            <a:r>
              <a:rPr lang="en-GB" dirty="0">
                <a:solidFill>
                  <a:srgbClr val="0070C0"/>
                </a:solidFill>
              </a:rPr>
              <a:t>.</a:t>
            </a:r>
          </a:p>
          <a:p>
            <a:endParaRPr lang="en-GB" dirty="0">
              <a:solidFill>
                <a:srgbClr val="0070C0"/>
              </a:solidFill>
            </a:endParaRPr>
          </a:p>
          <a:p>
            <a:r>
              <a:rPr lang="en-GB" sz="1400" dirty="0"/>
              <a:t>Mae </a:t>
            </a:r>
            <a:r>
              <a:rPr lang="en-GB" sz="1400" dirty="0" err="1"/>
              <a:t>cyflwyniad</a:t>
            </a:r>
            <a:r>
              <a:rPr lang="en-GB" sz="1400" dirty="0"/>
              <a:t> y </a:t>
            </a:r>
            <a:r>
              <a:rPr lang="en-GB" sz="1400" dirty="0" err="1"/>
              <a:t>dasg</a:t>
            </a:r>
            <a:r>
              <a:rPr lang="en-GB" sz="1400" dirty="0"/>
              <a:t> </a:t>
            </a:r>
            <a:r>
              <a:rPr lang="en-GB" sz="1400" dirty="0" err="1"/>
              <a:t>hefyd</a:t>
            </a:r>
            <a:r>
              <a:rPr lang="en-GB" sz="1400" dirty="0"/>
              <a:t> </a:t>
            </a:r>
            <a:r>
              <a:rPr lang="en-GB" sz="1400" dirty="0" err="1"/>
              <a:t>ar</a:t>
            </a:r>
            <a:r>
              <a:rPr lang="en-GB" sz="1400" dirty="0"/>
              <a:t> </a:t>
            </a:r>
            <a:r>
              <a:rPr lang="en-GB" sz="1400" dirty="0" err="1"/>
              <a:t>gael</a:t>
            </a:r>
            <a:r>
              <a:rPr lang="en-GB" sz="1400" dirty="0"/>
              <a:t> </a:t>
            </a:r>
            <a:r>
              <a:rPr lang="en-GB" sz="1400" dirty="0" err="1"/>
              <a:t>ar</a:t>
            </a:r>
            <a:r>
              <a:rPr lang="en-GB" sz="1400" dirty="0"/>
              <a:t> YouTube. The introduction for the task is on YouTube (</a:t>
            </a:r>
            <a:r>
              <a:rPr lang="en-GB" sz="1400" dirty="0">
                <a:hlinkClick r:id="rId2"/>
              </a:rPr>
              <a:t>https://youtu.be/vBIwTAmbDws</a:t>
            </a:r>
            <a:r>
              <a:rPr lang="en-GB" sz="1400" dirty="0"/>
              <a:t> ) </a:t>
            </a:r>
            <a:r>
              <a:rPr lang="en-GB" sz="1400" dirty="0" err="1"/>
              <a:t>Gwyliwch</a:t>
            </a:r>
            <a:r>
              <a:rPr lang="en-GB" sz="1400" dirty="0"/>
              <a:t> y </a:t>
            </a:r>
            <a:r>
              <a:rPr lang="en-GB" sz="1400" dirty="0" err="1"/>
              <a:t>cyflwyniad</a:t>
            </a:r>
            <a:r>
              <a:rPr lang="en-GB" sz="1400" dirty="0"/>
              <a:t> </a:t>
            </a:r>
            <a:r>
              <a:rPr lang="en-GB" sz="1400" dirty="0" err="1"/>
              <a:t>ar</a:t>
            </a:r>
            <a:r>
              <a:rPr lang="en-GB" sz="1400" dirty="0"/>
              <a:t> YouTube a </a:t>
            </a:r>
            <a:r>
              <a:rPr lang="en-GB" sz="1400" dirty="0" err="1"/>
              <a:t>wedyn</a:t>
            </a:r>
            <a:r>
              <a:rPr lang="en-GB" sz="1400" dirty="0"/>
              <a:t> </a:t>
            </a:r>
            <a:r>
              <a:rPr lang="en-GB" sz="1400" dirty="0" err="1"/>
              <a:t>cwbwlhewch</a:t>
            </a:r>
            <a:r>
              <a:rPr lang="en-GB" sz="1400" dirty="0"/>
              <a:t> </a:t>
            </a:r>
            <a:r>
              <a:rPr lang="en-GB" sz="1400" b="1" dirty="0" err="1"/>
              <a:t>Tasg</a:t>
            </a:r>
            <a:r>
              <a:rPr lang="en-GB" sz="1400" b="1" dirty="0"/>
              <a:t> Mathematics 1</a:t>
            </a:r>
          </a:p>
          <a:p>
            <a:r>
              <a:rPr lang="en-GB" sz="1400" dirty="0">
                <a:solidFill>
                  <a:srgbClr val="0070C0"/>
                </a:solidFill>
              </a:rPr>
              <a:t>Watch the presentation on YouTube and complete </a:t>
            </a:r>
            <a:r>
              <a:rPr lang="en-GB" sz="1400" b="1" dirty="0">
                <a:solidFill>
                  <a:srgbClr val="0070C0"/>
                </a:solidFill>
              </a:rPr>
              <a:t>Task Mathematics 1</a:t>
            </a:r>
            <a:endParaRPr lang="en-GB" sz="1400" dirty="0">
              <a:solidFill>
                <a:srgbClr val="0070C0"/>
              </a:solidFill>
            </a:endParaRPr>
          </a:p>
        </p:txBody>
      </p:sp>
      <p:sp>
        <p:nvSpPr>
          <p:cNvPr id="7" name="Rectangle 6"/>
          <p:cNvSpPr/>
          <p:nvPr/>
        </p:nvSpPr>
        <p:spPr>
          <a:xfrm>
            <a:off x="524655" y="2578307"/>
            <a:ext cx="3409169" cy="38974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55cm</a:t>
            </a:r>
          </a:p>
        </p:txBody>
      </p:sp>
      <p:sp>
        <p:nvSpPr>
          <p:cNvPr id="8" name="Rectangle 7"/>
          <p:cNvSpPr/>
          <p:nvPr/>
        </p:nvSpPr>
        <p:spPr>
          <a:xfrm>
            <a:off x="3933824" y="2578307"/>
            <a:ext cx="2347056" cy="389745"/>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 cm</a:t>
            </a:r>
          </a:p>
        </p:txBody>
      </p:sp>
      <p:cxnSp>
        <p:nvCxnSpPr>
          <p:cNvPr id="10" name="Straight Arrow Connector 9"/>
          <p:cNvCxnSpPr/>
          <p:nvPr/>
        </p:nvCxnSpPr>
        <p:spPr>
          <a:xfrm>
            <a:off x="524656" y="2308485"/>
            <a:ext cx="575622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57993" y="1935091"/>
            <a:ext cx="1693888" cy="369332"/>
          </a:xfrm>
          <a:prstGeom prst="rect">
            <a:avLst/>
          </a:prstGeom>
          <a:noFill/>
        </p:spPr>
        <p:txBody>
          <a:bodyPr wrap="square" rtlCol="0">
            <a:spAutoFit/>
          </a:bodyPr>
          <a:lstStyle/>
          <a:p>
            <a:r>
              <a:rPr lang="en-GB" dirty="0"/>
              <a:t>1m</a:t>
            </a:r>
          </a:p>
        </p:txBody>
      </p:sp>
      <p:sp>
        <p:nvSpPr>
          <p:cNvPr id="12" name="Rectangle 11"/>
          <p:cNvSpPr/>
          <p:nvPr/>
        </p:nvSpPr>
        <p:spPr>
          <a:xfrm>
            <a:off x="5677019" y="3053207"/>
            <a:ext cx="1121022" cy="369332"/>
          </a:xfrm>
          <a:prstGeom prst="rect">
            <a:avLst/>
          </a:prstGeom>
        </p:spPr>
        <p:txBody>
          <a:bodyPr wrap="square">
            <a:spAutoFit/>
          </a:bodyPr>
          <a:lstStyle/>
          <a:p>
            <a:pPr algn="ctr"/>
            <a:r>
              <a:rPr lang="en-GB" dirty="0"/>
              <a:t>___cm</a:t>
            </a:r>
          </a:p>
        </p:txBody>
      </p:sp>
      <p:sp>
        <p:nvSpPr>
          <p:cNvPr id="13" name="Rectangle 12"/>
          <p:cNvSpPr/>
          <p:nvPr/>
        </p:nvSpPr>
        <p:spPr>
          <a:xfrm>
            <a:off x="524657" y="4300092"/>
            <a:ext cx="749508" cy="389745"/>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15m</a:t>
            </a:r>
          </a:p>
        </p:txBody>
      </p:sp>
      <p:sp>
        <p:nvSpPr>
          <p:cNvPr id="14" name="Rectangle 13"/>
          <p:cNvSpPr/>
          <p:nvPr/>
        </p:nvSpPr>
        <p:spPr>
          <a:xfrm>
            <a:off x="1274166" y="4300092"/>
            <a:ext cx="764498" cy="38974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15m</a:t>
            </a:r>
          </a:p>
        </p:txBody>
      </p:sp>
      <p:sp>
        <p:nvSpPr>
          <p:cNvPr id="15" name="Rectangle 14"/>
          <p:cNvSpPr/>
          <p:nvPr/>
        </p:nvSpPr>
        <p:spPr>
          <a:xfrm>
            <a:off x="2038664" y="4300092"/>
            <a:ext cx="4242215" cy="389745"/>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 cm</a:t>
            </a:r>
          </a:p>
        </p:txBody>
      </p:sp>
      <p:cxnSp>
        <p:nvCxnSpPr>
          <p:cNvPr id="16" name="Straight Arrow Connector 15"/>
          <p:cNvCxnSpPr/>
          <p:nvPr/>
        </p:nvCxnSpPr>
        <p:spPr>
          <a:xfrm>
            <a:off x="524656" y="4030270"/>
            <a:ext cx="575622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057993" y="3656876"/>
            <a:ext cx="1693888" cy="369332"/>
          </a:xfrm>
          <a:prstGeom prst="rect">
            <a:avLst/>
          </a:prstGeom>
          <a:noFill/>
        </p:spPr>
        <p:txBody>
          <a:bodyPr wrap="square" rtlCol="0">
            <a:spAutoFit/>
          </a:bodyPr>
          <a:lstStyle/>
          <a:p>
            <a:r>
              <a:rPr lang="en-GB" dirty="0"/>
              <a:t>1m</a:t>
            </a:r>
          </a:p>
        </p:txBody>
      </p:sp>
      <p:sp>
        <p:nvSpPr>
          <p:cNvPr id="18" name="Rectangle 17"/>
          <p:cNvSpPr/>
          <p:nvPr/>
        </p:nvSpPr>
        <p:spPr>
          <a:xfrm>
            <a:off x="5677018" y="4755855"/>
            <a:ext cx="1121022" cy="369332"/>
          </a:xfrm>
          <a:prstGeom prst="rect">
            <a:avLst/>
          </a:prstGeom>
        </p:spPr>
        <p:txBody>
          <a:bodyPr wrap="square">
            <a:spAutoFit/>
          </a:bodyPr>
          <a:lstStyle/>
          <a:p>
            <a:pPr algn="ctr"/>
            <a:r>
              <a:rPr lang="en-GB" dirty="0"/>
              <a:t>___ cm</a:t>
            </a:r>
          </a:p>
        </p:txBody>
      </p:sp>
      <p:sp>
        <p:nvSpPr>
          <p:cNvPr id="26" name="Rectangle 25"/>
          <p:cNvSpPr/>
          <p:nvPr/>
        </p:nvSpPr>
        <p:spPr>
          <a:xfrm>
            <a:off x="166105" y="1931984"/>
            <a:ext cx="6534497" cy="1558487"/>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dirty="0">
              <a:solidFill>
                <a:schemeClr val="tx1"/>
              </a:solidFill>
            </a:endParaRPr>
          </a:p>
        </p:txBody>
      </p:sp>
      <p:sp>
        <p:nvSpPr>
          <p:cNvPr id="27" name="Rectangle 26"/>
          <p:cNvSpPr/>
          <p:nvPr/>
        </p:nvSpPr>
        <p:spPr>
          <a:xfrm>
            <a:off x="166105" y="3675211"/>
            <a:ext cx="6534497" cy="1558487"/>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dirty="0">
              <a:solidFill>
                <a:schemeClr val="tx1"/>
              </a:solidFill>
            </a:endParaRPr>
          </a:p>
        </p:txBody>
      </p:sp>
      <p:sp>
        <p:nvSpPr>
          <p:cNvPr id="43" name="Rectangle 42"/>
          <p:cNvSpPr/>
          <p:nvPr/>
        </p:nvSpPr>
        <p:spPr>
          <a:xfrm>
            <a:off x="445080" y="8583762"/>
            <a:ext cx="1244182" cy="389745"/>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5m</a:t>
            </a:r>
          </a:p>
        </p:txBody>
      </p:sp>
      <p:sp>
        <p:nvSpPr>
          <p:cNvPr id="45" name="Rectangle 44"/>
          <p:cNvSpPr/>
          <p:nvPr/>
        </p:nvSpPr>
        <p:spPr>
          <a:xfrm>
            <a:off x="166105" y="7145838"/>
            <a:ext cx="6534497" cy="2576055"/>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dirty="0">
              <a:solidFill>
                <a:schemeClr val="tx1"/>
              </a:solidFill>
            </a:endParaRPr>
          </a:p>
        </p:txBody>
      </p:sp>
      <p:sp>
        <p:nvSpPr>
          <p:cNvPr id="46" name="Rectangle 45"/>
          <p:cNvSpPr/>
          <p:nvPr/>
        </p:nvSpPr>
        <p:spPr>
          <a:xfrm>
            <a:off x="445080" y="9129791"/>
            <a:ext cx="2488364" cy="389745"/>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cm</a:t>
            </a:r>
          </a:p>
        </p:txBody>
      </p:sp>
      <p:sp>
        <p:nvSpPr>
          <p:cNvPr id="47" name="Rectangle 46"/>
          <p:cNvSpPr/>
          <p:nvPr/>
        </p:nvSpPr>
        <p:spPr>
          <a:xfrm>
            <a:off x="4777082" y="8843050"/>
            <a:ext cx="1825990" cy="369332"/>
          </a:xfrm>
          <a:prstGeom prst="rect">
            <a:avLst/>
          </a:prstGeom>
        </p:spPr>
        <p:txBody>
          <a:bodyPr wrap="square">
            <a:spAutoFit/>
          </a:bodyPr>
          <a:lstStyle/>
          <a:p>
            <a:pPr algn="ctr"/>
            <a:r>
              <a:rPr lang="en-GB" dirty="0"/>
              <a:t>Oren = ___ cm</a:t>
            </a:r>
          </a:p>
        </p:txBody>
      </p:sp>
      <p:sp>
        <p:nvSpPr>
          <p:cNvPr id="48" name="Rectangle 47"/>
          <p:cNvSpPr/>
          <p:nvPr/>
        </p:nvSpPr>
        <p:spPr>
          <a:xfrm>
            <a:off x="445080" y="7264315"/>
            <a:ext cx="5976549" cy="1169551"/>
          </a:xfrm>
          <a:prstGeom prst="rect">
            <a:avLst/>
          </a:prstGeom>
        </p:spPr>
        <p:txBody>
          <a:bodyPr wrap="square">
            <a:spAutoFit/>
          </a:bodyPr>
          <a:lstStyle/>
          <a:p>
            <a:pPr algn="ctr"/>
            <a:r>
              <a:rPr lang="en-GB" sz="1400" dirty="0" err="1"/>
              <a:t>Mae’r</a:t>
            </a:r>
            <a:r>
              <a:rPr lang="en-GB" sz="1400" dirty="0"/>
              <a:t> bloc </a:t>
            </a:r>
            <a:r>
              <a:rPr lang="en-GB" sz="1400" dirty="0" err="1"/>
              <a:t>gwyrdd</a:t>
            </a:r>
            <a:r>
              <a:rPr lang="en-GB" sz="1400" dirty="0"/>
              <a:t> </a:t>
            </a:r>
            <a:r>
              <a:rPr lang="en-GB" sz="1400" dirty="0" err="1"/>
              <a:t>yn</a:t>
            </a:r>
            <a:r>
              <a:rPr lang="en-GB" sz="1400" dirty="0"/>
              <a:t> 5cm o hyd. </a:t>
            </a:r>
            <a:r>
              <a:rPr lang="en-GB" sz="1400" dirty="0" err="1"/>
              <a:t>Mae’r</a:t>
            </a:r>
            <a:r>
              <a:rPr lang="en-GB" sz="1400" dirty="0"/>
              <a:t> bloc </a:t>
            </a:r>
            <a:r>
              <a:rPr lang="en-GB" sz="1400" dirty="0" err="1"/>
              <a:t>oren</a:t>
            </a:r>
            <a:r>
              <a:rPr lang="en-GB" sz="1400" dirty="0"/>
              <a:t> </a:t>
            </a:r>
            <a:r>
              <a:rPr lang="en-GB" sz="1400" dirty="0" err="1"/>
              <a:t>yn</a:t>
            </a:r>
            <a:r>
              <a:rPr lang="en-GB" sz="1400" dirty="0"/>
              <a:t> </a:t>
            </a:r>
            <a:r>
              <a:rPr lang="en-GB" sz="1400" dirty="0" err="1"/>
              <a:t>ddwy</a:t>
            </a:r>
            <a:r>
              <a:rPr lang="en-GB" sz="1400" dirty="0"/>
              <a:t> </a:t>
            </a:r>
            <a:r>
              <a:rPr lang="en-GB" sz="1400" dirty="0" err="1"/>
              <a:t>waith</a:t>
            </a:r>
            <a:r>
              <a:rPr lang="en-GB" sz="1400" dirty="0"/>
              <a:t> </a:t>
            </a:r>
            <a:r>
              <a:rPr lang="en-GB" sz="1400" dirty="0" err="1"/>
              <a:t>maint</a:t>
            </a:r>
            <a:r>
              <a:rPr lang="en-GB" sz="1400" dirty="0"/>
              <a:t> </a:t>
            </a:r>
            <a:r>
              <a:rPr lang="en-GB" sz="1400" dirty="0" err="1"/>
              <a:t>yr</a:t>
            </a:r>
            <a:r>
              <a:rPr lang="en-GB" sz="1400" dirty="0"/>
              <a:t> un </a:t>
            </a:r>
            <a:r>
              <a:rPr lang="en-GB" sz="1400" dirty="0" err="1"/>
              <a:t>gwyrdd</a:t>
            </a:r>
            <a:r>
              <a:rPr lang="en-GB" sz="1400" dirty="0"/>
              <a:t>. Beth </a:t>
            </a:r>
            <a:r>
              <a:rPr lang="en-GB" sz="1400" dirty="0" err="1"/>
              <a:t>yw</a:t>
            </a:r>
            <a:r>
              <a:rPr lang="en-GB" sz="1400" dirty="0"/>
              <a:t> </a:t>
            </a:r>
            <a:r>
              <a:rPr lang="en-GB" sz="1400" dirty="0" err="1"/>
              <a:t>maint</a:t>
            </a:r>
            <a:r>
              <a:rPr lang="en-GB" sz="1400" dirty="0"/>
              <a:t> y bloc </a:t>
            </a:r>
            <a:r>
              <a:rPr lang="en-GB" sz="1400" dirty="0" err="1"/>
              <a:t>oren</a:t>
            </a:r>
            <a:r>
              <a:rPr lang="en-GB" sz="1400" dirty="0"/>
              <a:t>?</a:t>
            </a:r>
          </a:p>
          <a:p>
            <a:pPr algn="ctr"/>
            <a:endParaRPr lang="en-GB" sz="1400" dirty="0"/>
          </a:p>
          <a:p>
            <a:pPr algn="ctr"/>
            <a:r>
              <a:rPr lang="en-GB" sz="1400" dirty="0">
                <a:solidFill>
                  <a:srgbClr val="0070C0"/>
                </a:solidFill>
              </a:rPr>
              <a:t>The green block is 5cm long. The orange block is twice the length of the green block. What’s the length of the orange block?</a:t>
            </a:r>
          </a:p>
        </p:txBody>
      </p:sp>
      <p:sp>
        <p:nvSpPr>
          <p:cNvPr id="49" name="Rectangle 48"/>
          <p:cNvSpPr/>
          <p:nvPr/>
        </p:nvSpPr>
        <p:spPr>
          <a:xfrm>
            <a:off x="524656" y="6008475"/>
            <a:ext cx="2767338" cy="389745"/>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1m</a:t>
            </a:r>
          </a:p>
        </p:txBody>
      </p:sp>
      <p:sp>
        <p:nvSpPr>
          <p:cNvPr id="50" name="Rectangle 49"/>
          <p:cNvSpPr/>
          <p:nvPr/>
        </p:nvSpPr>
        <p:spPr>
          <a:xfrm>
            <a:off x="3291994" y="6008475"/>
            <a:ext cx="1179798" cy="38974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25cm</a:t>
            </a:r>
          </a:p>
        </p:txBody>
      </p:sp>
      <p:sp>
        <p:nvSpPr>
          <p:cNvPr id="51" name="Rectangle 50"/>
          <p:cNvSpPr/>
          <p:nvPr/>
        </p:nvSpPr>
        <p:spPr>
          <a:xfrm>
            <a:off x="4471792" y="6008475"/>
            <a:ext cx="1809087" cy="389745"/>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 cm</a:t>
            </a:r>
          </a:p>
        </p:txBody>
      </p:sp>
      <p:cxnSp>
        <p:nvCxnSpPr>
          <p:cNvPr id="52" name="Straight Arrow Connector 51"/>
          <p:cNvCxnSpPr/>
          <p:nvPr/>
        </p:nvCxnSpPr>
        <p:spPr>
          <a:xfrm>
            <a:off x="524656" y="5738653"/>
            <a:ext cx="575622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057993" y="5365259"/>
            <a:ext cx="1693888" cy="369332"/>
          </a:xfrm>
          <a:prstGeom prst="rect">
            <a:avLst/>
          </a:prstGeom>
          <a:noFill/>
        </p:spPr>
        <p:txBody>
          <a:bodyPr wrap="square" rtlCol="0">
            <a:spAutoFit/>
          </a:bodyPr>
          <a:lstStyle/>
          <a:p>
            <a:r>
              <a:rPr lang="en-GB" dirty="0"/>
              <a:t>2m</a:t>
            </a:r>
          </a:p>
        </p:txBody>
      </p:sp>
      <p:sp>
        <p:nvSpPr>
          <p:cNvPr id="54" name="Rectangle 53"/>
          <p:cNvSpPr/>
          <p:nvPr/>
        </p:nvSpPr>
        <p:spPr>
          <a:xfrm>
            <a:off x="5677018" y="6464238"/>
            <a:ext cx="1121022" cy="369332"/>
          </a:xfrm>
          <a:prstGeom prst="rect">
            <a:avLst/>
          </a:prstGeom>
        </p:spPr>
        <p:txBody>
          <a:bodyPr wrap="square">
            <a:spAutoFit/>
          </a:bodyPr>
          <a:lstStyle/>
          <a:p>
            <a:pPr algn="ctr"/>
            <a:r>
              <a:rPr lang="en-GB" dirty="0"/>
              <a:t>___ cm</a:t>
            </a:r>
          </a:p>
        </p:txBody>
      </p:sp>
      <p:sp>
        <p:nvSpPr>
          <p:cNvPr id="55" name="Rectangle 54"/>
          <p:cNvSpPr/>
          <p:nvPr/>
        </p:nvSpPr>
        <p:spPr>
          <a:xfrm>
            <a:off x="166105" y="5383594"/>
            <a:ext cx="6534497" cy="1558487"/>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dirty="0">
              <a:solidFill>
                <a:schemeClr val="tx1"/>
              </a:solidFill>
            </a:endParaRPr>
          </a:p>
        </p:txBody>
      </p:sp>
      <p:sp>
        <p:nvSpPr>
          <p:cNvPr id="30" name="Oval 29"/>
          <p:cNvSpPr/>
          <p:nvPr/>
        </p:nvSpPr>
        <p:spPr>
          <a:xfrm>
            <a:off x="6020171" y="1091663"/>
            <a:ext cx="434716" cy="43471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58219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6105" y="161404"/>
            <a:ext cx="6534497" cy="1558487"/>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dirty="0">
              <a:solidFill>
                <a:schemeClr val="tx1"/>
              </a:solidFill>
            </a:endParaRPr>
          </a:p>
        </p:txBody>
      </p:sp>
      <p:sp>
        <p:nvSpPr>
          <p:cNvPr id="5" name="TextBox 4"/>
          <p:cNvSpPr txBox="1"/>
          <p:nvPr/>
        </p:nvSpPr>
        <p:spPr>
          <a:xfrm>
            <a:off x="166105" y="211786"/>
            <a:ext cx="6534497" cy="1508105"/>
          </a:xfrm>
          <a:prstGeom prst="rect">
            <a:avLst/>
          </a:prstGeom>
          <a:noFill/>
        </p:spPr>
        <p:txBody>
          <a:bodyPr wrap="square" rtlCol="0">
            <a:spAutoFit/>
          </a:bodyPr>
          <a:lstStyle/>
          <a:p>
            <a:r>
              <a:rPr lang="en-GB" b="1" dirty="0" err="1"/>
              <a:t>Tasg</a:t>
            </a:r>
            <a:r>
              <a:rPr lang="en-GB" b="1" dirty="0"/>
              <a:t> </a:t>
            </a:r>
            <a:r>
              <a:rPr lang="en-GB" b="1" dirty="0" err="1"/>
              <a:t>Mathemateg</a:t>
            </a:r>
            <a:r>
              <a:rPr lang="en-GB" b="1" dirty="0"/>
              <a:t> 1 </a:t>
            </a:r>
            <a:r>
              <a:rPr lang="en-GB" b="1" dirty="0" err="1"/>
              <a:t>yn</a:t>
            </a:r>
            <a:r>
              <a:rPr lang="en-GB" b="1" dirty="0"/>
              <a:t> </a:t>
            </a:r>
            <a:r>
              <a:rPr lang="en-GB" b="1" dirty="0" err="1"/>
              <a:t>yr</a:t>
            </a:r>
            <a:r>
              <a:rPr lang="en-GB" b="1" dirty="0"/>
              <a:t> </a:t>
            </a:r>
            <a:r>
              <a:rPr lang="en-GB" b="1" dirty="0" err="1"/>
              <a:t>ysgol</a:t>
            </a:r>
            <a:r>
              <a:rPr lang="en-GB" b="1" dirty="0"/>
              <a:t> / </a:t>
            </a:r>
            <a:r>
              <a:rPr lang="en-GB" b="1" dirty="0">
                <a:solidFill>
                  <a:srgbClr val="0070C0"/>
                </a:solidFill>
              </a:rPr>
              <a:t>Task Mathematics 1 in School</a:t>
            </a:r>
            <a:r>
              <a:rPr lang="en-GB" dirty="0">
                <a:solidFill>
                  <a:srgbClr val="0070C0"/>
                </a:solidFill>
              </a:rPr>
              <a:t>.</a:t>
            </a:r>
          </a:p>
          <a:p>
            <a:endParaRPr lang="en-GB" dirty="0">
              <a:solidFill>
                <a:srgbClr val="0070C0"/>
              </a:solidFill>
            </a:endParaRPr>
          </a:p>
          <a:p>
            <a:r>
              <a:rPr lang="en-GB" sz="1400" dirty="0"/>
              <a:t>Mae </a:t>
            </a:r>
            <a:r>
              <a:rPr lang="en-GB" sz="1400" dirty="0" err="1"/>
              <a:t>cyflwyniad</a:t>
            </a:r>
            <a:r>
              <a:rPr lang="en-GB" sz="1400" dirty="0"/>
              <a:t> y </a:t>
            </a:r>
            <a:r>
              <a:rPr lang="en-GB" sz="1400" dirty="0" err="1"/>
              <a:t>dasg</a:t>
            </a:r>
            <a:r>
              <a:rPr lang="en-GB" sz="1400" dirty="0"/>
              <a:t> </a:t>
            </a:r>
            <a:r>
              <a:rPr lang="en-GB" sz="1400" dirty="0" err="1"/>
              <a:t>hefyd</a:t>
            </a:r>
            <a:r>
              <a:rPr lang="en-GB" sz="1400" dirty="0"/>
              <a:t> </a:t>
            </a:r>
            <a:r>
              <a:rPr lang="en-GB" sz="1400" dirty="0" err="1"/>
              <a:t>ar</a:t>
            </a:r>
            <a:r>
              <a:rPr lang="en-GB" sz="1400" dirty="0"/>
              <a:t> </a:t>
            </a:r>
            <a:r>
              <a:rPr lang="en-GB" sz="1400" dirty="0" err="1"/>
              <a:t>gael</a:t>
            </a:r>
            <a:r>
              <a:rPr lang="en-GB" sz="1400" dirty="0"/>
              <a:t> </a:t>
            </a:r>
            <a:r>
              <a:rPr lang="en-GB" sz="1400" dirty="0" err="1"/>
              <a:t>ar</a:t>
            </a:r>
            <a:r>
              <a:rPr lang="en-GB" sz="1400" dirty="0"/>
              <a:t> YouTube. The introduction for the task is on YouTube (</a:t>
            </a:r>
            <a:r>
              <a:rPr lang="en-GB" sz="1400" dirty="0">
                <a:hlinkClick r:id="rId2"/>
              </a:rPr>
              <a:t>https://youtu.be/vBIwTAmbDws</a:t>
            </a:r>
            <a:r>
              <a:rPr lang="en-GB" sz="1400" dirty="0"/>
              <a:t> ) </a:t>
            </a:r>
            <a:r>
              <a:rPr lang="en-GB" sz="1400" dirty="0" err="1"/>
              <a:t>Gwyliwch</a:t>
            </a:r>
            <a:r>
              <a:rPr lang="en-GB" sz="1400" dirty="0"/>
              <a:t> y </a:t>
            </a:r>
            <a:r>
              <a:rPr lang="en-GB" sz="1400" dirty="0" err="1"/>
              <a:t>cyflwyniad</a:t>
            </a:r>
            <a:r>
              <a:rPr lang="en-GB" sz="1400" dirty="0"/>
              <a:t> </a:t>
            </a:r>
            <a:r>
              <a:rPr lang="en-GB" sz="1400" dirty="0" err="1"/>
              <a:t>ar</a:t>
            </a:r>
            <a:r>
              <a:rPr lang="en-GB" sz="1400" dirty="0"/>
              <a:t> YouTube a </a:t>
            </a:r>
            <a:r>
              <a:rPr lang="en-GB" sz="1400" dirty="0" err="1"/>
              <a:t>wedyn</a:t>
            </a:r>
            <a:r>
              <a:rPr lang="en-GB" sz="1400" dirty="0"/>
              <a:t> </a:t>
            </a:r>
            <a:r>
              <a:rPr lang="en-GB" sz="1400" dirty="0" err="1"/>
              <a:t>cwbwlhewch</a:t>
            </a:r>
            <a:r>
              <a:rPr lang="en-GB" sz="1400" dirty="0"/>
              <a:t> </a:t>
            </a:r>
            <a:r>
              <a:rPr lang="en-GB" sz="1400" b="1" dirty="0" err="1"/>
              <a:t>Tasg</a:t>
            </a:r>
            <a:r>
              <a:rPr lang="en-GB" sz="1400" b="1" dirty="0"/>
              <a:t> Mathematics 1</a:t>
            </a:r>
          </a:p>
          <a:p>
            <a:r>
              <a:rPr lang="en-GB" sz="1400" dirty="0">
                <a:solidFill>
                  <a:srgbClr val="0070C0"/>
                </a:solidFill>
              </a:rPr>
              <a:t>Watch the presentation on YouTube and complete </a:t>
            </a:r>
            <a:r>
              <a:rPr lang="en-GB" sz="1400" b="1" dirty="0">
                <a:solidFill>
                  <a:srgbClr val="0070C0"/>
                </a:solidFill>
              </a:rPr>
              <a:t>Task Mathematics 1</a:t>
            </a:r>
            <a:endParaRPr lang="en-GB" sz="1400" dirty="0">
              <a:solidFill>
                <a:srgbClr val="0070C0"/>
              </a:solidFill>
            </a:endParaRPr>
          </a:p>
        </p:txBody>
      </p:sp>
      <p:sp>
        <p:nvSpPr>
          <p:cNvPr id="6" name="Rectangle 5"/>
          <p:cNvSpPr/>
          <p:nvPr/>
        </p:nvSpPr>
        <p:spPr>
          <a:xfrm>
            <a:off x="524657" y="2578307"/>
            <a:ext cx="764500" cy="389745"/>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10cm</a:t>
            </a:r>
          </a:p>
        </p:txBody>
      </p:sp>
      <p:sp>
        <p:nvSpPr>
          <p:cNvPr id="7" name="Rectangle 6"/>
          <p:cNvSpPr/>
          <p:nvPr/>
        </p:nvSpPr>
        <p:spPr>
          <a:xfrm>
            <a:off x="1289157" y="2578307"/>
            <a:ext cx="2188561" cy="38974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40cm</a:t>
            </a:r>
          </a:p>
        </p:txBody>
      </p:sp>
      <p:sp>
        <p:nvSpPr>
          <p:cNvPr id="8" name="Rectangle 7"/>
          <p:cNvSpPr/>
          <p:nvPr/>
        </p:nvSpPr>
        <p:spPr>
          <a:xfrm>
            <a:off x="3477718" y="2578307"/>
            <a:ext cx="2803162" cy="389745"/>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 cm</a:t>
            </a:r>
          </a:p>
        </p:txBody>
      </p:sp>
      <p:cxnSp>
        <p:nvCxnSpPr>
          <p:cNvPr id="10" name="Straight Arrow Connector 9"/>
          <p:cNvCxnSpPr/>
          <p:nvPr/>
        </p:nvCxnSpPr>
        <p:spPr>
          <a:xfrm>
            <a:off x="524656" y="2308485"/>
            <a:ext cx="575622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57993" y="1935091"/>
            <a:ext cx="1693888" cy="369332"/>
          </a:xfrm>
          <a:prstGeom prst="rect">
            <a:avLst/>
          </a:prstGeom>
          <a:noFill/>
        </p:spPr>
        <p:txBody>
          <a:bodyPr wrap="square" rtlCol="0">
            <a:spAutoFit/>
          </a:bodyPr>
          <a:lstStyle/>
          <a:p>
            <a:r>
              <a:rPr lang="en-GB" dirty="0"/>
              <a:t>1m</a:t>
            </a:r>
          </a:p>
        </p:txBody>
      </p:sp>
      <p:sp>
        <p:nvSpPr>
          <p:cNvPr id="12" name="Rectangle 11"/>
          <p:cNvSpPr/>
          <p:nvPr/>
        </p:nvSpPr>
        <p:spPr>
          <a:xfrm>
            <a:off x="5677019" y="3053207"/>
            <a:ext cx="1121022" cy="369332"/>
          </a:xfrm>
          <a:prstGeom prst="rect">
            <a:avLst/>
          </a:prstGeom>
        </p:spPr>
        <p:txBody>
          <a:bodyPr wrap="square">
            <a:spAutoFit/>
          </a:bodyPr>
          <a:lstStyle/>
          <a:p>
            <a:pPr algn="ctr"/>
            <a:r>
              <a:rPr lang="en-GB" dirty="0"/>
              <a:t>___ cm</a:t>
            </a:r>
          </a:p>
        </p:txBody>
      </p:sp>
      <p:sp>
        <p:nvSpPr>
          <p:cNvPr id="13" name="Rectangle 12"/>
          <p:cNvSpPr/>
          <p:nvPr/>
        </p:nvSpPr>
        <p:spPr>
          <a:xfrm>
            <a:off x="524657" y="4300092"/>
            <a:ext cx="749508" cy="389745"/>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10m</a:t>
            </a:r>
          </a:p>
        </p:txBody>
      </p:sp>
      <p:sp>
        <p:nvSpPr>
          <p:cNvPr id="14" name="Rectangle 13"/>
          <p:cNvSpPr/>
          <p:nvPr/>
        </p:nvSpPr>
        <p:spPr>
          <a:xfrm>
            <a:off x="1274166" y="4300092"/>
            <a:ext cx="764498" cy="38974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10m</a:t>
            </a:r>
          </a:p>
        </p:txBody>
      </p:sp>
      <p:sp>
        <p:nvSpPr>
          <p:cNvPr id="15" name="Rectangle 14"/>
          <p:cNvSpPr/>
          <p:nvPr/>
        </p:nvSpPr>
        <p:spPr>
          <a:xfrm>
            <a:off x="2038664" y="4300092"/>
            <a:ext cx="4242215" cy="389745"/>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 m</a:t>
            </a:r>
          </a:p>
        </p:txBody>
      </p:sp>
      <p:cxnSp>
        <p:nvCxnSpPr>
          <p:cNvPr id="16" name="Straight Arrow Connector 15"/>
          <p:cNvCxnSpPr/>
          <p:nvPr/>
        </p:nvCxnSpPr>
        <p:spPr>
          <a:xfrm>
            <a:off x="524656" y="4030270"/>
            <a:ext cx="575622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057993" y="3656876"/>
            <a:ext cx="1693888" cy="369332"/>
          </a:xfrm>
          <a:prstGeom prst="rect">
            <a:avLst/>
          </a:prstGeom>
          <a:noFill/>
        </p:spPr>
        <p:txBody>
          <a:bodyPr wrap="square" rtlCol="0">
            <a:spAutoFit/>
          </a:bodyPr>
          <a:lstStyle/>
          <a:p>
            <a:r>
              <a:rPr lang="en-GB" dirty="0"/>
              <a:t>100m</a:t>
            </a:r>
          </a:p>
        </p:txBody>
      </p:sp>
      <p:sp>
        <p:nvSpPr>
          <p:cNvPr id="18" name="Rectangle 17"/>
          <p:cNvSpPr/>
          <p:nvPr/>
        </p:nvSpPr>
        <p:spPr>
          <a:xfrm>
            <a:off x="5677018" y="4755855"/>
            <a:ext cx="1121022" cy="369332"/>
          </a:xfrm>
          <a:prstGeom prst="rect">
            <a:avLst/>
          </a:prstGeom>
        </p:spPr>
        <p:txBody>
          <a:bodyPr wrap="square">
            <a:spAutoFit/>
          </a:bodyPr>
          <a:lstStyle/>
          <a:p>
            <a:pPr algn="ctr"/>
            <a:r>
              <a:rPr lang="en-GB" dirty="0"/>
              <a:t>___ cm</a:t>
            </a:r>
          </a:p>
        </p:txBody>
      </p:sp>
      <p:sp>
        <p:nvSpPr>
          <p:cNvPr id="19" name="Rectangle 18"/>
          <p:cNvSpPr/>
          <p:nvPr/>
        </p:nvSpPr>
        <p:spPr>
          <a:xfrm>
            <a:off x="524657" y="6068758"/>
            <a:ext cx="2953062" cy="389745"/>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50cm</a:t>
            </a:r>
          </a:p>
        </p:txBody>
      </p:sp>
      <p:sp>
        <p:nvSpPr>
          <p:cNvPr id="20" name="Rectangle 19"/>
          <p:cNvSpPr/>
          <p:nvPr/>
        </p:nvSpPr>
        <p:spPr>
          <a:xfrm>
            <a:off x="3477719" y="6068758"/>
            <a:ext cx="764497" cy="38974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10cm</a:t>
            </a:r>
          </a:p>
        </p:txBody>
      </p:sp>
      <p:sp>
        <p:nvSpPr>
          <p:cNvPr id="21" name="Rectangle 20"/>
          <p:cNvSpPr/>
          <p:nvPr/>
        </p:nvSpPr>
        <p:spPr>
          <a:xfrm>
            <a:off x="4242216" y="6068758"/>
            <a:ext cx="2038663" cy="389745"/>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 cm</a:t>
            </a:r>
          </a:p>
        </p:txBody>
      </p:sp>
      <p:cxnSp>
        <p:nvCxnSpPr>
          <p:cNvPr id="22" name="Straight Arrow Connector 21"/>
          <p:cNvCxnSpPr/>
          <p:nvPr/>
        </p:nvCxnSpPr>
        <p:spPr>
          <a:xfrm>
            <a:off x="524655" y="5798936"/>
            <a:ext cx="575622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057992" y="5425542"/>
            <a:ext cx="1693888" cy="369332"/>
          </a:xfrm>
          <a:prstGeom prst="rect">
            <a:avLst/>
          </a:prstGeom>
          <a:noFill/>
        </p:spPr>
        <p:txBody>
          <a:bodyPr wrap="square" rtlCol="0">
            <a:spAutoFit/>
          </a:bodyPr>
          <a:lstStyle/>
          <a:p>
            <a:r>
              <a:rPr lang="en-GB" dirty="0"/>
              <a:t>1m</a:t>
            </a:r>
          </a:p>
        </p:txBody>
      </p:sp>
      <p:sp>
        <p:nvSpPr>
          <p:cNvPr id="24" name="Rectangle 23"/>
          <p:cNvSpPr/>
          <p:nvPr/>
        </p:nvSpPr>
        <p:spPr>
          <a:xfrm>
            <a:off x="5677018" y="6543658"/>
            <a:ext cx="1121022" cy="369332"/>
          </a:xfrm>
          <a:prstGeom prst="rect">
            <a:avLst/>
          </a:prstGeom>
        </p:spPr>
        <p:txBody>
          <a:bodyPr wrap="square">
            <a:spAutoFit/>
          </a:bodyPr>
          <a:lstStyle/>
          <a:p>
            <a:pPr algn="ctr"/>
            <a:r>
              <a:rPr lang="en-GB" dirty="0"/>
              <a:t>___ cm</a:t>
            </a:r>
          </a:p>
        </p:txBody>
      </p:sp>
      <p:sp>
        <p:nvSpPr>
          <p:cNvPr id="26" name="Rectangle 25"/>
          <p:cNvSpPr/>
          <p:nvPr/>
        </p:nvSpPr>
        <p:spPr>
          <a:xfrm>
            <a:off x="166105" y="1931984"/>
            <a:ext cx="6534497" cy="1558487"/>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dirty="0">
              <a:solidFill>
                <a:schemeClr val="tx1"/>
              </a:solidFill>
            </a:endParaRPr>
          </a:p>
        </p:txBody>
      </p:sp>
      <p:sp>
        <p:nvSpPr>
          <p:cNvPr id="27" name="Rectangle 26"/>
          <p:cNvSpPr/>
          <p:nvPr/>
        </p:nvSpPr>
        <p:spPr>
          <a:xfrm>
            <a:off x="166105" y="3675211"/>
            <a:ext cx="6534497" cy="1558487"/>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dirty="0">
              <a:solidFill>
                <a:schemeClr val="tx1"/>
              </a:solidFill>
            </a:endParaRPr>
          </a:p>
        </p:txBody>
      </p:sp>
      <p:sp>
        <p:nvSpPr>
          <p:cNvPr id="28" name="Rectangle 27"/>
          <p:cNvSpPr/>
          <p:nvPr/>
        </p:nvSpPr>
        <p:spPr>
          <a:xfrm>
            <a:off x="166104" y="5415421"/>
            <a:ext cx="6534497" cy="1558487"/>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dirty="0">
              <a:solidFill>
                <a:schemeClr val="tx1"/>
              </a:solidFill>
            </a:endParaRPr>
          </a:p>
        </p:txBody>
      </p:sp>
      <p:sp>
        <p:nvSpPr>
          <p:cNvPr id="30" name="Rectangle 29"/>
          <p:cNvSpPr/>
          <p:nvPr/>
        </p:nvSpPr>
        <p:spPr>
          <a:xfrm>
            <a:off x="524655" y="7839338"/>
            <a:ext cx="1351770" cy="38974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30cm</a:t>
            </a:r>
          </a:p>
        </p:txBody>
      </p:sp>
      <p:sp>
        <p:nvSpPr>
          <p:cNvPr id="31" name="Rectangle 30"/>
          <p:cNvSpPr/>
          <p:nvPr/>
        </p:nvSpPr>
        <p:spPr>
          <a:xfrm>
            <a:off x="1876425" y="7839338"/>
            <a:ext cx="4404453" cy="389745"/>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 cm</a:t>
            </a:r>
          </a:p>
        </p:txBody>
      </p:sp>
      <p:cxnSp>
        <p:nvCxnSpPr>
          <p:cNvPr id="32" name="Straight Arrow Connector 31"/>
          <p:cNvCxnSpPr/>
          <p:nvPr/>
        </p:nvCxnSpPr>
        <p:spPr>
          <a:xfrm>
            <a:off x="524655" y="7569516"/>
            <a:ext cx="575622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057992" y="7196122"/>
            <a:ext cx="1693888" cy="369332"/>
          </a:xfrm>
          <a:prstGeom prst="rect">
            <a:avLst/>
          </a:prstGeom>
          <a:noFill/>
        </p:spPr>
        <p:txBody>
          <a:bodyPr wrap="square" rtlCol="0">
            <a:spAutoFit/>
          </a:bodyPr>
          <a:lstStyle/>
          <a:p>
            <a:r>
              <a:rPr lang="en-GB" dirty="0"/>
              <a:t>1m</a:t>
            </a:r>
          </a:p>
        </p:txBody>
      </p:sp>
      <p:sp>
        <p:nvSpPr>
          <p:cNvPr id="34" name="Rectangle 33"/>
          <p:cNvSpPr/>
          <p:nvPr/>
        </p:nvSpPr>
        <p:spPr>
          <a:xfrm>
            <a:off x="5677018" y="8314238"/>
            <a:ext cx="1121022" cy="369332"/>
          </a:xfrm>
          <a:prstGeom prst="rect">
            <a:avLst/>
          </a:prstGeom>
        </p:spPr>
        <p:txBody>
          <a:bodyPr wrap="square">
            <a:spAutoFit/>
          </a:bodyPr>
          <a:lstStyle/>
          <a:p>
            <a:pPr algn="ctr"/>
            <a:r>
              <a:rPr lang="en-GB" dirty="0"/>
              <a:t>___ cm</a:t>
            </a:r>
          </a:p>
        </p:txBody>
      </p:sp>
      <p:sp>
        <p:nvSpPr>
          <p:cNvPr id="35" name="Rectangle 34"/>
          <p:cNvSpPr/>
          <p:nvPr/>
        </p:nvSpPr>
        <p:spPr>
          <a:xfrm>
            <a:off x="166104" y="7186001"/>
            <a:ext cx="6534497" cy="1558487"/>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dirty="0">
              <a:solidFill>
                <a:schemeClr val="tx1"/>
              </a:solidFill>
            </a:endParaRPr>
          </a:p>
        </p:txBody>
      </p:sp>
      <p:sp>
        <p:nvSpPr>
          <p:cNvPr id="36" name="Oval 35"/>
          <p:cNvSpPr/>
          <p:nvPr/>
        </p:nvSpPr>
        <p:spPr>
          <a:xfrm>
            <a:off x="6020171" y="1091663"/>
            <a:ext cx="434716" cy="43471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63975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46DE44-6E57-4144-BD7A-65DE57DCED4E}"/>
              </a:ext>
            </a:extLst>
          </p:cNvPr>
          <p:cNvSpPr/>
          <p:nvPr/>
        </p:nvSpPr>
        <p:spPr>
          <a:xfrm>
            <a:off x="106204" y="90788"/>
            <a:ext cx="6645592" cy="434527"/>
          </a:xfrm>
          <a:prstGeom prst="rect">
            <a:avLst/>
          </a:prstGeom>
          <a:solidFill>
            <a:schemeClr val="accent6">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2A49BEB2-4A8C-4279-A018-BED37458285A}"/>
              </a:ext>
            </a:extLst>
          </p:cNvPr>
          <p:cNvSpPr/>
          <p:nvPr/>
        </p:nvSpPr>
        <p:spPr>
          <a:xfrm>
            <a:off x="106204" y="82193"/>
            <a:ext cx="6645592" cy="9771717"/>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C98788F-8EE3-4CA3-BD99-EFBD17EE3EE7}"/>
              </a:ext>
            </a:extLst>
          </p:cNvPr>
          <p:cNvSpPr txBox="1"/>
          <p:nvPr/>
        </p:nvSpPr>
        <p:spPr>
          <a:xfrm>
            <a:off x="106680" y="77218"/>
            <a:ext cx="6645116" cy="461665"/>
          </a:xfrm>
          <a:prstGeom prst="rect">
            <a:avLst/>
          </a:prstGeom>
          <a:noFill/>
        </p:spPr>
        <p:txBody>
          <a:bodyPr wrap="square" rtlCol="0">
            <a:spAutoFit/>
          </a:bodyPr>
          <a:lstStyle/>
          <a:p>
            <a:pPr algn="ctr"/>
            <a:r>
              <a:rPr lang="en-GB" sz="1200" b="1" u="sng" dirty="0" err="1">
                <a:latin typeface="Segoe Print"/>
              </a:rPr>
              <a:t>Tasg</a:t>
            </a:r>
            <a:r>
              <a:rPr lang="en-GB" sz="1200" b="1" u="sng" dirty="0">
                <a:latin typeface="Segoe Print"/>
              </a:rPr>
              <a:t> </a:t>
            </a:r>
            <a:r>
              <a:rPr lang="en-GB" sz="1200" b="1" u="sng" dirty="0" err="1">
                <a:latin typeface="Segoe Print"/>
              </a:rPr>
              <a:t>Mathemateg</a:t>
            </a:r>
            <a:r>
              <a:rPr lang="en-GB" sz="1200" b="1" u="sng" dirty="0">
                <a:latin typeface="Segoe Print"/>
              </a:rPr>
              <a:t> 2 </a:t>
            </a:r>
            <a:r>
              <a:rPr lang="en-GB" sz="1200" b="1" u="sng" dirty="0" err="1">
                <a:latin typeface="Segoe Print"/>
              </a:rPr>
              <a:t>Darllen</a:t>
            </a:r>
            <a:r>
              <a:rPr lang="en-GB" sz="1200" b="1" u="sng" dirty="0">
                <a:latin typeface="Segoe Print"/>
              </a:rPr>
              <a:t> </a:t>
            </a:r>
            <a:r>
              <a:rPr lang="en-GB" sz="1200" b="1" u="sng" dirty="0" err="1">
                <a:latin typeface="Segoe Print"/>
              </a:rPr>
              <a:t>yr</a:t>
            </a:r>
            <a:r>
              <a:rPr lang="en-GB" sz="1200" b="1" u="sng" dirty="0">
                <a:latin typeface="Segoe Print"/>
              </a:rPr>
              <a:t> </a:t>
            </a:r>
            <a:r>
              <a:rPr lang="en-GB" sz="1200" b="1" u="sng" dirty="0" err="1">
                <a:latin typeface="Segoe Print"/>
              </a:rPr>
              <a:t>Amser</a:t>
            </a:r>
            <a:r>
              <a:rPr lang="en-GB" sz="1200" b="1" u="sng" dirty="0">
                <a:latin typeface="Segoe Print"/>
              </a:rPr>
              <a:t> - </a:t>
            </a:r>
            <a:r>
              <a:rPr lang="en-GB" sz="1200" b="1" u="sng" dirty="0" err="1">
                <a:latin typeface="Segoe Print"/>
              </a:rPr>
              <a:t>Barod</a:t>
            </a:r>
            <a:r>
              <a:rPr lang="en-GB" sz="1200" b="1" u="sng" dirty="0">
                <a:latin typeface="Segoe Print"/>
              </a:rPr>
              <a:t> am Her - ADREF</a:t>
            </a:r>
          </a:p>
          <a:p>
            <a:pPr algn="ctr"/>
            <a:r>
              <a:rPr lang="en-GB" sz="1200" b="1" u="sng" dirty="0">
                <a:solidFill>
                  <a:srgbClr val="7030A0"/>
                </a:solidFill>
                <a:latin typeface="Segoe Print"/>
              </a:rPr>
              <a:t>Task Mathematics 2 Reading the Time – Ready for a Challenge – AT HOME</a:t>
            </a:r>
            <a:endParaRPr lang="en-GB" sz="1200" u="sng" dirty="0">
              <a:latin typeface="Segoe Print"/>
            </a:endParaRPr>
          </a:p>
        </p:txBody>
      </p:sp>
      <p:sp>
        <p:nvSpPr>
          <p:cNvPr id="41" name="TextBox 40">
            <a:extLst>
              <a:ext uri="{FF2B5EF4-FFF2-40B4-BE49-F238E27FC236}">
                <a16:creationId xmlns:a16="http://schemas.microsoft.com/office/drawing/2014/main" id="{849E1672-762A-469F-9A7B-4615B3FDDFD2}"/>
              </a:ext>
            </a:extLst>
          </p:cNvPr>
          <p:cNvSpPr txBox="1"/>
          <p:nvPr/>
        </p:nvSpPr>
        <p:spPr>
          <a:xfrm>
            <a:off x="203155" y="481737"/>
            <a:ext cx="6381666" cy="553998"/>
          </a:xfrm>
          <a:prstGeom prst="rect">
            <a:avLst/>
          </a:prstGeom>
          <a:noFill/>
        </p:spPr>
        <p:txBody>
          <a:bodyPr wrap="square" rtlCol="0">
            <a:spAutoFit/>
          </a:bodyPr>
          <a:lstStyle/>
          <a:p>
            <a:r>
              <a:rPr lang="en-US" sz="1000" dirty="0" err="1"/>
              <a:t>Cyflwyniad</a:t>
            </a:r>
            <a:r>
              <a:rPr lang="en-US" sz="1000" dirty="0"/>
              <a:t> </a:t>
            </a:r>
            <a:r>
              <a:rPr lang="en-US" sz="1000" dirty="0" err="1"/>
              <a:t>ar</a:t>
            </a:r>
            <a:r>
              <a:rPr lang="en-US" sz="1000" dirty="0"/>
              <a:t> </a:t>
            </a:r>
            <a:r>
              <a:rPr lang="en-US" sz="1000" dirty="0" err="1"/>
              <a:t>youtube</a:t>
            </a:r>
            <a:r>
              <a:rPr lang="en-US" sz="1000" dirty="0"/>
              <a:t>: </a:t>
            </a:r>
            <a:r>
              <a:rPr lang="en-GB" sz="1000" dirty="0">
                <a:hlinkClick r:id="rId2"/>
              </a:rPr>
              <a:t>https://youtu.be/4CrP44usCyo</a:t>
            </a:r>
            <a:r>
              <a:rPr lang="en-GB" sz="1000" dirty="0"/>
              <a:t>  </a:t>
            </a:r>
            <a:r>
              <a:rPr lang="en-GB" sz="1000" dirty="0">
                <a:solidFill>
                  <a:srgbClr val="7030A0"/>
                </a:solidFill>
              </a:rPr>
              <a:t>Introduction on </a:t>
            </a:r>
            <a:r>
              <a:rPr lang="en-GB" sz="1000" dirty="0" err="1">
                <a:solidFill>
                  <a:srgbClr val="7030A0"/>
                </a:solidFill>
              </a:rPr>
              <a:t>youtube</a:t>
            </a:r>
            <a:r>
              <a:rPr lang="en-GB" sz="1000" dirty="0">
                <a:solidFill>
                  <a:srgbClr val="7030A0"/>
                </a:solidFill>
              </a:rPr>
              <a:t>.</a:t>
            </a:r>
          </a:p>
          <a:p>
            <a:r>
              <a:rPr lang="en-US" sz="1000" dirty="0" err="1"/>
              <a:t>Ysgrifennwch</a:t>
            </a:r>
            <a:r>
              <a:rPr lang="en-US" sz="1000" dirty="0"/>
              <a:t> </a:t>
            </a:r>
            <a:r>
              <a:rPr lang="en-US" sz="1000" dirty="0" err="1"/>
              <a:t>yr</a:t>
            </a:r>
            <a:r>
              <a:rPr lang="en-US" sz="1000" dirty="0"/>
              <a:t> </a:t>
            </a:r>
            <a:r>
              <a:rPr lang="en-US" sz="1000" dirty="0" err="1"/>
              <a:t>amser</a:t>
            </a:r>
            <a:r>
              <a:rPr lang="en-US" sz="1000" dirty="0"/>
              <a:t> </a:t>
            </a:r>
            <a:r>
              <a:rPr lang="en-US" sz="1000" dirty="0" err="1"/>
              <a:t>digidol</a:t>
            </a:r>
            <a:r>
              <a:rPr lang="en-US" sz="1000" dirty="0"/>
              <a:t> </a:t>
            </a:r>
            <a:r>
              <a:rPr lang="en-US" sz="1000" dirty="0" err="1"/>
              <a:t>cywir</a:t>
            </a:r>
            <a:r>
              <a:rPr lang="en-US" sz="1000" dirty="0"/>
              <a:t> o dan bob </a:t>
            </a:r>
            <a:r>
              <a:rPr lang="en-US" sz="1000" dirty="0" err="1"/>
              <a:t>cloc</a:t>
            </a:r>
            <a:r>
              <a:rPr lang="en-US" sz="1000" dirty="0"/>
              <a:t> analog. </a:t>
            </a:r>
            <a:r>
              <a:rPr lang="en-US" sz="1000" dirty="0" err="1"/>
              <a:t>Mae'r</a:t>
            </a:r>
            <a:r>
              <a:rPr lang="en-US" sz="1000" dirty="0"/>
              <a:t> un </a:t>
            </a:r>
            <a:r>
              <a:rPr lang="en-US" sz="1000" dirty="0" err="1"/>
              <a:t>cyntaf</a:t>
            </a:r>
            <a:r>
              <a:rPr lang="en-US" sz="1000" dirty="0"/>
              <a:t> </a:t>
            </a:r>
            <a:r>
              <a:rPr lang="en-US" sz="1000" dirty="0" err="1"/>
              <a:t>wedi'i</a:t>
            </a:r>
            <a:r>
              <a:rPr lang="en-US" sz="1000" dirty="0"/>
              <a:t> </a:t>
            </a:r>
            <a:r>
              <a:rPr lang="en-US" sz="1000" dirty="0" err="1"/>
              <a:t>wneud</a:t>
            </a:r>
            <a:r>
              <a:rPr lang="en-US" sz="1000" dirty="0"/>
              <a:t> </a:t>
            </a:r>
            <a:r>
              <a:rPr lang="en-US" sz="1000" dirty="0" err="1"/>
              <a:t>i</a:t>
            </a:r>
            <a:r>
              <a:rPr lang="en-US" sz="1000" dirty="0"/>
              <a:t> chi. </a:t>
            </a:r>
            <a:r>
              <a:rPr lang="en-US" sz="1000" dirty="0">
                <a:solidFill>
                  <a:srgbClr val="7030A0"/>
                </a:solidFill>
              </a:rPr>
              <a:t>/ Write the correct time underneath each clock.  The first one has been done for you.</a:t>
            </a:r>
            <a:endParaRPr lang="en-GB" sz="1000" dirty="0"/>
          </a:p>
        </p:txBody>
      </p:sp>
      <p:graphicFrame>
        <p:nvGraphicFramePr>
          <p:cNvPr id="70" name="Table 69">
            <a:extLst>
              <a:ext uri="{FF2B5EF4-FFF2-40B4-BE49-F238E27FC236}">
                <a16:creationId xmlns:a16="http://schemas.microsoft.com/office/drawing/2014/main" id="{9CE17E97-74C7-438A-9616-2A099E120328}"/>
              </a:ext>
            </a:extLst>
          </p:cNvPr>
          <p:cNvGraphicFramePr>
            <a:graphicFrameLocks noGrp="1"/>
          </p:cNvGraphicFramePr>
          <p:nvPr/>
        </p:nvGraphicFramePr>
        <p:xfrm>
          <a:off x="249936" y="1005523"/>
          <a:ext cx="6358128" cy="8690927"/>
        </p:xfrm>
        <a:graphic>
          <a:graphicData uri="http://schemas.openxmlformats.org/drawingml/2006/table">
            <a:tbl>
              <a:tblPr firstRow="1" bandRow="1">
                <a:tableStyleId>{5940675A-B579-460E-94D1-54222C63F5DA}</a:tableStyleId>
              </a:tblPr>
              <a:tblGrid>
                <a:gridCol w="1589532">
                  <a:extLst>
                    <a:ext uri="{9D8B030D-6E8A-4147-A177-3AD203B41FA5}">
                      <a16:colId xmlns:a16="http://schemas.microsoft.com/office/drawing/2014/main" val="2712435202"/>
                    </a:ext>
                  </a:extLst>
                </a:gridCol>
                <a:gridCol w="1589532">
                  <a:extLst>
                    <a:ext uri="{9D8B030D-6E8A-4147-A177-3AD203B41FA5}">
                      <a16:colId xmlns:a16="http://schemas.microsoft.com/office/drawing/2014/main" val="2934984674"/>
                    </a:ext>
                  </a:extLst>
                </a:gridCol>
                <a:gridCol w="1589532">
                  <a:extLst>
                    <a:ext uri="{9D8B030D-6E8A-4147-A177-3AD203B41FA5}">
                      <a16:colId xmlns:a16="http://schemas.microsoft.com/office/drawing/2014/main" val="2507275730"/>
                    </a:ext>
                  </a:extLst>
                </a:gridCol>
                <a:gridCol w="1589532">
                  <a:extLst>
                    <a:ext uri="{9D8B030D-6E8A-4147-A177-3AD203B41FA5}">
                      <a16:colId xmlns:a16="http://schemas.microsoft.com/office/drawing/2014/main" val="829895971"/>
                    </a:ext>
                  </a:extLst>
                </a:gridCol>
              </a:tblGrid>
              <a:tr h="1445918">
                <a:tc>
                  <a:txBody>
                    <a:bodyPr/>
                    <a:lstStyle/>
                    <a:p>
                      <a:pPr>
                        <a:lnSpc>
                          <a:spcPct val="107000"/>
                        </a:lnSpc>
                      </a:pPr>
                      <a:endParaRPr lang="en-GB" sz="800" dirty="0">
                        <a:effectLst/>
                        <a:latin typeface="Calibri" panose="020F0502020204030204" pitchFamily="34" charset="0"/>
                        <a:cs typeface="Times New Roman" panose="02020603050405020304" pitchFamily="18" charset="0"/>
                      </a:endParaRPr>
                    </a:p>
                  </a:txBody>
                  <a:tcPr marL="69832" marR="69832" marT="34916" marB="34916"/>
                </a:tc>
                <a:tc>
                  <a:txBody>
                    <a:bodyPr/>
                    <a:lstStyle/>
                    <a:p>
                      <a:pPr>
                        <a:lnSpc>
                          <a:spcPct val="107000"/>
                        </a:lnSpc>
                      </a:pPr>
                      <a:endParaRPr lang="en-GB" sz="800">
                        <a:effectLst/>
                        <a:latin typeface="Calibri" panose="020F0502020204030204" pitchFamily="34" charset="0"/>
                        <a:cs typeface="Times New Roman" panose="02020603050405020304" pitchFamily="18" charset="0"/>
                      </a:endParaRPr>
                    </a:p>
                  </a:txBody>
                  <a:tcPr marL="69832" marR="69832" marT="34916" marB="34916"/>
                </a:tc>
                <a:tc>
                  <a:txBody>
                    <a:bodyPr/>
                    <a:lstStyle/>
                    <a:p>
                      <a:pPr>
                        <a:lnSpc>
                          <a:spcPct val="107000"/>
                        </a:lnSpc>
                      </a:pPr>
                      <a:endParaRPr lang="en-GB" sz="800">
                        <a:effectLst/>
                        <a:latin typeface="Calibri" panose="020F0502020204030204" pitchFamily="34" charset="0"/>
                        <a:cs typeface="Times New Roman" panose="02020603050405020304" pitchFamily="18" charset="0"/>
                      </a:endParaRPr>
                    </a:p>
                  </a:txBody>
                  <a:tcPr marL="69832" marR="69832" marT="34916" marB="34916"/>
                </a:tc>
                <a:tc>
                  <a:txBody>
                    <a:bodyPr/>
                    <a:lstStyle/>
                    <a:p>
                      <a:pPr marL="0" marR="0">
                        <a:lnSpc>
                          <a:spcPct val="107000"/>
                        </a:lnSpc>
                        <a:spcBef>
                          <a:spcPts val="0"/>
                        </a:spcBef>
                        <a:spcAft>
                          <a:spcPts val="800"/>
                        </a:spcAft>
                      </a:pP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569824683"/>
                  </a:ext>
                </a:extLst>
              </a:tr>
              <a:tr h="289184">
                <a:tc>
                  <a:txBody>
                    <a:bodyPr/>
                    <a:lstStyle/>
                    <a:p>
                      <a:pPr algn="ctr">
                        <a:lnSpc>
                          <a:spcPct val="107000"/>
                        </a:lnSpc>
                      </a:pPr>
                      <a:r>
                        <a:rPr lang="en-US" sz="1400" dirty="0">
                          <a:solidFill>
                            <a:schemeClr val="accent1"/>
                          </a:solidFill>
                          <a:effectLst/>
                          <a:latin typeface="Comic Sans MS" panose="030F0702030302020204" pitchFamily="66" charset="0"/>
                          <a:cs typeface="Times New Roman" panose="02020603050405020304" pitchFamily="18" charset="0"/>
                        </a:rPr>
                        <a:t>02:05</a:t>
                      </a:r>
                      <a:endParaRPr lang="en-GB" sz="1400" dirty="0">
                        <a:solidFill>
                          <a:schemeClr val="accent1"/>
                        </a:solidFill>
                        <a:effectLst/>
                        <a:latin typeface="Comic Sans MS" panose="030F0702030302020204" pitchFamily="66" charset="0"/>
                        <a:cs typeface="Times New Roman" panose="02020603050405020304" pitchFamily="18" charset="0"/>
                      </a:endParaRPr>
                    </a:p>
                  </a:txBody>
                  <a:tcPr marL="69832" marR="69832" marT="34916" marB="34916" anchor="ctr"/>
                </a:tc>
                <a:tc>
                  <a:txBody>
                    <a:bodyPr/>
                    <a:lstStyle/>
                    <a:p>
                      <a:pPr algn="ctr">
                        <a:lnSpc>
                          <a:spcPct val="107000"/>
                        </a:lnSpc>
                      </a:pPr>
                      <a:endParaRPr lang="en-GB" sz="1400" dirty="0">
                        <a:solidFill>
                          <a:schemeClr val="accent1"/>
                        </a:solidFill>
                        <a:effectLst/>
                        <a:latin typeface="Comic Sans MS" panose="030F0702030302020204" pitchFamily="66" charset="0"/>
                        <a:cs typeface="Times New Roman" panose="02020603050405020304" pitchFamily="18" charset="0"/>
                      </a:endParaRPr>
                    </a:p>
                  </a:txBody>
                  <a:tcPr marL="69832" marR="69832" marT="34916" marB="34916" anchor="ctr"/>
                </a:tc>
                <a:tc>
                  <a:txBody>
                    <a:bodyPr/>
                    <a:lstStyle/>
                    <a:p>
                      <a:pPr algn="ctr">
                        <a:lnSpc>
                          <a:spcPct val="107000"/>
                        </a:lnSpc>
                      </a:pPr>
                      <a:endParaRPr lang="en-GB" sz="1400" dirty="0">
                        <a:solidFill>
                          <a:schemeClr val="accent1"/>
                        </a:solidFill>
                        <a:effectLst/>
                        <a:latin typeface="Comic Sans MS" panose="030F0702030302020204" pitchFamily="66" charset="0"/>
                        <a:cs typeface="Times New Roman" panose="02020603050405020304" pitchFamily="18" charset="0"/>
                      </a:endParaRPr>
                    </a:p>
                  </a:txBody>
                  <a:tcPr marL="69832" marR="69832" marT="34916" marB="34916" anchor="ctr"/>
                </a:tc>
                <a:tc>
                  <a:txBody>
                    <a:bodyPr/>
                    <a:lstStyle/>
                    <a:p>
                      <a:pPr marL="0" marR="0" algn="ctr">
                        <a:lnSpc>
                          <a:spcPct val="107000"/>
                        </a:lnSpc>
                        <a:spcBef>
                          <a:spcPts val="0"/>
                        </a:spcBef>
                        <a:spcAft>
                          <a:spcPts val="800"/>
                        </a:spcAft>
                      </a:pPr>
                      <a:r>
                        <a:rPr lang="en-GB" sz="1400" dirty="0">
                          <a:solidFill>
                            <a:schemeClr val="accent1"/>
                          </a:solidFill>
                          <a:effectLst/>
                          <a:latin typeface="Comic Sans MS" panose="030F0702030302020204" pitchFamily="66" charset="0"/>
                        </a:rPr>
                        <a:t> </a:t>
                      </a:r>
                      <a:endParaRPr lang="en-GB" sz="1400" dirty="0">
                        <a:solidFill>
                          <a:schemeClr val="accent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22991835"/>
                  </a:ext>
                </a:extLst>
              </a:tr>
              <a:tr h="1445918">
                <a:tc>
                  <a:txBody>
                    <a:bodyPr/>
                    <a:lstStyle/>
                    <a:p>
                      <a:pPr>
                        <a:lnSpc>
                          <a:spcPct val="107000"/>
                        </a:lnSpc>
                      </a:pPr>
                      <a:endParaRPr lang="en-GB" sz="800">
                        <a:effectLst/>
                        <a:latin typeface="Calibri" panose="020F0502020204030204" pitchFamily="34" charset="0"/>
                        <a:cs typeface="Times New Roman" panose="02020603050405020304" pitchFamily="18" charset="0"/>
                      </a:endParaRPr>
                    </a:p>
                  </a:txBody>
                  <a:tcPr marL="69832" marR="69832" marT="34916" marB="34916"/>
                </a:tc>
                <a:tc>
                  <a:txBody>
                    <a:bodyPr/>
                    <a:lstStyle/>
                    <a:p>
                      <a:pPr>
                        <a:lnSpc>
                          <a:spcPct val="107000"/>
                        </a:lnSpc>
                      </a:pPr>
                      <a:endParaRPr lang="en-GB" sz="800">
                        <a:effectLst/>
                        <a:latin typeface="Calibri" panose="020F0502020204030204" pitchFamily="34" charset="0"/>
                        <a:cs typeface="Times New Roman" panose="02020603050405020304" pitchFamily="18" charset="0"/>
                      </a:endParaRPr>
                    </a:p>
                  </a:txBody>
                  <a:tcPr marL="69832" marR="69832" marT="34916" marB="34916"/>
                </a:tc>
                <a:tc>
                  <a:txBody>
                    <a:bodyPr/>
                    <a:lstStyle/>
                    <a:p>
                      <a:pPr>
                        <a:lnSpc>
                          <a:spcPct val="107000"/>
                        </a:lnSpc>
                      </a:pPr>
                      <a:endParaRPr lang="en-GB" sz="800" dirty="0">
                        <a:effectLst/>
                        <a:latin typeface="Calibri" panose="020F0502020204030204" pitchFamily="34" charset="0"/>
                        <a:cs typeface="Times New Roman" panose="02020603050405020304" pitchFamily="18" charset="0"/>
                      </a:endParaRPr>
                    </a:p>
                  </a:txBody>
                  <a:tcPr marL="69832" marR="69832" marT="34916" marB="34916"/>
                </a:tc>
                <a:tc>
                  <a:txBody>
                    <a:bodyPr/>
                    <a:lstStyle/>
                    <a:p>
                      <a:pPr marL="0" marR="0">
                        <a:lnSpc>
                          <a:spcPct val="107000"/>
                        </a:lnSpc>
                        <a:spcBef>
                          <a:spcPts val="0"/>
                        </a:spcBef>
                        <a:spcAft>
                          <a:spcPts val="800"/>
                        </a:spcAft>
                      </a:pPr>
                      <a:r>
                        <a:rPr lang="en-GB" sz="800" dirty="0">
                          <a:effectLst/>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080442775"/>
                  </a:ext>
                </a:extLst>
              </a:tr>
              <a:tr h="289184">
                <a:tc>
                  <a:txBody>
                    <a:bodyPr/>
                    <a:lstStyle/>
                    <a:p>
                      <a:pPr algn="ctr">
                        <a:lnSpc>
                          <a:spcPct val="107000"/>
                        </a:lnSpc>
                      </a:pPr>
                      <a:endParaRPr lang="en-GB" sz="1400" dirty="0">
                        <a:solidFill>
                          <a:schemeClr val="accent1"/>
                        </a:solidFill>
                        <a:effectLst/>
                        <a:latin typeface="Comic Sans MS" panose="030F0702030302020204" pitchFamily="66" charset="0"/>
                        <a:cs typeface="Times New Roman" panose="02020603050405020304" pitchFamily="18" charset="0"/>
                      </a:endParaRPr>
                    </a:p>
                  </a:txBody>
                  <a:tcPr marL="69832" marR="69832" marT="34916" marB="34916" anchor="ctr"/>
                </a:tc>
                <a:tc>
                  <a:txBody>
                    <a:bodyPr/>
                    <a:lstStyle/>
                    <a:p>
                      <a:pPr algn="ctr">
                        <a:lnSpc>
                          <a:spcPct val="107000"/>
                        </a:lnSpc>
                      </a:pPr>
                      <a:endParaRPr lang="en-GB" sz="1400" dirty="0">
                        <a:solidFill>
                          <a:schemeClr val="accent1"/>
                        </a:solidFill>
                        <a:effectLst/>
                        <a:latin typeface="Comic Sans MS" panose="030F0702030302020204" pitchFamily="66" charset="0"/>
                        <a:cs typeface="Times New Roman" panose="02020603050405020304" pitchFamily="18" charset="0"/>
                      </a:endParaRPr>
                    </a:p>
                  </a:txBody>
                  <a:tcPr marL="69832" marR="69832" marT="34916" marB="34916" anchor="ctr"/>
                </a:tc>
                <a:tc>
                  <a:txBody>
                    <a:bodyPr/>
                    <a:lstStyle/>
                    <a:p>
                      <a:pPr algn="ctr">
                        <a:lnSpc>
                          <a:spcPct val="107000"/>
                        </a:lnSpc>
                      </a:pPr>
                      <a:endParaRPr lang="en-GB" sz="1400" dirty="0">
                        <a:solidFill>
                          <a:schemeClr val="accent1"/>
                        </a:solidFill>
                        <a:effectLst/>
                        <a:latin typeface="Comic Sans MS" panose="030F0702030302020204" pitchFamily="66" charset="0"/>
                        <a:cs typeface="Times New Roman" panose="02020603050405020304" pitchFamily="18" charset="0"/>
                      </a:endParaRPr>
                    </a:p>
                  </a:txBody>
                  <a:tcPr marL="69832" marR="69832" marT="34916" marB="34916" anchor="ctr"/>
                </a:tc>
                <a:tc>
                  <a:txBody>
                    <a:bodyPr/>
                    <a:lstStyle/>
                    <a:p>
                      <a:pPr marL="0" marR="0" algn="ctr">
                        <a:lnSpc>
                          <a:spcPct val="107000"/>
                        </a:lnSpc>
                        <a:spcBef>
                          <a:spcPts val="0"/>
                        </a:spcBef>
                        <a:spcAft>
                          <a:spcPts val="800"/>
                        </a:spcAft>
                      </a:pPr>
                      <a:r>
                        <a:rPr lang="en-GB" sz="1400" dirty="0">
                          <a:solidFill>
                            <a:schemeClr val="accent1"/>
                          </a:solidFill>
                          <a:effectLst/>
                          <a:latin typeface="Comic Sans MS" panose="030F0702030302020204" pitchFamily="66" charset="0"/>
                        </a:rPr>
                        <a:t> </a:t>
                      </a:r>
                      <a:endParaRPr lang="en-GB" sz="1400" dirty="0">
                        <a:solidFill>
                          <a:schemeClr val="accent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144766947"/>
                  </a:ext>
                </a:extLst>
              </a:tr>
              <a:tr h="1445918">
                <a:tc>
                  <a:txBody>
                    <a:bodyPr/>
                    <a:lstStyle/>
                    <a:p>
                      <a:pPr>
                        <a:lnSpc>
                          <a:spcPct val="107000"/>
                        </a:lnSpc>
                      </a:pPr>
                      <a:endParaRPr lang="en-GB" sz="800">
                        <a:effectLst/>
                        <a:latin typeface="Calibri" panose="020F0502020204030204" pitchFamily="34" charset="0"/>
                        <a:cs typeface="Times New Roman" panose="02020603050405020304" pitchFamily="18" charset="0"/>
                      </a:endParaRPr>
                    </a:p>
                  </a:txBody>
                  <a:tcPr marL="69832" marR="69832" marT="34916" marB="34916"/>
                </a:tc>
                <a:tc>
                  <a:txBody>
                    <a:bodyPr/>
                    <a:lstStyle/>
                    <a:p>
                      <a:pPr>
                        <a:lnSpc>
                          <a:spcPct val="107000"/>
                        </a:lnSpc>
                      </a:pPr>
                      <a:endParaRPr lang="en-GB" sz="800" dirty="0">
                        <a:effectLst/>
                        <a:latin typeface="Calibri" panose="020F0502020204030204" pitchFamily="34" charset="0"/>
                        <a:cs typeface="Times New Roman" panose="02020603050405020304" pitchFamily="18" charset="0"/>
                      </a:endParaRPr>
                    </a:p>
                  </a:txBody>
                  <a:tcPr marL="69832" marR="69832" marT="34916" marB="34916"/>
                </a:tc>
                <a:tc>
                  <a:txBody>
                    <a:bodyPr/>
                    <a:lstStyle/>
                    <a:p>
                      <a:pPr>
                        <a:lnSpc>
                          <a:spcPct val="107000"/>
                        </a:lnSpc>
                      </a:pPr>
                      <a:endParaRPr lang="en-GB" sz="800" dirty="0">
                        <a:effectLst/>
                        <a:latin typeface="Calibri" panose="020F0502020204030204" pitchFamily="34" charset="0"/>
                        <a:cs typeface="Times New Roman" panose="02020603050405020304" pitchFamily="18" charset="0"/>
                      </a:endParaRPr>
                    </a:p>
                  </a:txBody>
                  <a:tcPr marL="69832" marR="69832" marT="34916" marB="34916"/>
                </a:tc>
                <a:tc>
                  <a:txBody>
                    <a:bodyPr/>
                    <a:lstStyle/>
                    <a:p>
                      <a:pPr marL="0" marR="0">
                        <a:lnSpc>
                          <a:spcPct val="107000"/>
                        </a:lnSpc>
                        <a:spcBef>
                          <a:spcPts val="0"/>
                        </a:spcBef>
                        <a:spcAft>
                          <a:spcPts val="800"/>
                        </a:spcAft>
                      </a:pP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668288734"/>
                  </a:ext>
                </a:extLst>
              </a:tr>
              <a:tr h="289184">
                <a:tc>
                  <a:txBody>
                    <a:bodyPr/>
                    <a:lstStyle/>
                    <a:p>
                      <a:pPr marL="0" marR="0" algn="ctr">
                        <a:lnSpc>
                          <a:spcPct val="107000"/>
                        </a:lnSpc>
                        <a:spcBef>
                          <a:spcPts val="0"/>
                        </a:spcBef>
                        <a:spcAft>
                          <a:spcPts val="800"/>
                        </a:spcAft>
                      </a:pPr>
                      <a:r>
                        <a:rPr lang="en-GB" sz="1400" dirty="0">
                          <a:solidFill>
                            <a:schemeClr val="accent1"/>
                          </a:solidFill>
                          <a:effectLst/>
                          <a:latin typeface="Comic Sans MS" panose="030F0702030302020204" pitchFamily="66" charset="0"/>
                        </a:rPr>
                        <a:t> </a:t>
                      </a:r>
                      <a:endParaRPr lang="en-GB" sz="1400" dirty="0">
                        <a:solidFill>
                          <a:schemeClr val="accent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69832" marR="69832" marT="34916" marB="34916" anchor="ctr"/>
                </a:tc>
                <a:tc>
                  <a:txBody>
                    <a:bodyPr/>
                    <a:lstStyle/>
                    <a:p>
                      <a:pPr marL="0" marR="0" algn="ctr">
                        <a:lnSpc>
                          <a:spcPct val="107000"/>
                        </a:lnSpc>
                        <a:spcBef>
                          <a:spcPts val="0"/>
                        </a:spcBef>
                        <a:spcAft>
                          <a:spcPts val="800"/>
                        </a:spcAft>
                      </a:pPr>
                      <a:r>
                        <a:rPr lang="en-GB" sz="1400" dirty="0">
                          <a:solidFill>
                            <a:schemeClr val="accent1"/>
                          </a:solidFill>
                          <a:effectLst/>
                          <a:latin typeface="Comic Sans MS" panose="030F0702030302020204" pitchFamily="66" charset="0"/>
                        </a:rPr>
                        <a:t> </a:t>
                      </a:r>
                      <a:endParaRPr lang="en-GB" sz="1400" dirty="0">
                        <a:solidFill>
                          <a:schemeClr val="accent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69832" marR="69832" marT="34916" marB="34916" anchor="ctr"/>
                </a:tc>
                <a:tc>
                  <a:txBody>
                    <a:bodyPr/>
                    <a:lstStyle/>
                    <a:p>
                      <a:pPr marL="0" marR="0" algn="ctr">
                        <a:lnSpc>
                          <a:spcPct val="107000"/>
                        </a:lnSpc>
                        <a:spcBef>
                          <a:spcPts val="0"/>
                        </a:spcBef>
                        <a:spcAft>
                          <a:spcPts val="800"/>
                        </a:spcAft>
                      </a:pPr>
                      <a:r>
                        <a:rPr lang="en-GB" sz="1400" dirty="0">
                          <a:solidFill>
                            <a:schemeClr val="accent1"/>
                          </a:solidFill>
                          <a:effectLst/>
                          <a:latin typeface="Comic Sans MS" panose="030F0702030302020204" pitchFamily="66" charset="0"/>
                        </a:rPr>
                        <a:t> </a:t>
                      </a:r>
                      <a:endParaRPr lang="en-GB" sz="1400" dirty="0">
                        <a:solidFill>
                          <a:schemeClr val="accent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69832" marR="69832" marT="34916" marB="34916" anchor="ctr"/>
                </a:tc>
                <a:tc>
                  <a:txBody>
                    <a:bodyPr/>
                    <a:lstStyle/>
                    <a:p>
                      <a:pPr marL="0" marR="0" algn="ctr">
                        <a:lnSpc>
                          <a:spcPct val="107000"/>
                        </a:lnSpc>
                        <a:spcBef>
                          <a:spcPts val="0"/>
                        </a:spcBef>
                        <a:spcAft>
                          <a:spcPts val="800"/>
                        </a:spcAft>
                      </a:pPr>
                      <a:r>
                        <a:rPr lang="en-GB" sz="1400" dirty="0">
                          <a:solidFill>
                            <a:schemeClr val="accent1"/>
                          </a:solidFill>
                          <a:effectLst/>
                          <a:latin typeface="Comic Sans MS" panose="030F0702030302020204" pitchFamily="66" charset="0"/>
                        </a:rPr>
                        <a:t> </a:t>
                      </a:r>
                      <a:endParaRPr lang="en-GB" sz="1400" dirty="0">
                        <a:solidFill>
                          <a:schemeClr val="accent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168657939"/>
                  </a:ext>
                </a:extLst>
              </a:tr>
              <a:tr h="1445918">
                <a:tc>
                  <a:txBody>
                    <a:bodyPr/>
                    <a:lstStyle/>
                    <a:p>
                      <a:pPr marL="0" marR="0">
                        <a:lnSpc>
                          <a:spcPct val="107000"/>
                        </a:lnSpc>
                        <a:spcBef>
                          <a:spcPts val="0"/>
                        </a:spcBef>
                        <a:spcAft>
                          <a:spcPts val="800"/>
                        </a:spcAft>
                      </a:pP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69832" marR="69832" marT="34916" marB="34916"/>
                </a:tc>
                <a:tc>
                  <a:txBody>
                    <a:bodyPr/>
                    <a:lstStyle/>
                    <a:p>
                      <a:pPr marL="0" marR="0">
                        <a:lnSpc>
                          <a:spcPct val="107000"/>
                        </a:lnSpc>
                        <a:spcBef>
                          <a:spcPts val="0"/>
                        </a:spcBef>
                        <a:spcAft>
                          <a:spcPts val="800"/>
                        </a:spcAft>
                      </a:pP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69832" marR="69832" marT="34916" marB="34916"/>
                </a:tc>
                <a:tc>
                  <a:txBody>
                    <a:bodyPr/>
                    <a:lstStyle/>
                    <a:p>
                      <a:pPr marL="0" marR="0">
                        <a:lnSpc>
                          <a:spcPct val="107000"/>
                        </a:lnSpc>
                        <a:spcBef>
                          <a:spcPts val="0"/>
                        </a:spcBef>
                        <a:spcAft>
                          <a:spcPts val="800"/>
                        </a:spcAft>
                      </a:pP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69832" marR="69832" marT="34916" marB="34916"/>
                </a:tc>
                <a:tc>
                  <a:txBody>
                    <a:bodyPr/>
                    <a:lstStyle/>
                    <a:p>
                      <a:pPr marL="0" marR="0">
                        <a:lnSpc>
                          <a:spcPct val="107000"/>
                        </a:lnSpc>
                        <a:spcBef>
                          <a:spcPts val="0"/>
                        </a:spcBef>
                        <a:spcAft>
                          <a:spcPts val="800"/>
                        </a:spcAft>
                      </a:pP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2266946"/>
                  </a:ext>
                </a:extLst>
              </a:tr>
              <a:tr h="289184">
                <a:tc>
                  <a:txBody>
                    <a:bodyPr/>
                    <a:lstStyle/>
                    <a:p>
                      <a:pPr marL="0" marR="0" algn="ctr">
                        <a:lnSpc>
                          <a:spcPct val="107000"/>
                        </a:lnSpc>
                        <a:spcBef>
                          <a:spcPts val="0"/>
                        </a:spcBef>
                        <a:spcAft>
                          <a:spcPts val="800"/>
                        </a:spcAft>
                      </a:pPr>
                      <a:r>
                        <a:rPr lang="en-GB" sz="1400" dirty="0">
                          <a:solidFill>
                            <a:schemeClr val="accent1"/>
                          </a:solidFill>
                          <a:effectLst/>
                          <a:latin typeface="Comic Sans MS" panose="030F0702030302020204" pitchFamily="66" charset="0"/>
                        </a:rPr>
                        <a:t> </a:t>
                      </a:r>
                      <a:endParaRPr lang="en-GB" sz="1400" dirty="0">
                        <a:solidFill>
                          <a:schemeClr val="accent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69832" marR="69832" marT="34916" marB="34916" anchor="ctr"/>
                </a:tc>
                <a:tc>
                  <a:txBody>
                    <a:bodyPr/>
                    <a:lstStyle/>
                    <a:p>
                      <a:pPr marL="0" marR="0" algn="ctr">
                        <a:lnSpc>
                          <a:spcPct val="107000"/>
                        </a:lnSpc>
                        <a:spcBef>
                          <a:spcPts val="0"/>
                        </a:spcBef>
                        <a:spcAft>
                          <a:spcPts val="800"/>
                        </a:spcAft>
                      </a:pPr>
                      <a:r>
                        <a:rPr lang="en-GB" sz="1400" dirty="0">
                          <a:solidFill>
                            <a:schemeClr val="accent1"/>
                          </a:solidFill>
                          <a:effectLst/>
                          <a:latin typeface="Comic Sans MS" panose="030F0702030302020204" pitchFamily="66" charset="0"/>
                        </a:rPr>
                        <a:t> </a:t>
                      </a:r>
                      <a:endParaRPr lang="en-GB" sz="1400" dirty="0">
                        <a:solidFill>
                          <a:schemeClr val="accent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69832" marR="69832" marT="34916" marB="34916" anchor="ctr"/>
                </a:tc>
                <a:tc>
                  <a:txBody>
                    <a:bodyPr/>
                    <a:lstStyle/>
                    <a:p>
                      <a:pPr marL="0" marR="0" algn="ctr">
                        <a:lnSpc>
                          <a:spcPct val="107000"/>
                        </a:lnSpc>
                        <a:spcBef>
                          <a:spcPts val="0"/>
                        </a:spcBef>
                        <a:spcAft>
                          <a:spcPts val="800"/>
                        </a:spcAft>
                      </a:pPr>
                      <a:r>
                        <a:rPr lang="en-GB" sz="1400" dirty="0">
                          <a:solidFill>
                            <a:schemeClr val="accent1"/>
                          </a:solidFill>
                          <a:effectLst/>
                          <a:latin typeface="Comic Sans MS" panose="030F0702030302020204" pitchFamily="66" charset="0"/>
                        </a:rPr>
                        <a:t> </a:t>
                      </a:r>
                      <a:endParaRPr lang="en-GB" sz="1400" dirty="0">
                        <a:solidFill>
                          <a:schemeClr val="accent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69832" marR="69832" marT="34916" marB="34916" anchor="ctr"/>
                </a:tc>
                <a:tc>
                  <a:txBody>
                    <a:bodyPr/>
                    <a:lstStyle/>
                    <a:p>
                      <a:pPr marL="0" marR="0" algn="ctr">
                        <a:lnSpc>
                          <a:spcPct val="107000"/>
                        </a:lnSpc>
                        <a:spcBef>
                          <a:spcPts val="0"/>
                        </a:spcBef>
                        <a:spcAft>
                          <a:spcPts val="800"/>
                        </a:spcAft>
                      </a:pPr>
                      <a:r>
                        <a:rPr lang="en-GB" sz="1400" dirty="0">
                          <a:solidFill>
                            <a:schemeClr val="accent1"/>
                          </a:solidFill>
                          <a:effectLst/>
                          <a:latin typeface="Comic Sans MS" panose="030F0702030302020204" pitchFamily="66" charset="0"/>
                        </a:rPr>
                        <a:t> </a:t>
                      </a:r>
                      <a:endParaRPr lang="en-GB" sz="1400" dirty="0">
                        <a:solidFill>
                          <a:schemeClr val="accent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857859889"/>
                  </a:ext>
                </a:extLst>
              </a:tr>
              <a:tr h="455119">
                <a:tc>
                  <a:txBody>
                    <a:bodyPr/>
                    <a:lstStyle/>
                    <a:p>
                      <a:pPr marL="0" marR="0">
                        <a:lnSpc>
                          <a:spcPct val="107000"/>
                        </a:lnSpc>
                        <a:spcBef>
                          <a:spcPts val="0"/>
                        </a:spcBef>
                        <a:spcAft>
                          <a:spcPts val="800"/>
                        </a:spcAft>
                      </a:pP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9832" marR="69832" marT="34916" marB="34916"/>
                </a:tc>
                <a:tc>
                  <a:txBody>
                    <a:bodyPr/>
                    <a:lstStyle/>
                    <a:p>
                      <a:pPr marL="0" marR="0">
                        <a:lnSpc>
                          <a:spcPct val="107000"/>
                        </a:lnSpc>
                        <a:spcBef>
                          <a:spcPts val="0"/>
                        </a:spcBef>
                        <a:spcAft>
                          <a:spcPts val="800"/>
                        </a:spcAft>
                      </a:pP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9832" marR="69832" marT="34916" marB="34916"/>
                </a:tc>
                <a:tc>
                  <a:txBody>
                    <a:bodyPr/>
                    <a:lstStyle/>
                    <a:p>
                      <a:pPr marL="0" marR="0">
                        <a:lnSpc>
                          <a:spcPct val="107000"/>
                        </a:lnSpc>
                        <a:spcBef>
                          <a:spcPts val="0"/>
                        </a:spcBef>
                        <a:spcAft>
                          <a:spcPts val="800"/>
                        </a:spcAft>
                      </a:pP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9832" marR="69832" marT="34916" marB="34916"/>
                </a:tc>
                <a:tc>
                  <a:txBody>
                    <a:bodyPr/>
                    <a:lstStyle/>
                    <a:p>
                      <a:pPr marL="0" marR="0">
                        <a:lnSpc>
                          <a:spcPct val="107000"/>
                        </a:lnSpc>
                        <a:spcBef>
                          <a:spcPts val="0"/>
                        </a:spcBef>
                        <a:spcAft>
                          <a:spcPts val="800"/>
                        </a:spcAft>
                      </a:pP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57725093"/>
                  </a:ext>
                </a:extLst>
              </a:tr>
              <a:tr h="431800">
                <a:tc>
                  <a:txBody>
                    <a:bodyPr/>
                    <a:lstStyle/>
                    <a:p>
                      <a:pPr marL="0" marR="0" algn="ctr">
                        <a:lnSpc>
                          <a:spcPct val="107000"/>
                        </a:lnSpc>
                        <a:spcBef>
                          <a:spcPts val="0"/>
                        </a:spcBef>
                        <a:spcAft>
                          <a:spcPts val="800"/>
                        </a:spcAft>
                      </a:pPr>
                      <a:r>
                        <a:rPr lang="en-US" sz="10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rPr>
                        <a:t>Deg </a:t>
                      </a:r>
                      <a:r>
                        <a:rPr lang="en-US" sz="1000" dirty="0" err="1">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rPr>
                        <a:t>munud</a:t>
                      </a:r>
                      <a:r>
                        <a:rPr lang="en-US" sz="10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rPr>
                        <a:t> </a:t>
                      </a:r>
                      <a:r>
                        <a:rPr lang="en-US" sz="1000" dirty="0" err="1">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rPr>
                        <a:t>wedi</a:t>
                      </a:r>
                      <a:r>
                        <a:rPr lang="en-US" sz="10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rPr>
                        <a:t> un </a:t>
                      </a:r>
                      <a:r>
                        <a:rPr lang="en-US" sz="1000" dirty="0" err="1">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rPr>
                        <a:t>ar</a:t>
                      </a:r>
                      <a:r>
                        <a:rPr lang="en-US" sz="10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rPr>
                        <a:t> </a:t>
                      </a:r>
                      <a:r>
                        <a:rPr lang="en-US" sz="1000" dirty="0" err="1">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rPr>
                        <a:t>ddeg</a:t>
                      </a:r>
                      <a:endParaRPr lang="en-GB" sz="10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endParaRPr>
                    </a:p>
                  </a:txBody>
                  <a:tcPr marL="69832" marR="69832" marT="34916" marB="34916" anchor="ctr"/>
                </a:tc>
                <a:tc>
                  <a:txBody>
                    <a:bodyPr/>
                    <a:lstStyle/>
                    <a:p>
                      <a:pPr marL="0" marR="0" algn="ctr">
                        <a:lnSpc>
                          <a:spcPct val="107000"/>
                        </a:lnSpc>
                        <a:spcBef>
                          <a:spcPts val="0"/>
                        </a:spcBef>
                        <a:spcAft>
                          <a:spcPts val="800"/>
                        </a:spcAft>
                      </a:pPr>
                      <a:endParaRPr lang="en-GB" sz="10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endParaRPr>
                    </a:p>
                  </a:txBody>
                  <a:tcPr marL="69832" marR="69832" marT="34916" marB="34916" anchor="ctr"/>
                </a:tc>
                <a:tc>
                  <a:txBody>
                    <a:bodyPr/>
                    <a:lstStyle/>
                    <a:p>
                      <a:pPr marL="0" marR="0" algn="ctr">
                        <a:lnSpc>
                          <a:spcPct val="107000"/>
                        </a:lnSpc>
                        <a:spcBef>
                          <a:spcPts val="0"/>
                        </a:spcBef>
                        <a:spcAft>
                          <a:spcPts val="800"/>
                        </a:spcAft>
                      </a:pPr>
                      <a:endParaRPr lang="en-GB" sz="10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endParaRPr>
                    </a:p>
                  </a:txBody>
                  <a:tcPr marL="69832" marR="69832" marT="34916" marB="34916" anchor="ctr"/>
                </a:tc>
                <a:tc>
                  <a:txBody>
                    <a:bodyPr/>
                    <a:lstStyle/>
                    <a:p>
                      <a:pPr marL="0" marR="0" algn="ctr">
                        <a:lnSpc>
                          <a:spcPct val="107000"/>
                        </a:lnSpc>
                        <a:spcBef>
                          <a:spcPts val="0"/>
                        </a:spcBef>
                        <a:spcAft>
                          <a:spcPts val="800"/>
                        </a:spcAft>
                      </a:pPr>
                      <a:endParaRPr lang="en-GB" sz="10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477938369"/>
                  </a:ext>
                </a:extLst>
              </a:tr>
              <a:tr h="431800">
                <a:tc>
                  <a:txBody>
                    <a:bodyPr/>
                    <a:lstStyle/>
                    <a:p>
                      <a:pPr marL="0" marR="0">
                        <a:lnSpc>
                          <a:spcPct val="107000"/>
                        </a:lnSpc>
                        <a:spcBef>
                          <a:spcPts val="0"/>
                        </a:spcBef>
                        <a:spcAft>
                          <a:spcPts val="800"/>
                        </a:spcAft>
                      </a:pP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9832" marR="69832" marT="34916" marB="34916"/>
                </a:tc>
                <a:tc>
                  <a:txBody>
                    <a:bodyPr/>
                    <a:lstStyle/>
                    <a:p>
                      <a:pPr marL="0" marR="0">
                        <a:lnSpc>
                          <a:spcPct val="107000"/>
                        </a:lnSpc>
                        <a:spcBef>
                          <a:spcPts val="0"/>
                        </a:spcBef>
                        <a:spcAft>
                          <a:spcPts val="800"/>
                        </a:spcAft>
                      </a:pP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9832" marR="69832" marT="34916" marB="34916"/>
                </a:tc>
                <a:tc>
                  <a:txBody>
                    <a:bodyPr/>
                    <a:lstStyle/>
                    <a:p>
                      <a:pPr marL="0" marR="0">
                        <a:lnSpc>
                          <a:spcPct val="107000"/>
                        </a:lnSpc>
                        <a:spcBef>
                          <a:spcPts val="0"/>
                        </a:spcBef>
                        <a:spcAft>
                          <a:spcPts val="800"/>
                        </a:spcAft>
                      </a:pP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9832" marR="69832" marT="34916" marB="34916"/>
                </a:tc>
                <a:tc>
                  <a:txBody>
                    <a:bodyPr/>
                    <a:lstStyle/>
                    <a:p>
                      <a:pPr marL="0" marR="0">
                        <a:lnSpc>
                          <a:spcPct val="107000"/>
                        </a:lnSpc>
                        <a:spcBef>
                          <a:spcPts val="0"/>
                        </a:spcBef>
                        <a:spcAft>
                          <a:spcPts val="800"/>
                        </a:spcAft>
                      </a:pP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129072370"/>
                  </a:ext>
                </a:extLst>
              </a:tr>
              <a:tr h="431800">
                <a:tc>
                  <a:txBody>
                    <a:bodyPr/>
                    <a:lstStyle/>
                    <a:p>
                      <a:pPr marL="0" marR="0" algn="ctr">
                        <a:lnSpc>
                          <a:spcPct val="107000"/>
                        </a:lnSpc>
                        <a:spcBef>
                          <a:spcPts val="0"/>
                        </a:spcBef>
                        <a:spcAft>
                          <a:spcPts val="800"/>
                        </a:spcAft>
                      </a:pPr>
                      <a:endParaRPr lang="en-GB" sz="1000" dirty="0">
                        <a:effectLst/>
                        <a:latin typeface="Lucida Calligraphy" panose="03010101010101010101" pitchFamily="66" charset="0"/>
                        <a:ea typeface="Calibri" panose="020F0502020204030204" pitchFamily="34" charset="0"/>
                        <a:cs typeface="Times New Roman" panose="02020603050405020304" pitchFamily="18" charset="0"/>
                      </a:endParaRPr>
                    </a:p>
                  </a:txBody>
                  <a:tcPr marL="69832" marR="69832" marT="34916" marB="34916" anchor="ctr"/>
                </a:tc>
                <a:tc>
                  <a:txBody>
                    <a:bodyPr/>
                    <a:lstStyle/>
                    <a:p>
                      <a:pPr marL="0" marR="0" algn="ctr">
                        <a:lnSpc>
                          <a:spcPct val="107000"/>
                        </a:lnSpc>
                        <a:spcBef>
                          <a:spcPts val="0"/>
                        </a:spcBef>
                        <a:spcAft>
                          <a:spcPts val="800"/>
                        </a:spcAft>
                      </a:pPr>
                      <a:endParaRPr lang="en-GB" sz="1000" dirty="0">
                        <a:effectLst/>
                        <a:latin typeface="Lucida Calligraphy" panose="03010101010101010101" pitchFamily="66" charset="0"/>
                        <a:ea typeface="Calibri" panose="020F0502020204030204" pitchFamily="34" charset="0"/>
                        <a:cs typeface="Times New Roman" panose="02020603050405020304" pitchFamily="18" charset="0"/>
                      </a:endParaRPr>
                    </a:p>
                  </a:txBody>
                  <a:tcPr marL="69832" marR="69832" marT="34916" marB="34916" anchor="ctr"/>
                </a:tc>
                <a:tc>
                  <a:txBody>
                    <a:bodyPr/>
                    <a:lstStyle/>
                    <a:p>
                      <a:pPr marL="0" marR="0" algn="ctr">
                        <a:lnSpc>
                          <a:spcPct val="107000"/>
                        </a:lnSpc>
                        <a:spcBef>
                          <a:spcPts val="0"/>
                        </a:spcBef>
                        <a:spcAft>
                          <a:spcPts val="800"/>
                        </a:spcAft>
                      </a:pPr>
                      <a:endParaRPr lang="en-GB" sz="1000" dirty="0">
                        <a:effectLst/>
                        <a:latin typeface="Lucida Calligraphy" panose="03010101010101010101" pitchFamily="66" charset="0"/>
                        <a:ea typeface="Calibri" panose="020F0502020204030204" pitchFamily="34" charset="0"/>
                        <a:cs typeface="Times New Roman" panose="02020603050405020304" pitchFamily="18" charset="0"/>
                      </a:endParaRPr>
                    </a:p>
                  </a:txBody>
                  <a:tcPr marL="69832" marR="69832" marT="34916" marB="34916" anchor="ctr"/>
                </a:tc>
                <a:tc>
                  <a:txBody>
                    <a:bodyPr/>
                    <a:lstStyle/>
                    <a:p>
                      <a:pPr marL="0" marR="0" algn="ctr">
                        <a:lnSpc>
                          <a:spcPct val="107000"/>
                        </a:lnSpc>
                        <a:spcBef>
                          <a:spcPts val="0"/>
                        </a:spcBef>
                        <a:spcAft>
                          <a:spcPts val="800"/>
                        </a:spcAft>
                      </a:pPr>
                      <a:endParaRPr lang="en-GB" sz="1000" dirty="0">
                        <a:effectLst/>
                        <a:latin typeface="Lucida Calligraphy" panose="03010101010101010101" pitchFamily="66"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280891496"/>
                  </a:ext>
                </a:extLst>
              </a:tr>
            </a:tbl>
          </a:graphicData>
        </a:graphic>
      </p:graphicFrame>
      <p:pic>
        <p:nvPicPr>
          <p:cNvPr id="68" name="Picture 67">
            <a:extLst>
              <a:ext uri="{FF2B5EF4-FFF2-40B4-BE49-F238E27FC236}">
                <a16:creationId xmlns:a16="http://schemas.microsoft.com/office/drawing/2014/main" id="{17B35914-5D79-497E-AA80-46812D13ED6E}"/>
              </a:ext>
            </a:extLst>
          </p:cNvPr>
          <p:cNvPicPr>
            <a:picLocks noChangeAspect="1"/>
          </p:cNvPicPr>
          <p:nvPr/>
        </p:nvPicPr>
        <p:blipFill rotWithShape="1">
          <a:blip r:embed="rId3"/>
          <a:srcRect l="34275" t="26682" r="59341" b="62162"/>
          <a:stretch/>
        </p:blipFill>
        <p:spPr>
          <a:xfrm>
            <a:off x="398348" y="1104673"/>
            <a:ext cx="1257301" cy="1235868"/>
          </a:xfrm>
          <a:prstGeom prst="ellipse">
            <a:avLst/>
          </a:prstGeom>
        </p:spPr>
      </p:pic>
      <p:pic>
        <p:nvPicPr>
          <p:cNvPr id="71" name="Picture 70">
            <a:extLst>
              <a:ext uri="{FF2B5EF4-FFF2-40B4-BE49-F238E27FC236}">
                <a16:creationId xmlns:a16="http://schemas.microsoft.com/office/drawing/2014/main" id="{4DACF6DC-6855-49B2-A6BF-472A2D22C15B}"/>
              </a:ext>
            </a:extLst>
          </p:cNvPr>
          <p:cNvPicPr>
            <a:picLocks noChangeAspect="1"/>
          </p:cNvPicPr>
          <p:nvPr/>
        </p:nvPicPr>
        <p:blipFill rotWithShape="1">
          <a:blip r:embed="rId3"/>
          <a:srcRect l="42437" t="26648" r="51294" b="62102"/>
          <a:stretch/>
        </p:blipFill>
        <p:spPr>
          <a:xfrm>
            <a:off x="2022473" y="1106101"/>
            <a:ext cx="1223008" cy="1234440"/>
          </a:xfrm>
          <a:prstGeom prst="ellipse">
            <a:avLst/>
          </a:prstGeom>
        </p:spPr>
      </p:pic>
      <p:pic>
        <p:nvPicPr>
          <p:cNvPr id="72" name="Picture 71">
            <a:extLst>
              <a:ext uri="{FF2B5EF4-FFF2-40B4-BE49-F238E27FC236}">
                <a16:creationId xmlns:a16="http://schemas.microsoft.com/office/drawing/2014/main" id="{888C1E37-4745-4CC5-9005-8B41DEE19A8E}"/>
              </a:ext>
            </a:extLst>
          </p:cNvPr>
          <p:cNvPicPr>
            <a:picLocks noChangeAspect="1"/>
          </p:cNvPicPr>
          <p:nvPr/>
        </p:nvPicPr>
        <p:blipFill rotWithShape="1">
          <a:blip r:embed="rId3"/>
          <a:srcRect l="50303" t="26678" r="43153" b="61980"/>
          <a:stretch/>
        </p:blipFill>
        <p:spPr>
          <a:xfrm>
            <a:off x="3612305" y="1106101"/>
            <a:ext cx="1265933" cy="1234440"/>
          </a:xfrm>
          <a:prstGeom prst="ellipse">
            <a:avLst/>
          </a:prstGeom>
        </p:spPr>
      </p:pic>
      <p:pic>
        <p:nvPicPr>
          <p:cNvPr id="73" name="Picture 72">
            <a:extLst>
              <a:ext uri="{FF2B5EF4-FFF2-40B4-BE49-F238E27FC236}">
                <a16:creationId xmlns:a16="http://schemas.microsoft.com/office/drawing/2014/main" id="{CA22077D-5F7E-4130-AFC2-A4F581D19BFA}"/>
              </a:ext>
            </a:extLst>
          </p:cNvPr>
          <p:cNvPicPr>
            <a:picLocks noChangeAspect="1"/>
          </p:cNvPicPr>
          <p:nvPr/>
        </p:nvPicPr>
        <p:blipFill rotWithShape="1">
          <a:blip r:embed="rId3"/>
          <a:srcRect l="58381" t="26524" r="35145" b="62085"/>
          <a:stretch/>
        </p:blipFill>
        <p:spPr>
          <a:xfrm>
            <a:off x="5212421" y="1106101"/>
            <a:ext cx="1247231" cy="1234440"/>
          </a:xfrm>
          <a:prstGeom prst="ellipse">
            <a:avLst/>
          </a:prstGeom>
        </p:spPr>
      </p:pic>
      <p:pic>
        <p:nvPicPr>
          <p:cNvPr id="74" name="Picture 73">
            <a:extLst>
              <a:ext uri="{FF2B5EF4-FFF2-40B4-BE49-F238E27FC236}">
                <a16:creationId xmlns:a16="http://schemas.microsoft.com/office/drawing/2014/main" id="{CCB11646-135B-45CA-ACDD-42EB8E9129FB}"/>
              </a:ext>
            </a:extLst>
          </p:cNvPr>
          <p:cNvPicPr>
            <a:picLocks noChangeAspect="1"/>
          </p:cNvPicPr>
          <p:nvPr/>
        </p:nvPicPr>
        <p:blipFill rotWithShape="1">
          <a:blip r:embed="rId3"/>
          <a:srcRect l="34296" t="40983" r="59278" b="47757"/>
          <a:stretch/>
        </p:blipFill>
        <p:spPr>
          <a:xfrm>
            <a:off x="398348" y="2824109"/>
            <a:ext cx="1252199" cy="1234440"/>
          </a:xfrm>
          <a:prstGeom prst="ellipse">
            <a:avLst/>
          </a:prstGeom>
        </p:spPr>
      </p:pic>
      <p:pic>
        <p:nvPicPr>
          <p:cNvPr id="75" name="Picture 74">
            <a:extLst>
              <a:ext uri="{FF2B5EF4-FFF2-40B4-BE49-F238E27FC236}">
                <a16:creationId xmlns:a16="http://schemas.microsoft.com/office/drawing/2014/main" id="{2D3C979E-445C-40DF-A74F-191E91F25A72}"/>
              </a:ext>
            </a:extLst>
          </p:cNvPr>
          <p:cNvPicPr>
            <a:picLocks noChangeAspect="1"/>
          </p:cNvPicPr>
          <p:nvPr/>
        </p:nvPicPr>
        <p:blipFill rotWithShape="1">
          <a:blip r:embed="rId3"/>
          <a:srcRect l="42295" t="41098" r="51290" b="47755"/>
          <a:stretch/>
        </p:blipFill>
        <p:spPr>
          <a:xfrm>
            <a:off x="2022473" y="2824109"/>
            <a:ext cx="1263007" cy="1234440"/>
          </a:xfrm>
          <a:prstGeom prst="ellipse">
            <a:avLst/>
          </a:prstGeom>
        </p:spPr>
      </p:pic>
      <p:pic>
        <p:nvPicPr>
          <p:cNvPr id="76" name="Picture 75">
            <a:extLst>
              <a:ext uri="{FF2B5EF4-FFF2-40B4-BE49-F238E27FC236}">
                <a16:creationId xmlns:a16="http://schemas.microsoft.com/office/drawing/2014/main" id="{72092ACA-1781-4B1B-B8C1-75826B8B8646}"/>
              </a:ext>
            </a:extLst>
          </p:cNvPr>
          <p:cNvPicPr>
            <a:picLocks noChangeAspect="1"/>
          </p:cNvPicPr>
          <p:nvPr/>
        </p:nvPicPr>
        <p:blipFill rotWithShape="1">
          <a:blip r:embed="rId3"/>
          <a:srcRect l="50351" t="41065" r="43107" b="47686"/>
          <a:stretch/>
        </p:blipFill>
        <p:spPr>
          <a:xfrm>
            <a:off x="3601888" y="2824109"/>
            <a:ext cx="1276350" cy="1234440"/>
          </a:xfrm>
          <a:prstGeom prst="ellipse">
            <a:avLst/>
          </a:prstGeom>
        </p:spPr>
      </p:pic>
      <p:pic>
        <p:nvPicPr>
          <p:cNvPr id="77" name="Picture 76">
            <a:extLst>
              <a:ext uri="{FF2B5EF4-FFF2-40B4-BE49-F238E27FC236}">
                <a16:creationId xmlns:a16="http://schemas.microsoft.com/office/drawing/2014/main" id="{B7BAC89C-7496-4F6A-BABA-D252F3E1BF98}"/>
              </a:ext>
            </a:extLst>
          </p:cNvPr>
          <p:cNvPicPr>
            <a:picLocks noChangeAspect="1"/>
          </p:cNvPicPr>
          <p:nvPr/>
        </p:nvPicPr>
        <p:blipFill rotWithShape="1">
          <a:blip r:embed="rId3"/>
          <a:srcRect l="58378" t="40752" r="35152" b="47651"/>
          <a:stretch/>
        </p:blipFill>
        <p:spPr>
          <a:xfrm>
            <a:off x="5223878" y="2824109"/>
            <a:ext cx="1224316" cy="1234440"/>
          </a:xfrm>
          <a:prstGeom prst="ellipse">
            <a:avLst/>
          </a:prstGeom>
        </p:spPr>
      </p:pic>
      <p:pic>
        <p:nvPicPr>
          <p:cNvPr id="78" name="Picture 77">
            <a:extLst>
              <a:ext uri="{FF2B5EF4-FFF2-40B4-BE49-F238E27FC236}">
                <a16:creationId xmlns:a16="http://schemas.microsoft.com/office/drawing/2014/main" id="{C16C8B21-D832-4D5B-B4C4-A49A12594419}"/>
              </a:ext>
            </a:extLst>
          </p:cNvPr>
          <p:cNvPicPr>
            <a:picLocks noChangeAspect="1"/>
          </p:cNvPicPr>
          <p:nvPr/>
        </p:nvPicPr>
        <p:blipFill rotWithShape="1">
          <a:blip r:embed="rId3"/>
          <a:srcRect l="34276" t="55197" r="59258" b="33345"/>
          <a:stretch/>
        </p:blipFill>
        <p:spPr>
          <a:xfrm>
            <a:off x="398348" y="4572392"/>
            <a:ext cx="1238180" cy="1234440"/>
          </a:xfrm>
          <a:prstGeom prst="ellipse">
            <a:avLst/>
          </a:prstGeom>
        </p:spPr>
      </p:pic>
      <p:pic>
        <p:nvPicPr>
          <p:cNvPr id="79" name="Picture 78">
            <a:extLst>
              <a:ext uri="{FF2B5EF4-FFF2-40B4-BE49-F238E27FC236}">
                <a16:creationId xmlns:a16="http://schemas.microsoft.com/office/drawing/2014/main" id="{CF4F99DD-BB66-4A57-B71F-0FDC67E67EFD}"/>
              </a:ext>
            </a:extLst>
          </p:cNvPr>
          <p:cNvPicPr>
            <a:picLocks noChangeAspect="1"/>
          </p:cNvPicPr>
          <p:nvPr/>
        </p:nvPicPr>
        <p:blipFill rotWithShape="1">
          <a:blip r:embed="rId3"/>
          <a:srcRect l="42382" t="55325" r="51133" b="33415"/>
          <a:stretch/>
        </p:blipFill>
        <p:spPr>
          <a:xfrm>
            <a:off x="1981809" y="4572392"/>
            <a:ext cx="1263672" cy="1234440"/>
          </a:xfrm>
          <a:prstGeom prst="ellipse">
            <a:avLst/>
          </a:prstGeom>
        </p:spPr>
      </p:pic>
      <p:pic>
        <p:nvPicPr>
          <p:cNvPr id="80" name="Picture 79">
            <a:extLst>
              <a:ext uri="{FF2B5EF4-FFF2-40B4-BE49-F238E27FC236}">
                <a16:creationId xmlns:a16="http://schemas.microsoft.com/office/drawing/2014/main" id="{5B6BB3E1-AC49-4C99-A79F-FE363350EB23}"/>
              </a:ext>
            </a:extLst>
          </p:cNvPr>
          <p:cNvPicPr>
            <a:picLocks noChangeAspect="1"/>
          </p:cNvPicPr>
          <p:nvPr/>
        </p:nvPicPr>
        <p:blipFill rotWithShape="1">
          <a:blip r:embed="rId3"/>
          <a:srcRect l="50409" t="55266" r="43126" b="33380"/>
          <a:stretch/>
        </p:blipFill>
        <p:spPr>
          <a:xfrm>
            <a:off x="3590762" y="4572392"/>
            <a:ext cx="1249542" cy="1234440"/>
          </a:xfrm>
          <a:prstGeom prst="ellipse">
            <a:avLst/>
          </a:prstGeom>
        </p:spPr>
      </p:pic>
      <p:pic>
        <p:nvPicPr>
          <p:cNvPr id="81" name="Picture 80">
            <a:extLst>
              <a:ext uri="{FF2B5EF4-FFF2-40B4-BE49-F238E27FC236}">
                <a16:creationId xmlns:a16="http://schemas.microsoft.com/office/drawing/2014/main" id="{8AAFE7D3-D2E3-4D3A-A887-5FD3D51C3043}"/>
              </a:ext>
            </a:extLst>
          </p:cNvPr>
          <p:cNvPicPr>
            <a:picLocks noChangeAspect="1"/>
          </p:cNvPicPr>
          <p:nvPr/>
        </p:nvPicPr>
        <p:blipFill rotWithShape="1">
          <a:blip r:embed="rId3"/>
          <a:srcRect l="58456" t="55265" r="35156" b="33277"/>
          <a:stretch/>
        </p:blipFill>
        <p:spPr>
          <a:xfrm>
            <a:off x="5236433" y="4572392"/>
            <a:ext cx="1223219" cy="1234440"/>
          </a:xfrm>
          <a:prstGeom prst="ellipse">
            <a:avLst/>
          </a:prstGeom>
        </p:spPr>
      </p:pic>
      <p:pic>
        <p:nvPicPr>
          <p:cNvPr id="82" name="Picture 81">
            <a:extLst>
              <a:ext uri="{FF2B5EF4-FFF2-40B4-BE49-F238E27FC236}">
                <a16:creationId xmlns:a16="http://schemas.microsoft.com/office/drawing/2014/main" id="{667F8BE3-0224-4959-A4C0-39A5BFD528FA}"/>
              </a:ext>
            </a:extLst>
          </p:cNvPr>
          <p:cNvPicPr>
            <a:picLocks noChangeAspect="1"/>
          </p:cNvPicPr>
          <p:nvPr/>
        </p:nvPicPr>
        <p:blipFill rotWithShape="1">
          <a:blip r:embed="rId3"/>
          <a:srcRect l="34682" t="69546" r="58848" b="19005"/>
          <a:stretch/>
        </p:blipFill>
        <p:spPr>
          <a:xfrm>
            <a:off x="391801" y="6320675"/>
            <a:ext cx="1240279" cy="1234440"/>
          </a:xfrm>
          <a:prstGeom prst="ellipse">
            <a:avLst/>
          </a:prstGeom>
        </p:spPr>
      </p:pic>
      <p:pic>
        <p:nvPicPr>
          <p:cNvPr id="83" name="Picture 82">
            <a:extLst>
              <a:ext uri="{FF2B5EF4-FFF2-40B4-BE49-F238E27FC236}">
                <a16:creationId xmlns:a16="http://schemas.microsoft.com/office/drawing/2014/main" id="{CC126A87-5E79-43AD-B66F-177DF217857E}"/>
              </a:ext>
            </a:extLst>
          </p:cNvPr>
          <p:cNvPicPr>
            <a:picLocks noChangeAspect="1"/>
          </p:cNvPicPr>
          <p:nvPr/>
        </p:nvPicPr>
        <p:blipFill rotWithShape="1">
          <a:blip r:embed="rId3"/>
          <a:srcRect l="42754" t="69710" r="50782" b="19095"/>
          <a:stretch/>
        </p:blipFill>
        <p:spPr>
          <a:xfrm>
            <a:off x="1999748" y="6320675"/>
            <a:ext cx="1245733" cy="1213600"/>
          </a:xfrm>
          <a:prstGeom prst="ellipse">
            <a:avLst/>
          </a:prstGeom>
        </p:spPr>
      </p:pic>
      <p:pic>
        <p:nvPicPr>
          <p:cNvPr id="84" name="Picture 83">
            <a:extLst>
              <a:ext uri="{FF2B5EF4-FFF2-40B4-BE49-F238E27FC236}">
                <a16:creationId xmlns:a16="http://schemas.microsoft.com/office/drawing/2014/main" id="{3468E511-1FB5-4365-98D9-DED959413E2C}"/>
              </a:ext>
            </a:extLst>
          </p:cNvPr>
          <p:cNvPicPr>
            <a:picLocks noChangeAspect="1"/>
          </p:cNvPicPr>
          <p:nvPr/>
        </p:nvPicPr>
        <p:blipFill rotWithShape="1">
          <a:blip r:embed="rId3"/>
          <a:srcRect l="50800" t="69606" r="42735" b="18936"/>
          <a:stretch/>
        </p:blipFill>
        <p:spPr>
          <a:xfrm>
            <a:off x="3620972" y="6320675"/>
            <a:ext cx="1238182" cy="1234440"/>
          </a:xfrm>
          <a:prstGeom prst="ellipse">
            <a:avLst/>
          </a:prstGeom>
        </p:spPr>
      </p:pic>
      <p:pic>
        <p:nvPicPr>
          <p:cNvPr id="85" name="Picture 84">
            <a:extLst>
              <a:ext uri="{FF2B5EF4-FFF2-40B4-BE49-F238E27FC236}">
                <a16:creationId xmlns:a16="http://schemas.microsoft.com/office/drawing/2014/main" id="{C99E0DF7-2158-4662-A32F-CEB3B1965C41}"/>
              </a:ext>
            </a:extLst>
          </p:cNvPr>
          <p:cNvPicPr>
            <a:picLocks noChangeAspect="1"/>
          </p:cNvPicPr>
          <p:nvPr/>
        </p:nvPicPr>
        <p:blipFill rotWithShape="1">
          <a:blip r:embed="rId3"/>
          <a:srcRect l="58867" t="69745" r="34649" b="19144"/>
          <a:stretch/>
        </p:blipFill>
        <p:spPr>
          <a:xfrm>
            <a:off x="5167464" y="6320675"/>
            <a:ext cx="1280730" cy="1234440"/>
          </a:xfrm>
          <a:prstGeom prst="ellipse">
            <a:avLst/>
          </a:prstGeom>
        </p:spPr>
      </p:pic>
      <p:pic>
        <p:nvPicPr>
          <p:cNvPr id="86" name="Picture 85">
            <a:extLst>
              <a:ext uri="{FF2B5EF4-FFF2-40B4-BE49-F238E27FC236}">
                <a16:creationId xmlns:a16="http://schemas.microsoft.com/office/drawing/2014/main" id="{1E7D2712-CFE7-45B0-85D9-4524A06BC178}"/>
              </a:ext>
            </a:extLst>
          </p:cNvPr>
          <p:cNvPicPr>
            <a:picLocks noChangeAspect="1"/>
          </p:cNvPicPr>
          <p:nvPr/>
        </p:nvPicPr>
        <p:blipFill>
          <a:blip r:embed="rId4"/>
          <a:stretch>
            <a:fillRect/>
          </a:stretch>
        </p:blipFill>
        <p:spPr>
          <a:xfrm>
            <a:off x="641602" y="7990586"/>
            <a:ext cx="799848" cy="363372"/>
          </a:xfrm>
          <a:prstGeom prst="rect">
            <a:avLst/>
          </a:prstGeom>
        </p:spPr>
      </p:pic>
      <p:sp>
        <p:nvSpPr>
          <p:cNvPr id="87" name="TextBox 86">
            <a:extLst>
              <a:ext uri="{FF2B5EF4-FFF2-40B4-BE49-F238E27FC236}">
                <a16:creationId xmlns:a16="http://schemas.microsoft.com/office/drawing/2014/main" id="{1FFDDA4D-193F-412F-9E50-01C79C2E36B1}"/>
              </a:ext>
            </a:extLst>
          </p:cNvPr>
          <p:cNvSpPr txBox="1"/>
          <p:nvPr/>
        </p:nvSpPr>
        <p:spPr>
          <a:xfrm>
            <a:off x="641602" y="7972217"/>
            <a:ext cx="759673" cy="400110"/>
          </a:xfrm>
          <a:prstGeom prst="rect">
            <a:avLst/>
          </a:prstGeom>
          <a:noFill/>
        </p:spPr>
        <p:txBody>
          <a:bodyPr wrap="square" rtlCol="0">
            <a:spAutoFit/>
          </a:bodyPr>
          <a:lstStyle/>
          <a:p>
            <a:r>
              <a:rPr lang="en-US" sz="2000" dirty="0">
                <a:latin typeface="Comic Sans MS" panose="030F0702030302020204" pitchFamily="66" charset="0"/>
              </a:rPr>
              <a:t>11</a:t>
            </a:r>
            <a:endParaRPr lang="en-GB" sz="2000" dirty="0">
              <a:latin typeface="Comic Sans MS" panose="030F0702030302020204" pitchFamily="66" charset="0"/>
            </a:endParaRPr>
          </a:p>
        </p:txBody>
      </p:sp>
      <p:sp>
        <p:nvSpPr>
          <p:cNvPr id="88" name="TextBox 87">
            <a:extLst>
              <a:ext uri="{FF2B5EF4-FFF2-40B4-BE49-F238E27FC236}">
                <a16:creationId xmlns:a16="http://schemas.microsoft.com/office/drawing/2014/main" id="{428B9429-55F7-470E-918B-FC1D0784E4E7}"/>
              </a:ext>
            </a:extLst>
          </p:cNvPr>
          <p:cNvSpPr txBox="1"/>
          <p:nvPr/>
        </p:nvSpPr>
        <p:spPr>
          <a:xfrm>
            <a:off x="992271" y="7972217"/>
            <a:ext cx="521045" cy="400110"/>
          </a:xfrm>
          <a:prstGeom prst="rect">
            <a:avLst/>
          </a:prstGeom>
          <a:noFill/>
        </p:spPr>
        <p:txBody>
          <a:bodyPr wrap="square" rtlCol="0">
            <a:spAutoFit/>
          </a:bodyPr>
          <a:lstStyle/>
          <a:p>
            <a:r>
              <a:rPr lang="en-US" sz="2000" dirty="0">
                <a:latin typeface="Comic Sans MS" panose="030F0702030302020204" pitchFamily="66" charset="0"/>
              </a:rPr>
              <a:t>10</a:t>
            </a:r>
            <a:endParaRPr lang="en-GB" sz="2000" dirty="0">
              <a:latin typeface="Comic Sans MS" panose="030F0702030302020204" pitchFamily="66" charset="0"/>
            </a:endParaRPr>
          </a:p>
        </p:txBody>
      </p:sp>
      <p:pic>
        <p:nvPicPr>
          <p:cNvPr id="89" name="Picture 88">
            <a:extLst>
              <a:ext uri="{FF2B5EF4-FFF2-40B4-BE49-F238E27FC236}">
                <a16:creationId xmlns:a16="http://schemas.microsoft.com/office/drawing/2014/main" id="{042A6778-D73C-4FED-9983-CF241513CEAA}"/>
              </a:ext>
            </a:extLst>
          </p:cNvPr>
          <p:cNvPicPr>
            <a:picLocks noChangeAspect="1"/>
          </p:cNvPicPr>
          <p:nvPr/>
        </p:nvPicPr>
        <p:blipFill>
          <a:blip r:embed="rId4"/>
          <a:stretch>
            <a:fillRect/>
          </a:stretch>
        </p:blipFill>
        <p:spPr>
          <a:xfrm>
            <a:off x="2232277" y="7990586"/>
            <a:ext cx="799848" cy="363372"/>
          </a:xfrm>
          <a:prstGeom prst="rect">
            <a:avLst/>
          </a:prstGeom>
        </p:spPr>
      </p:pic>
      <p:sp>
        <p:nvSpPr>
          <p:cNvPr id="90" name="TextBox 89">
            <a:extLst>
              <a:ext uri="{FF2B5EF4-FFF2-40B4-BE49-F238E27FC236}">
                <a16:creationId xmlns:a16="http://schemas.microsoft.com/office/drawing/2014/main" id="{452F9074-A7A4-456F-BF58-EC996C1E21C5}"/>
              </a:ext>
            </a:extLst>
          </p:cNvPr>
          <p:cNvSpPr txBox="1"/>
          <p:nvPr/>
        </p:nvSpPr>
        <p:spPr>
          <a:xfrm>
            <a:off x="2208739" y="7972217"/>
            <a:ext cx="521045" cy="400110"/>
          </a:xfrm>
          <a:prstGeom prst="rect">
            <a:avLst/>
          </a:prstGeom>
          <a:noFill/>
        </p:spPr>
        <p:txBody>
          <a:bodyPr wrap="square" rtlCol="0">
            <a:spAutoFit/>
          </a:bodyPr>
          <a:lstStyle/>
          <a:p>
            <a:r>
              <a:rPr lang="en-US" sz="2000" dirty="0">
                <a:latin typeface="Comic Sans MS" panose="030F0702030302020204" pitchFamily="66" charset="0"/>
              </a:rPr>
              <a:t>07</a:t>
            </a:r>
            <a:endParaRPr lang="en-GB" sz="2000" dirty="0">
              <a:latin typeface="Comic Sans MS" panose="030F0702030302020204" pitchFamily="66" charset="0"/>
            </a:endParaRPr>
          </a:p>
        </p:txBody>
      </p:sp>
      <p:sp>
        <p:nvSpPr>
          <p:cNvPr id="91" name="TextBox 90">
            <a:extLst>
              <a:ext uri="{FF2B5EF4-FFF2-40B4-BE49-F238E27FC236}">
                <a16:creationId xmlns:a16="http://schemas.microsoft.com/office/drawing/2014/main" id="{BA90872C-59AB-41AC-BD8A-25AED37451FF}"/>
              </a:ext>
            </a:extLst>
          </p:cNvPr>
          <p:cNvSpPr txBox="1"/>
          <p:nvPr/>
        </p:nvSpPr>
        <p:spPr>
          <a:xfrm>
            <a:off x="2582946" y="7972217"/>
            <a:ext cx="521045" cy="400110"/>
          </a:xfrm>
          <a:prstGeom prst="rect">
            <a:avLst/>
          </a:prstGeom>
          <a:noFill/>
        </p:spPr>
        <p:txBody>
          <a:bodyPr wrap="square" rtlCol="0">
            <a:spAutoFit/>
          </a:bodyPr>
          <a:lstStyle/>
          <a:p>
            <a:r>
              <a:rPr lang="en-US" sz="2000" dirty="0">
                <a:latin typeface="Comic Sans MS" panose="030F0702030302020204" pitchFamily="66" charset="0"/>
              </a:rPr>
              <a:t>35</a:t>
            </a:r>
            <a:endParaRPr lang="en-GB" sz="2000" dirty="0">
              <a:latin typeface="Comic Sans MS" panose="030F0702030302020204" pitchFamily="66" charset="0"/>
            </a:endParaRPr>
          </a:p>
        </p:txBody>
      </p:sp>
      <p:pic>
        <p:nvPicPr>
          <p:cNvPr id="92" name="Picture 91">
            <a:extLst>
              <a:ext uri="{FF2B5EF4-FFF2-40B4-BE49-F238E27FC236}">
                <a16:creationId xmlns:a16="http://schemas.microsoft.com/office/drawing/2014/main" id="{95E7CC4E-46DF-4038-BF70-515B8A50B8C2}"/>
              </a:ext>
            </a:extLst>
          </p:cNvPr>
          <p:cNvPicPr>
            <a:picLocks noChangeAspect="1"/>
          </p:cNvPicPr>
          <p:nvPr/>
        </p:nvPicPr>
        <p:blipFill>
          <a:blip r:embed="rId4"/>
          <a:stretch>
            <a:fillRect/>
          </a:stretch>
        </p:blipFill>
        <p:spPr>
          <a:xfrm>
            <a:off x="3856290" y="7990586"/>
            <a:ext cx="799848" cy="363372"/>
          </a:xfrm>
          <a:prstGeom prst="rect">
            <a:avLst/>
          </a:prstGeom>
        </p:spPr>
      </p:pic>
      <p:sp>
        <p:nvSpPr>
          <p:cNvPr id="93" name="TextBox 92">
            <a:extLst>
              <a:ext uri="{FF2B5EF4-FFF2-40B4-BE49-F238E27FC236}">
                <a16:creationId xmlns:a16="http://schemas.microsoft.com/office/drawing/2014/main" id="{D9116F42-595A-4199-94FB-C67362101E94}"/>
              </a:ext>
            </a:extLst>
          </p:cNvPr>
          <p:cNvSpPr txBox="1"/>
          <p:nvPr/>
        </p:nvSpPr>
        <p:spPr>
          <a:xfrm>
            <a:off x="3832752" y="7972217"/>
            <a:ext cx="521045" cy="400110"/>
          </a:xfrm>
          <a:prstGeom prst="rect">
            <a:avLst/>
          </a:prstGeom>
          <a:noFill/>
        </p:spPr>
        <p:txBody>
          <a:bodyPr wrap="square" rtlCol="0">
            <a:spAutoFit/>
          </a:bodyPr>
          <a:lstStyle/>
          <a:p>
            <a:r>
              <a:rPr lang="en-US" sz="2000" dirty="0">
                <a:latin typeface="Comic Sans MS" panose="030F0702030302020204" pitchFamily="66" charset="0"/>
              </a:rPr>
              <a:t>02</a:t>
            </a:r>
            <a:endParaRPr lang="en-GB" sz="2000" dirty="0">
              <a:latin typeface="Comic Sans MS" panose="030F0702030302020204" pitchFamily="66" charset="0"/>
            </a:endParaRPr>
          </a:p>
        </p:txBody>
      </p:sp>
      <p:sp>
        <p:nvSpPr>
          <p:cNvPr id="94" name="TextBox 93">
            <a:extLst>
              <a:ext uri="{FF2B5EF4-FFF2-40B4-BE49-F238E27FC236}">
                <a16:creationId xmlns:a16="http://schemas.microsoft.com/office/drawing/2014/main" id="{67169D41-0A77-4ECD-96ED-F94851C9F07D}"/>
              </a:ext>
            </a:extLst>
          </p:cNvPr>
          <p:cNvSpPr txBox="1"/>
          <p:nvPr/>
        </p:nvSpPr>
        <p:spPr>
          <a:xfrm>
            <a:off x="4206959" y="7972217"/>
            <a:ext cx="521045" cy="400110"/>
          </a:xfrm>
          <a:prstGeom prst="rect">
            <a:avLst/>
          </a:prstGeom>
          <a:noFill/>
        </p:spPr>
        <p:txBody>
          <a:bodyPr wrap="square" rtlCol="0">
            <a:spAutoFit/>
          </a:bodyPr>
          <a:lstStyle/>
          <a:p>
            <a:r>
              <a:rPr lang="en-US" sz="2000" dirty="0">
                <a:latin typeface="Comic Sans MS" panose="030F0702030302020204" pitchFamily="66" charset="0"/>
              </a:rPr>
              <a:t>15</a:t>
            </a:r>
            <a:endParaRPr lang="en-GB" sz="2000" dirty="0">
              <a:latin typeface="Comic Sans MS" panose="030F0702030302020204" pitchFamily="66" charset="0"/>
            </a:endParaRPr>
          </a:p>
        </p:txBody>
      </p:sp>
      <p:pic>
        <p:nvPicPr>
          <p:cNvPr id="95" name="Picture 94">
            <a:extLst>
              <a:ext uri="{FF2B5EF4-FFF2-40B4-BE49-F238E27FC236}">
                <a16:creationId xmlns:a16="http://schemas.microsoft.com/office/drawing/2014/main" id="{A03DC6B2-DC3E-4ED0-8DA7-9F3D04FFA0C6}"/>
              </a:ext>
            </a:extLst>
          </p:cNvPr>
          <p:cNvPicPr>
            <a:picLocks noChangeAspect="1"/>
          </p:cNvPicPr>
          <p:nvPr/>
        </p:nvPicPr>
        <p:blipFill>
          <a:blip r:embed="rId4"/>
          <a:stretch>
            <a:fillRect/>
          </a:stretch>
        </p:blipFill>
        <p:spPr>
          <a:xfrm>
            <a:off x="5439895" y="7990586"/>
            <a:ext cx="799848" cy="363372"/>
          </a:xfrm>
          <a:prstGeom prst="rect">
            <a:avLst/>
          </a:prstGeom>
        </p:spPr>
      </p:pic>
      <p:sp>
        <p:nvSpPr>
          <p:cNvPr id="96" name="TextBox 95">
            <a:extLst>
              <a:ext uri="{FF2B5EF4-FFF2-40B4-BE49-F238E27FC236}">
                <a16:creationId xmlns:a16="http://schemas.microsoft.com/office/drawing/2014/main" id="{8BDAC749-AB47-4F56-9CF7-BC1D5C99C8F8}"/>
              </a:ext>
            </a:extLst>
          </p:cNvPr>
          <p:cNvSpPr txBox="1"/>
          <p:nvPr/>
        </p:nvSpPr>
        <p:spPr>
          <a:xfrm>
            <a:off x="5416357" y="7972217"/>
            <a:ext cx="521045" cy="400110"/>
          </a:xfrm>
          <a:prstGeom prst="rect">
            <a:avLst/>
          </a:prstGeom>
          <a:noFill/>
        </p:spPr>
        <p:txBody>
          <a:bodyPr wrap="square" rtlCol="0">
            <a:spAutoFit/>
          </a:bodyPr>
          <a:lstStyle/>
          <a:p>
            <a:r>
              <a:rPr lang="en-US" sz="2000" dirty="0">
                <a:latin typeface="Comic Sans MS" panose="030F0702030302020204" pitchFamily="66" charset="0"/>
              </a:rPr>
              <a:t>10</a:t>
            </a:r>
            <a:endParaRPr lang="en-GB" sz="2000" dirty="0">
              <a:latin typeface="Comic Sans MS" panose="030F0702030302020204" pitchFamily="66" charset="0"/>
            </a:endParaRPr>
          </a:p>
        </p:txBody>
      </p:sp>
      <p:sp>
        <p:nvSpPr>
          <p:cNvPr id="97" name="TextBox 96">
            <a:extLst>
              <a:ext uri="{FF2B5EF4-FFF2-40B4-BE49-F238E27FC236}">
                <a16:creationId xmlns:a16="http://schemas.microsoft.com/office/drawing/2014/main" id="{A103B775-6CAF-43EB-A52B-35DA6FC2F7F0}"/>
              </a:ext>
            </a:extLst>
          </p:cNvPr>
          <p:cNvSpPr txBox="1"/>
          <p:nvPr/>
        </p:nvSpPr>
        <p:spPr>
          <a:xfrm>
            <a:off x="5790564" y="7972217"/>
            <a:ext cx="521045" cy="400110"/>
          </a:xfrm>
          <a:prstGeom prst="rect">
            <a:avLst/>
          </a:prstGeom>
          <a:noFill/>
        </p:spPr>
        <p:txBody>
          <a:bodyPr wrap="square" rtlCol="0">
            <a:spAutoFit/>
          </a:bodyPr>
          <a:lstStyle/>
          <a:p>
            <a:r>
              <a:rPr lang="en-US" sz="2000" dirty="0">
                <a:latin typeface="Comic Sans MS" panose="030F0702030302020204" pitchFamily="66" charset="0"/>
              </a:rPr>
              <a:t>40</a:t>
            </a:r>
            <a:endParaRPr lang="en-GB" sz="2000" dirty="0">
              <a:latin typeface="Comic Sans MS" panose="030F0702030302020204" pitchFamily="66" charset="0"/>
            </a:endParaRPr>
          </a:p>
        </p:txBody>
      </p:sp>
      <p:pic>
        <p:nvPicPr>
          <p:cNvPr id="98" name="Picture 97">
            <a:extLst>
              <a:ext uri="{FF2B5EF4-FFF2-40B4-BE49-F238E27FC236}">
                <a16:creationId xmlns:a16="http://schemas.microsoft.com/office/drawing/2014/main" id="{E3863370-CE33-4177-BBA8-66CF5BA6CA99}"/>
              </a:ext>
            </a:extLst>
          </p:cNvPr>
          <p:cNvPicPr>
            <a:picLocks noChangeAspect="1"/>
          </p:cNvPicPr>
          <p:nvPr/>
        </p:nvPicPr>
        <p:blipFill>
          <a:blip r:embed="rId4"/>
          <a:stretch>
            <a:fillRect/>
          </a:stretch>
        </p:blipFill>
        <p:spPr>
          <a:xfrm>
            <a:off x="641602" y="8852361"/>
            <a:ext cx="799848" cy="363372"/>
          </a:xfrm>
          <a:prstGeom prst="rect">
            <a:avLst/>
          </a:prstGeom>
        </p:spPr>
      </p:pic>
      <p:sp>
        <p:nvSpPr>
          <p:cNvPr id="99" name="TextBox 98">
            <a:extLst>
              <a:ext uri="{FF2B5EF4-FFF2-40B4-BE49-F238E27FC236}">
                <a16:creationId xmlns:a16="http://schemas.microsoft.com/office/drawing/2014/main" id="{E97995D6-C373-4BC8-B5F0-2DAF25F15B08}"/>
              </a:ext>
            </a:extLst>
          </p:cNvPr>
          <p:cNvSpPr txBox="1"/>
          <p:nvPr/>
        </p:nvSpPr>
        <p:spPr>
          <a:xfrm>
            <a:off x="618064" y="8833992"/>
            <a:ext cx="521045" cy="400110"/>
          </a:xfrm>
          <a:prstGeom prst="rect">
            <a:avLst/>
          </a:prstGeom>
          <a:noFill/>
        </p:spPr>
        <p:txBody>
          <a:bodyPr wrap="square" rtlCol="0">
            <a:spAutoFit/>
          </a:bodyPr>
          <a:lstStyle/>
          <a:p>
            <a:r>
              <a:rPr lang="en-US" sz="2000" dirty="0">
                <a:latin typeface="Comic Sans MS" panose="030F0702030302020204" pitchFamily="66" charset="0"/>
              </a:rPr>
              <a:t>14</a:t>
            </a:r>
            <a:endParaRPr lang="en-GB" sz="2000" dirty="0">
              <a:latin typeface="Comic Sans MS" panose="030F0702030302020204" pitchFamily="66" charset="0"/>
            </a:endParaRPr>
          </a:p>
        </p:txBody>
      </p:sp>
      <p:sp>
        <p:nvSpPr>
          <p:cNvPr id="100" name="TextBox 99">
            <a:extLst>
              <a:ext uri="{FF2B5EF4-FFF2-40B4-BE49-F238E27FC236}">
                <a16:creationId xmlns:a16="http://schemas.microsoft.com/office/drawing/2014/main" id="{F0068CC5-5ECD-4FEB-B92E-7B71125867D8}"/>
              </a:ext>
            </a:extLst>
          </p:cNvPr>
          <p:cNvSpPr txBox="1"/>
          <p:nvPr/>
        </p:nvSpPr>
        <p:spPr>
          <a:xfrm>
            <a:off x="992271" y="8833992"/>
            <a:ext cx="521045" cy="400110"/>
          </a:xfrm>
          <a:prstGeom prst="rect">
            <a:avLst/>
          </a:prstGeom>
          <a:noFill/>
        </p:spPr>
        <p:txBody>
          <a:bodyPr wrap="square" rtlCol="0">
            <a:spAutoFit/>
          </a:bodyPr>
          <a:lstStyle/>
          <a:p>
            <a:r>
              <a:rPr lang="en-US" sz="2000" dirty="0">
                <a:latin typeface="Comic Sans MS" panose="030F0702030302020204" pitchFamily="66" charset="0"/>
              </a:rPr>
              <a:t>55</a:t>
            </a:r>
            <a:endParaRPr lang="en-GB" sz="2000" dirty="0">
              <a:latin typeface="Comic Sans MS" panose="030F0702030302020204" pitchFamily="66" charset="0"/>
            </a:endParaRPr>
          </a:p>
        </p:txBody>
      </p:sp>
      <p:pic>
        <p:nvPicPr>
          <p:cNvPr id="101" name="Picture 100">
            <a:extLst>
              <a:ext uri="{FF2B5EF4-FFF2-40B4-BE49-F238E27FC236}">
                <a16:creationId xmlns:a16="http://schemas.microsoft.com/office/drawing/2014/main" id="{79A6B170-939D-4227-8899-5D42D54A7654}"/>
              </a:ext>
            </a:extLst>
          </p:cNvPr>
          <p:cNvPicPr>
            <a:picLocks noChangeAspect="1"/>
          </p:cNvPicPr>
          <p:nvPr/>
        </p:nvPicPr>
        <p:blipFill>
          <a:blip r:embed="rId4"/>
          <a:stretch>
            <a:fillRect/>
          </a:stretch>
        </p:blipFill>
        <p:spPr>
          <a:xfrm>
            <a:off x="2232277" y="8870730"/>
            <a:ext cx="799848" cy="363372"/>
          </a:xfrm>
          <a:prstGeom prst="rect">
            <a:avLst/>
          </a:prstGeom>
        </p:spPr>
      </p:pic>
      <p:sp>
        <p:nvSpPr>
          <p:cNvPr id="102" name="TextBox 101">
            <a:extLst>
              <a:ext uri="{FF2B5EF4-FFF2-40B4-BE49-F238E27FC236}">
                <a16:creationId xmlns:a16="http://schemas.microsoft.com/office/drawing/2014/main" id="{2C7681EB-9B28-427C-B31F-73A87955CAEE}"/>
              </a:ext>
            </a:extLst>
          </p:cNvPr>
          <p:cNvSpPr txBox="1"/>
          <p:nvPr/>
        </p:nvSpPr>
        <p:spPr>
          <a:xfrm>
            <a:off x="2208739" y="8852361"/>
            <a:ext cx="521045" cy="400110"/>
          </a:xfrm>
          <a:prstGeom prst="rect">
            <a:avLst/>
          </a:prstGeom>
          <a:noFill/>
        </p:spPr>
        <p:txBody>
          <a:bodyPr wrap="square" rtlCol="0">
            <a:spAutoFit/>
          </a:bodyPr>
          <a:lstStyle/>
          <a:p>
            <a:r>
              <a:rPr lang="en-US" sz="2000" dirty="0">
                <a:latin typeface="Comic Sans MS" panose="030F0702030302020204" pitchFamily="66" charset="0"/>
              </a:rPr>
              <a:t>16</a:t>
            </a:r>
            <a:endParaRPr lang="en-GB" sz="2000" dirty="0">
              <a:latin typeface="Comic Sans MS" panose="030F0702030302020204" pitchFamily="66" charset="0"/>
            </a:endParaRPr>
          </a:p>
        </p:txBody>
      </p:sp>
      <p:sp>
        <p:nvSpPr>
          <p:cNvPr id="103" name="TextBox 102">
            <a:extLst>
              <a:ext uri="{FF2B5EF4-FFF2-40B4-BE49-F238E27FC236}">
                <a16:creationId xmlns:a16="http://schemas.microsoft.com/office/drawing/2014/main" id="{DFFF0055-4C37-48B1-9029-9DFDEA0BF415}"/>
              </a:ext>
            </a:extLst>
          </p:cNvPr>
          <p:cNvSpPr txBox="1"/>
          <p:nvPr/>
        </p:nvSpPr>
        <p:spPr>
          <a:xfrm>
            <a:off x="2582946" y="8852361"/>
            <a:ext cx="521045" cy="400110"/>
          </a:xfrm>
          <a:prstGeom prst="rect">
            <a:avLst/>
          </a:prstGeom>
          <a:noFill/>
        </p:spPr>
        <p:txBody>
          <a:bodyPr wrap="square" rtlCol="0">
            <a:spAutoFit/>
          </a:bodyPr>
          <a:lstStyle/>
          <a:p>
            <a:r>
              <a:rPr lang="en-US" sz="2000" dirty="0">
                <a:latin typeface="Comic Sans MS" panose="030F0702030302020204" pitchFamily="66" charset="0"/>
              </a:rPr>
              <a:t>05</a:t>
            </a:r>
            <a:endParaRPr lang="en-GB" sz="2000" dirty="0">
              <a:latin typeface="Comic Sans MS" panose="030F0702030302020204" pitchFamily="66" charset="0"/>
            </a:endParaRPr>
          </a:p>
        </p:txBody>
      </p:sp>
      <p:pic>
        <p:nvPicPr>
          <p:cNvPr id="104" name="Picture 103">
            <a:extLst>
              <a:ext uri="{FF2B5EF4-FFF2-40B4-BE49-F238E27FC236}">
                <a16:creationId xmlns:a16="http://schemas.microsoft.com/office/drawing/2014/main" id="{3534F452-6CB4-4567-92B7-E4783542A8BC}"/>
              </a:ext>
            </a:extLst>
          </p:cNvPr>
          <p:cNvPicPr>
            <a:picLocks noChangeAspect="1"/>
          </p:cNvPicPr>
          <p:nvPr/>
        </p:nvPicPr>
        <p:blipFill>
          <a:blip r:embed="rId4"/>
          <a:stretch>
            <a:fillRect/>
          </a:stretch>
        </p:blipFill>
        <p:spPr>
          <a:xfrm>
            <a:off x="3850643" y="8870730"/>
            <a:ext cx="799848" cy="363372"/>
          </a:xfrm>
          <a:prstGeom prst="rect">
            <a:avLst/>
          </a:prstGeom>
        </p:spPr>
      </p:pic>
      <p:sp>
        <p:nvSpPr>
          <p:cNvPr id="105" name="TextBox 104">
            <a:extLst>
              <a:ext uri="{FF2B5EF4-FFF2-40B4-BE49-F238E27FC236}">
                <a16:creationId xmlns:a16="http://schemas.microsoft.com/office/drawing/2014/main" id="{74D1E168-E95E-4337-9ECA-18F4DDAB216C}"/>
              </a:ext>
            </a:extLst>
          </p:cNvPr>
          <p:cNvSpPr txBox="1"/>
          <p:nvPr/>
        </p:nvSpPr>
        <p:spPr>
          <a:xfrm>
            <a:off x="3827105" y="8852361"/>
            <a:ext cx="521045" cy="400110"/>
          </a:xfrm>
          <a:prstGeom prst="rect">
            <a:avLst/>
          </a:prstGeom>
          <a:noFill/>
        </p:spPr>
        <p:txBody>
          <a:bodyPr wrap="square" rtlCol="0">
            <a:spAutoFit/>
          </a:bodyPr>
          <a:lstStyle/>
          <a:p>
            <a:r>
              <a:rPr lang="en-US" sz="2000" dirty="0">
                <a:latin typeface="Comic Sans MS" panose="030F0702030302020204" pitchFamily="66" charset="0"/>
              </a:rPr>
              <a:t>15</a:t>
            </a:r>
            <a:endParaRPr lang="en-GB" sz="2000" dirty="0">
              <a:latin typeface="Comic Sans MS" panose="030F0702030302020204" pitchFamily="66" charset="0"/>
            </a:endParaRPr>
          </a:p>
        </p:txBody>
      </p:sp>
      <p:sp>
        <p:nvSpPr>
          <p:cNvPr id="106" name="TextBox 105">
            <a:extLst>
              <a:ext uri="{FF2B5EF4-FFF2-40B4-BE49-F238E27FC236}">
                <a16:creationId xmlns:a16="http://schemas.microsoft.com/office/drawing/2014/main" id="{4790B7C8-7B9D-455A-A95A-197F8A9E8CC1}"/>
              </a:ext>
            </a:extLst>
          </p:cNvPr>
          <p:cNvSpPr txBox="1"/>
          <p:nvPr/>
        </p:nvSpPr>
        <p:spPr>
          <a:xfrm>
            <a:off x="4201312" y="8852361"/>
            <a:ext cx="521045" cy="400110"/>
          </a:xfrm>
          <a:prstGeom prst="rect">
            <a:avLst/>
          </a:prstGeom>
          <a:noFill/>
        </p:spPr>
        <p:txBody>
          <a:bodyPr wrap="square" rtlCol="0">
            <a:spAutoFit/>
          </a:bodyPr>
          <a:lstStyle/>
          <a:p>
            <a:r>
              <a:rPr lang="en-US" sz="2000" dirty="0">
                <a:latin typeface="Comic Sans MS" panose="030F0702030302020204" pitchFamily="66" charset="0"/>
              </a:rPr>
              <a:t>20</a:t>
            </a:r>
            <a:endParaRPr lang="en-GB" sz="2000" dirty="0">
              <a:latin typeface="Comic Sans MS" panose="030F0702030302020204" pitchFamily="66" charset="0"/>
            </a:endParaRPr>
          </a:p>
        </p:txBody>
      </p:sp>
      <p:pic>
        <p:nvPicPr>
          <p:cNvPr id="107" name="Picture 106">
            <a:extLst>
              <a:ext uri="{FF2B5EF4-FFF2-40B4-BE49-F238E27FC236}">
                <a16:creationId xmlns:a16="http://schemas.microsoft.com/office/drawing/2014/main" id="{CD5390F3-002E-4C32-98A9-493ACC95F9EF}"/>
              </a:ext>
            </a:extLst>
          </p:cNvPr>
          <p:cNvPicPr>
            <a:picLocks noChangeAspect="1"/>
          </p:cNvPicPr>
          <p:nvPr/>
        </p:nvPicPr>
        <p:blipFill>
          <a:blip r:embed="rId4"/>
          <a:stretch>
            <a:fillRect/>
          </a:stretch>
        </p:blipFill>
        <p:spPr>
          <a:xfrm>
            <a:off x="5465144" y="8870730"/>
            <a:ext cx="799848" cy="363372"/>
          </a:xfrm>
          <a:prstGeom prst="rect">
            <a:avLst/>
          </a:prstGeom>
        </p:spPr>
      </p:pic>
      <p:sp>
        <p:nvSpPr>
          <p:cNvPr id="108" name="TextBox 107">
            <a:extLst>
              <a:ext uri="{FF2B5EF4-FFF2-40B4-BE49-F238E27FC236}">
                <a16:creationId xmlns:a16="http://schemas.microsoft.com/office/drawing/2014/main" id="{4B9521D7-898A-4854-B82C-64FF026CED6B}"/>
              </a:ext>
            </a:extLst>
          </p:cNvPr>
          <p:cNvSpPr txBox="1"/>
          <p:nvPr/>
        </p:nvSpPr>
        <p:spPr>
          <a:xfrm>
            <a:off x="5441606" y="8852361"/>
            <a:ext cx="521045" cy="400110"/>
          </a:xfrm>
          <a:prstGeom prst="rect">
            <a:avLst/>
          </a:prstGeom>
          <a:noFill/>
        </p:spPr>
        <p:txBody>
          <a:bodyPr wrap="square" rtlCol="0">
            <a:spAutoFit/>
          </a:bodyPr>
          <a:lstStyle/>
          <a:p>
            <a:r>
              <a:rPr lang="en-US" sz="2000" dirty="0">
                <a:latin typeface="Comic Sans MS" panose="030F0702030302020204" pitchFamily="66" charset="0"/>
              </a:rPr>
              <a:t>21</a:t>
            </a:r>
            <a:endParaRPr lang="en-GB" sz="2000" dirty="0">
              <a:latin typeface="Comic Sans MS" panose="030F0702030302020204" pitchFamily="66" charset="0"/>
            </a:endParaRPr>
          </a:p>
        </p:txBody>
      </p:sp>
      <p:sp>
        <p:nvSpPr>
          <p:cNvPr id="109" name="TextBox 108">
            <a:extLst>
              <a:ext uri="{FF2B5EF4-FFF2-40B4-BE49-F238E27FC236}">
                <a16:creationId xmlns:a16="http://schemas.microsoft.com/office/drawing/2014/main" id="{82D6FD2F-10FE-4B9C-85CB-B6CD2B833B2F}"/>
              </a:ext>
            </a:extLst>
          </p:cNvPr>
          <p:cNvSpPr txBox="1"/>
          <p:nvPr/>
        </p:nvSpPr>
        <p:spPr>
          <a:xfrm>
            <a:off x="5815813" y="8852361"/>
            <a:ext cx="521045" cy="400110"/>
          </a:xfrm>
          <a:prstGeom prst="rect">
            <a:avLst/>
          </a:prstGeom>
          <a:noFill/>
        </p:spPr>
        <p:txBody>
          <a:bodyPr wrap="square" rtlCol="0">
            <a:spAutoFit/>
          </a:bodyPr>
          <a:lstStyle/>
          <a:p>
            <a:r>
              <a:rPr lang="en-US" sz="2000" dirty="0">
                <a:latin typeface="Comic Sans MS" panose="030F0702030302020204" pitchFamily="66" charset="0"/>
              </a:rPr>
              <a:t>50</a:t>
            </a:r>
            <a:endParaRPr lang="en-GB" sz="2000" dirty="0">
              <a:latin typeface="Comic Sans MS" panose="030F0702030302020204" pitchFamily="66" charset="0"/>
            </a:endParaRPr>
          </a:p>
        </p:txBody>
      </p:sp>
    </p:spTree>
    <p:extLst>
      <p:ext uri="{BB962C8B-B14F-4D97-AF65-F5344CB8AC3E}">
        <p14:creationId xmlns:p14="http://schemas.microsoft.com/office/powerpoint/2010/main" val="1962303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46DE44-6E57-4144-BD7A-65DE57DCED4E}"/>
              </a:ext>
            </a:extLst>
          </p:cNvPr>
          <p:cNvSpPr/>
          <p:nvPr/>
        </p:nvSpPr>
        <p:spPr>
          <a:xfrm>
            <a:off x="106204" y="90788"/>
            <a:ext cx="6645592" cy="434527"/>
          </a:xfrm>
          <a:prstGeom prst="rect">
            <a:avLst/>
          </a:prstGeom>
          <a:solidFill>
            <a:schemeClr val="accent6">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2A49BEB2-4A8C-4279-A018-BED37458285A}"/>
              </a:ext>
            </a:extLst>
          </p:cNvPr>
          <p:cNvSpPr/>
          <p:nvPr/>
        </p:nvSpPr>
        <p:spPr>
          <a:xfrm>
            <a:off x="106204" y="82193"/>
            <a:ext cx="6645592" cy="977171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C98788F-8EE3-4CA3-BD99-EFBD17EE3EE7}"/>
              </a:ext>
            </a:extLst>
          </p:cNvPr>
          <p:cNvSpPr txBox="1"/>
          <p:nvPr/>
        </p:nvSpPr>
        <p:spPr>
          <a:xfrm>
            <a:off x="106680" y="77218"/>
            <a:ext cx="6645116" cy="461665"/>
          </a:xfrm>
          <a:prstGeom prst="rect">
            <a:avLst/>
          </a:prstGeom>
          <a:solidFill>
            <a:srgbClr val="FFC000"/>
          </a:solidFill>
        </p:spPr>
        <p:txBody>
          <a:bodyPr wrap="square" rtlCol="0">
            <a:spAutoFit/>
          </a:bodyPr>
          <a:lstStyle/>
          <a:p>
            <a:pPr algn="ctr"/>
            <a:r>
              <a:rPr lang="en-GB" sz="1200" b="1" u="sng" dirty="0" err="1">
                <a:latin typeface="Segoe Print"/>
              </a:rPr>
              <a:t>Tasg</a:t>
            </a:r>
            <a:r>
              <a:rPr lang="en-GB" sz="1200" b="1" u="sng" dirty="0">
                <a:latin typeface="Segoe Print"/>
              </a:rPr>
              <a:t> </a:t>
            </a:r>
            <a:r>
              <a:rPr lang="en-GB" sz="1200" b="1" u="sng" dirty="0" err="1">
                <a:latin typeface="Segoe Print"/>
              </a:rPr>
              <a:t>Mathemateg</a:t>
            </a:r>
            <a:r>
              <a:rPr lang="en-GB" sz="1200" b="1" u="sng" dirty="0">
                <a:latin typeface="Segoe Print"/>
              </a:rPr>
              <a:t> 2 </a:t>
            </a:r>
            <a:r>
              <a:rPr lang="en-GB" sz="1200" b="1" u="sng" dirty="0" err="1">
                <a:latin typeface="Segoe Print"/>
              </a:rPr>
              <a:t>Darllen</a:t>
            </a:r>
            <a:r>
              <a:rPr lang="en-GB" sz="1200" b="1" u="sng" dirty="0">
                <a:latin typeface="Segoe Print"/>
              </a:rPr>
              <a:t> </a:t>
            </a:r>
            <a:r>
              <a:rPr lang="en-GB" sz="1200" b="1" u="sng" dirty="0" err="1">
                <a:latin typeface="Segoe Print"/>
              </a:rPr>
              <a:t>yr</a:t>
            </a:r>
            <a:r>
              <a:rPr lang="en-GB" sz="1200" b="1" u="sng" dirty="0">
                <a:latin typeface="Segoe Print"/>
              </a:rPr>
              <a:t> </a:t>
            </a:r>
            <a:r>
              <a:rPr lang="en-GB" sz="1200" b="1" u="sng" dirty="0" err="1">
                <a:latin typeface="Segoe Print"/>
              </a:rPr>
              <a:t>Amser</a:t>
            </a:r>
            <a:r>
              <a:rPr lang="en-GB" sz="1200" b="1" u="sng" dirty="0">
                <a:latin typeface="Segoe Print"/>
              </a:rPr>
              <a:t> – </a:t>
            </a:r>
            <a:r>
              <a:rPr lang="en-GB" sz="1200" b="1" u="sng" dirty="0" err="1">
                <a:latin typeface="Segoe Print"/>
              </a:rPr>
              <a:t>Bron</a:t>
            </a:r>
            <a:r>
              <a:rPr lang="en-GB" sz="1200" b="1" u="sng" dirty="0">
                <a:latin typeface="Segoe Print"/>
              </a:rPr>
              <a:t> </a:t>
            </a:r>
            <a:r>
              <a:rPr lang="en-GB" sz="1200" b="1" u="sng" dirty="0" err="1">
                <a:latin typeface="Segoe Print"/>
              </a:rPr>
              <a:t>Yna</a:t>
            </a:r>
            <a:r>
              <a:rPr lang="en-GB" sz="1200" b="1" u="sng" dirty="0">
                <a:latin typeface="Segoe Print"/>
              </a:rPr>
              <a:t> - ADREF</a:t>
            </a:r>
          </a:p>
          <a:p>
            <a:pPr algn="ctr"/>
            <a:r>
              <a:rPr lang="en-GB" sz="1200" b="1" u="sng" dirty="0">
                <a:solidFill>
                  <a:srgbClr val="7030A0"/>
                </a:solidFill>
                <a:latin typeface="Segoe Print"/>
              </a:rPr>
              <a:t>Task Mathematics 2 Reading the Time – Nearly There – AT HOME</a:t>
            </a:r>
            <a:endParaRPr lang="en-GB" sz="1200" u="sng" dirty="0">
              <a:latin typeface="Segoe Print"/>
            </a:endParaRPr>
          </a:p>
        </p:txBody>
      </p:sp>
      <p:graphicFrame>
        <p:nvGraphicFramePr>
          <p:cNvPr id="63" name="Table 62">
            <a:extLst>
              <a:ext uri="{FF2B5EF4-FFF2-40B4-BE49-F238E27FC236}">
                <a16:creationId xmlns:a16="http://schemas.microsoft.com/office/drawing/2014/main" id="{2EADC172-ACC5-4FA7-8EA4-0750D8EBE99F}"/>
              </a:ext>
            </a:extLst>
          </p:cNvPr>
          <p:cNvGraphicFramePr>
            <a:graphicFrameLocks noGrp="1"/>
          </p:cNvGraphicFramePr>
          <p:nvPr/>
        </p:nvGraphicFramePr>
        <p:xfrm>
          <a:off x="273474" y="1597025"/>
          <a:ext cx="6358128" cy="8126056"/>
        </p:xfrm>
        <a:graphic>
          <a:graphicData uri="http://schemas.openxmlformats.org/drawingml/2006/table">
            <a:tbl>
              <a:tblPr firstRow="1" bandRow="1">
                <a:tableStyleId>{5940675A-B579-460E-94D1-54222C63F5DA}</a:tableStyleId>
              </a:tblPr>
              <a:tblGrid>
                <a:gridCol w="2119376">
                  <a:extLst>
                    <a:ext uri="{9D8B030D-6E8A-4147-A177-3AD203B41FA5}">
                      <a16:colId xmlns:a16="http://schemas.microsoft.com/office/drawing/2014/main" val="13762901"/>
                    </a:ext>
                  </a:extLst>
                </a:gridCol>
                <a:gridCol w="2119376">
                  <a:extLst>
                    <a:ext uri="{9D8B030D-6E8A-4147-A177-3AD203B41FA5}">
                      <a16:colId xmlns:a16="http://schemas.microsoft.com/office/drawing/2014/main" val="2519612855"/>
                    </a:ext>
                  </a:extLst>
                </a:gridCol>
                <a:gridCol w="2119376">
                  <a:extLst>
                    <a:ext uri="{9D8B030D-6E8A-4147-A177-3AD203B41FA5}">
                      <a16:colId xmlns:a16="http://schemas.microsoft.com/office/drawing/2014/main" val="1378065970"/>
                    </a:ext>
                  </a:extLst>
                </a:gridCol>
              </a:tblGrid>
              <a:tr h="2138435">
                <a:tc>
                  <a:txBody>
                    <a:bodyPr/>
                    <a:lstStyle/>
                    <a:p>
                      <a:pPr>
                        <a:lnSpc>
                          <a:spcPct val="107000"/>
                        </a:lnSpc>
                      </a:pPr>
                      <a:endParaRPr lang="en-GB" sz="1000">
                        <a:effectLst/>
                        <a:latin typeface="Calibri" panose="020F0502020204030204" pitchFamily="34" charset="0"/>
                        <a:cs typeface="Times New Roman" panose="02020603050405020304" pitchFamily="18" charset="0"/>
                      </a:endParaRPr>
                    </a:p>
                  </a:txBody>
                  <a:tcPr marL="82696" marR="82696" marT="41348" marB="41348"/>
                </a:tc>
                <a:tc>
                  <a:txBody>
                    <a:bodyPr/>
                    <a:lstStyle/>
                    <a:p>
                      <a:pPr>
                        <a:lnSpc>
                          <a:spcPct val="107000"/>
                        </a:lnSpc>
                      </a:pPr>
                      <a:endParaRPr lang="en-GB" sz="1000">
                        <a:effectLst/>
                        <a:latin typeface="Calibri" panose="020F0502020204030204" pitchFamily="34" charset="0"/>
                        <a:cs typeface="Times New Roman" panose="02020603050405020304" pitchFamily="18" charset="0"/>
                      </a:endParaRPr>
                    </a:p>
                  </a:txBody>
                  <a:tcPr marL="82696" marR="82696" marT="41348" marB="41348"/>
                </a:tc>
                <a:tc>
                  <a:txBody>
                    <a:bodyPr/>
                    <a:lstStyle/>
                    <a:p>
                      <a:pPr>
                        <a:lnSpc>
                          <a:spcPct val="107000"/>
                        </a:lnSpc>
                      </a:pPr>
                      <a:endParaRPr lang="en-GB" sz="1000">
                        <a:effectLst/>
                        <a:latin typeface="Calibri" panose="020F0502020204030204" pitchFamily="34" charset="0"/>
                        <a:cs typeface="Times New Roman" panose="02020603050405020304" pitchFamily="18" charset="0"/>
                      </a:endParaRPr>
                    </a:p>
                  </a:txBody>
                  <a:tcPr marL="82696" marR="82696" marT="41348" marB="41348"/>
                </a:tc>
                <a:extLst>
                  <a:ext uri="{0D108BD9-81ED-4DB2-BD59-A6C34878D82A}">
                    <a16:rowId xmlns:a16="http://schemas.microsoft.com/office/drawing/2014/main" val="2143279800"/>
                  </a:ext>
                </a:extLst>
              </a:tr>
              <a:tr h="534609">
                <a:tc>
                  <a:txBody>
                    <a:bodyPr/>
                    <a:lstStyle/>
                    <a:p>
                      <a:pPr marL="0" marR="0" algn="ctr">
                        <a:lnSpc>
                          <a:spcPct val="107000"/>
                        </a:lnSpc>
                        <a:spcBef>
                          <a:spcPts val="0"/>
                        </a:spcBef>
                        <a:spcAft>
                          <a:spcPts val="800"/>
                        </a:spcAft>
                      </a:pPr>
                      <a:r>
                        <a:rPr lang="en-US" sz="16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rPr>
                        <a:t>8 </a:t>
                      </a:r>
                      <a:r>
                        <a:rPr lang="en-US" sz="1600" dirty="0" err="1">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rPr>
                        <a:t>o’r</a:t>
                      </a:r>
                      <a:r>
                        <a:rPr lang="en-US" sz="16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rPr>
                        <a:t> </a:t>
                      </a:r>
                      <a:r>
                        <a:rPr lang="en-US" sz="1600" dirty="0" err="1">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rPr>
                        <a:t>gloch</a:t>
                      </a:r>
                      <a:endParaRPr lang="en-GB" sz="16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endParaRPr>
                    </a:p>
                  </a:txBody>
                  <a:tcPr marL="69832" marR="69832" marT="34916" marB="34916" anchor="ctr"/>
                </a:tc>
                <a:tc>
                  <a:txBody>
                    <a:bodyPr/>
                    <a:lstStyle/>
                    <a:p>
                      <a:pPr marL="0" marR="0" algn="ctr">
                        <a:lnSpc>
                          <a:spcPct val="107000"/>
                        </a:lnSpc>
                        <a:spcBef>
                          <a:spcPts val="0"/>
                        </a:spcBef>
                        <a:spcAft>
                          <a:spcPts val="800"/>
                        </a:spcAft>
                      </a:pPr>
                      <a:endParaRPr lang="en-GB" sz="16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endParaRPr>
                    </a:p>
                  </a:txBody>
                  <a:tcPr marL="69832" marR="69832" marT="34916" marB="34916" anchor="ctr"/>
                </a:tc>
                <a:tc>
                  <a:txBody>
                    <a:bodyPr/>
                    <a:lstStyle/>
                    <a:p>
                      <a:pPr marL="0" marR="0" algn="ctr">
                        <a:lnSpc>
                          <a:spcPct val="107000"/>
                        </a:lnSpc>
                        <a:spcBef>
                          <a:spcPts val="0"/>
                        </a:spcBef>
                        <a:spcAft>
                          <a:spcPts val="800"/>
                        </a:spcAft>
                      </a:pPr>
                      <a:endParaRPr lang="en-GB" sz="16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endParaRPr>
                    </a:p>
                  </a:txBody>
                  <a:tcPr marL="69832" marR="69832" marT="34916" marB="34916" anchor="ctr"/>
                </a:tc>
                <a:extLst>
                  <a:ext uri="{0D108BD9-81ED-4DB2-BD59-A6C34878D82A}">
                    <a16:rowId xmlns:a16="http://schemas.microsoft.com/office/drawing/2014/main" val="480392412"/>
                  </a:ext>
                </a:extLst>
              </a:tr>
              <a:tr h="2138435">
                <a:tc>
                  <a:txBody>
                    <a:bodyPr/>
                    <a:lstStyle/>
                    <a:p>
                      <a:pPr>
                        <a:lnSpc>
                          <a:spcPct val="107000"/>
                        </a:lnSpc>
                      </a:pPr>
                      <a:endParaRPr lang="en-GB" sz="1000" dirty="0">
                        <a:effectLst/>
                        <a:latin typeface="Calibri" panose="020F0502020204030204" pitchFamily="34" charset="0"/>
                        <a:cs typeface="Times New Roman" panose="02020603050405020304" pitchFamily="18" charset="0"/>
                      </a:endParaRPr>
                    </a:p>
                  </a:txBody>
                  <a:tcPr marL="82696" marR="82696" marT="41348" marB="41348"/>
                </a:tc>
                <a:tc>
                  <a:txBody>
                    <a:bodyPr/>
                    <a:lstStyle/>
                    <a:p>
                      <a:pPr>
                        <a:lnSpc>
                          <a:spcPct val="107000"/>
                        </a:lnSpc>
                      </a:pPr>
                      <a:endParaRPr lang="en-GB" sz="1000" dirty="0">
                        <a:effectLst/>
                        <a:latin typeface="Calibri" panose="020F0502020204030204" pitchFamily="34" charset="0"/>
                        <a:cs typeface="Times New Roman" panose="02020603050405020304" pitchFamily="18" charset="0"/>
                      </a:endParaRPr>
                    </a:p>
                  </a:txBody>
                  <a:tcPr marL="82696" marR="82696" marT="41348" marB="41348"/>
                </a:tc>
                <a:tc>
                  <a:txBody>
                    <a:bodyPr/>
                    <a:lstStyle/>
                    <a:p>
                      <a:pPr>
                        <a:lnSpc>
                          <a:spcPct val="107000"/>
                        </a:lnSpc>
                      </a:pPr>
                      <a:endParaRPr lang="en-GB" sz="1000" dirty="0">
                        <a:effectLst/>
                        <a:latin typeface="Calibri" panose="020F0502020204030204" pitchFamily="34" charset="0"/>
                        <a:cs typeface="Times New Roman" panose="02020603050405020304" pitchFamily="18" charset="0"/>
                      </a:endParaRPr>
                    </a:p>
                  </a:txBody>
                  <a:tcPr marL="82696" marR="82696" marT="41348" marB="41348"/>
                </a:tc>
                <a:extLst>
                  <a:ext uri="{0D108BD9-81ED-4DB2-BD59-A6C34878D82A}">
                    <a16:rowId xmlns:a16="http://schemas.microsoft.com/office/drawing/2014/main" val="257834844"/>
                  </a:ext>
                </a:extLst>
              </a:tr>
              <a:tr h="534609">
                <a:tc>
                  <a:txBody>
                    <a:bodyPr/>
                    <a:lstStyle/>
                    <a:p>
                      <a:pPr marL="0" marR="0" algn="ctr">
                        <a:lnSpc>
                          <a:spcPct val="107000"/>
                        </a:lnSpc>
                        <a:spcBef>
                          <a:spcPts val="0"/>
                        </a:spcBef>
                        <a:spcAft>
                          <a:spcPts val="800"/>
                        </a:spcAft>
                      </a:pPr>
                      <a:endParaRPr lang="en-GB" sz="16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endParaRPr>
                    </a:p>
                  </a:txBody>
                  <a:tcPr marL="69832" marR="69832" marT="34916" marB="34916" anchor="ctr"/>
                </a:tc>
                <a:tc>
                  <a:txBody>
                    <a:bodyPr/>
                    <a:lstStyle/>
                    <a:p>
                      <a:pPr marL="0" marR="0" algn="ctr">
                        <a:lnSpc>
                          <a:spcPct val="107000"/>
                        </a:lnSpc>
                        <a:spcBef>
                          <a:spcPts val="0"/>
                        </a:spcBef>
                        <a:spcAft>
                          <a:spcPts val="800"/>
                        </a:spcAft>
                      </a:pPr>
                      <a:endParaRPr lang="en-GB" sz="16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endParaRPr>
                    </a:p>
                  </a:txBody>
                  <a:tcPr marL="69832" marR="69832" marT="34916" marB="34916" anchor="ctr"/>
                </a:tc>
                <a:tc>
                  <a:txBody>
                    <a:bodyPr/>
                    <a:lstStyle/>
                    <a:p>
                      <a:pPr marL="0" marR="0" algn="ctr">
                        <a:lnSpc>
                          <a:spcPct val="107000"/>
                        </a:lnSpc>
                        <a:spcBef>
                          <a:spcPts val="0"/>
                        </a:spcBef>
                        <a:spcAft>
                          <a:spcPts val="800"/>
                        </a:spcAft>
                      </a:pPr>
                      <a:endParaRPr lang="en-GB" sz="16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endParaRPr>
                    </a:p>
                  </a:txBody>
                  <a:tcPr marL="69832" marR="69832" marT="34916" marB="34916" anchor="ctr"/>
                </a:tc>
                <a:extLst>
                  <a:ext uri="{0D108BD9-81ED-4DB2-BD59-A6C34878D82A}">
                    <a16:rowId xmlns:a16="http://schemas.microsoft.com/office/drawing/2014/main" val="2846136525"/>
                  </a:ext>
                </a:extLst>
              </a:tr>
              <a:tr h="855375">
                <a:tc>
                  <a:txBody>
                    <a:bodyPr/>
                    <a:lstStyle/>
                    <a:p>
                      <a:pPr>
                        <a:lnSpc>
                          <a:spcPct val="107000"/>
                        </a:lnSpc>
                      </a:pPr>
                      <a:endParaRPr lang="en-GB" sz="1000">
                        <a:effectLst/>
                        <a:latin typeface="Calibri" panose="020F0502020204030204" pitchFamily="34" charset="0"/>
                        <a:cs typeface="Times New Roman" panose="02020603050405020304" pitchFamily="18" charset="0"/>
                      </a:endParaRPr>
                    </a:p>
                  </a:txBody>
                  <a:tcPr marL="82696" marR="82696" marT="41348" marB="41348"/>
                </a:tc>
                <a:tc>
                  <a:txBody>
                    <a:bodyPr/>
                    <a:lstStyle/>
                    <a:p>
                      <a:pPr>
                        <a:lnSpc>
                          <a:spcPct val="107000"/>
                        </a:lnSpc>
                      </a:pPr>
                      <a:endParaRPr lang="en-GB" sz="1000" dirty="0">
                        <a:effectLst/>
                        <a:latin typeface="Calibri" panose="020F0502020204030204" pitchFamily="34" charset="0"/>
                        <a:cs typeface="Times New Roman" panose="02020603050405020304" pitchFamily="18" charset="0"/>
                      </a:endParaRPr>
                    </a:p>
                  </a:txBody>
                  <a:tcPr marL="82696" marR="82696" marT="41348" marB="41348"/>
                </a:tc>
                <a:tc>
                  <a:txBody>
                    <a:bodyPr/>
                    <a:lstStyle/>
                    <a:p>
                      <a:pPr>
                        <a:lnSpc>
                          <a:spcPct val="107000"/>
                        </a:lnSpc>
                      </a:pPr>
                      <a:endParaRPr lang="en-GB" sz="1000" dirty="0">
                        <a:effectLst/>
                        <a:latin typeface="Calibri" panose="020F0502020204030204" pitchFamily="34" charset="0"/>
                        <a:cs typeface="Times New Roman" panose="02020603050405020304" pitchFamily="18" charset="0"/>
                      </a:endParaRPr>
                    </a:p>
                  </a:txBody>
                  <a:tcPr marL="82696" marR="82696" marT="41348" marB="41348"/>
                </a:tc>
                <a:extLst>
                  <a:ext uri="{0D108BD9-81ED-4DB2-BD59-A6C34878D82A}">
                    <a16:rowId xmlns:a16="http://schemas.microsoft.com/office/drawing/2014/main" val="3601163891"/>
                  </a:ext>
                </a:extLst>
              </a:tr>
              <a:tr h="534609">
                <a:tc>
                  <a:txBody>
                    <a:bodyPr/>
                    <a:lstStyle/>
                    <a:p>
                      <a:pPr marL="0" marR="0" algn="ctr">
                        <a:lnSpc>
                          <a:spcPct val="107000"/>
                        </a:lnSpc>
                        <a:spcBef>
                          <a:spcPts val="0"/>
                        </a:spcBef>
                        <a:spcAft>
                          <a:spcPts val="800"/>
                        </a:spcAft>
                      </a:pPr>
                      <a:r>
                        <a:rPr lang="en-US" sz="16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rPr>
                        <a:t>12 </a:t>
                      </a:r>
                      <a:r>
                        <a:rPr lang="en-US" sz="1600" dirty="0" err="1">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rPr>
                        <a:t>o’r</a:t>
                      </a:r>
                      <a:r>
                        <a:rPr lang="en-US" sz="16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rPr>
                        <a:t> </a:t>
                      </a:r>
                      <a:r>
                        <a:rPr lang="en-US" sz="1600" dirty="0" err="1">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rPr>
                        <a:t>gloch</a:t>
                      </a:r>
                      <a:endParaRPr lang="en-GB" sz="16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endParaRPr>
                    </a:p>
                  </a:txBody>
                  <a:tcPr marL="69832" marR="69832" marT="34916" marB="34916" anchor="ctr"/>
                </a:tc>
                <a:tc>
                  <a:txBody>
                    <a:bodyPr/>
                    <a:lstStyle/>
                    <a:p>
                      <a:pPr marL="0" marR="0" algn="ctr">
                        <a:lnSpc>
                          <a:spcPct val="107000"/>
                        </a:lnSpc>
                        <a:spcBef>
                          <a:spcPts val="0"/>
                        </a:spcBef>
                        <a:spcAft>
                          <a:spcPts val="800"/>
                        </a:spcAft>
                      </a:pPr>
                      <a:endParaRPr lang="en-GB" sz="16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endParaRPr>
                    </a:p>
                  </a:txBody>
                  <a:tcPr marL="69832" marR="69832" marT="34916" marB="34916" anchor="ctr"/>
                </a:tc>
                <a:tc>
                  <a:txBody>
                    <a:bodyPr/>
                    <a:lstStyle/>
                    <a:p>
                      <a:pPr marL="0" marR="0" algn="ctr">
                        <a:lnSpc>
                          <a:spcPct val="107000"/>
                        </a:lnSpc>
                        <a:spcBef>
                          <a:spcPts val="0"/>
                        </a:spcBef>
                        <a:spcAft>
                          <a:spcPts val="800"/>
                        </a:spcAft>
                      </a:pPr>
                      <a:endParaRPr lang="en-GB" sz="16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endParaRPr>
                    </a:p>
                  </a:txBody>
                  <a:tcPr marL="69832" marR="69832" marT="34916" marB="34916" anchor="ctr"/>
                </a:tc>
                <a:extLst>
                  <a:ext uri="{0D108BD9-81ED-4DB2-BD59-A6C34878D82A}">
                    <a16:rowId xmlns:a16="http://schemas.microsoft.com/office/drawing/2014/main" val="2206303701"/>
                  </a:ext>
                </a:extLst>
              </a:tr>
              <a:tr h="855375">
                <a:tc>
                  <a:txBody>
                    <a:bodyPr/>
                    <a:lstStyle/>
                    <a:p>
                      <a:pPr marL="0" marR="0">
                        <a:lnSpc>
                          <a:spcPct val="107000"/>
                        </a:lnSpc>
                        <a:spcBef>
                          <a:spcPts val="0"/>
                        </a:spcBef>
                        <a:spcAft>
                          <a:spcPts val="80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696" marR="82696" marT="41348" marB="41348"/>
                </a:tc>
                <a:tc>
                  <a:txBody>
                    <a:bodyPr/>
                    <a:lstStyle/>
                    <a:p>
                      <a:pPr marL="0" marR="0">
                        <a:lnSpc>
                          <a:spcPct val="107000"/>
                        </a:lnSpc>
                        <a:spcBef>
                          <a:spcPts val="0"/>
                        </a:spcBef>
                        <a:spcAft>
                          <a:spcPts val="80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696" marR="82696" marT="41348" marB="41348"/>
                </a:tc>
                <a:tc>
                  <a:txBody>
                    <a:bodyPr/>
                    <a:lstStyle/>
                    <a:p>
                      <a:pPr marL="0" marR="0">
                        <a:lnSpc>
                          <a:spcPct val="107000"/>
                        </a:lnSpc>
                        <a:spcBef>
                          <a:spcPts val="0"/>
                        </a:spcBef>
                        <a:spcAft>
                          <a:spcPts val="80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696" marR="82696" marT="41348" marB="41348"/>
                </a:tc>
                <a:extLst>
                  <a:ext uri="{0D108BD9-81ED-4DB2-BD59-A6C34878D82A}">
                    <a16:rowId xmlns:a16="http://schemas.microsoft.com/office/drawing/2014/main" val="4222492580"/>
                  </a:ext>
                </a:extLst>
              </a:tr>
              <a:tr h="534609">
                <a:tc>
                  <a:txBody>
                    <a:bodyPr/>
                    <a:lstStyle/>
                    <a:p>
                      <a:pPr marL="0" marR="0" algn="ctr">
                        <a:lnSpc>
                          <a:spcPct val="107000"/>
                        </a:lnSpc>
                        <a:spcBef>
                          <a:spcPts val="0"/>
                        </a:spcBef>
                        <a:spcAft>
                          <a:spcPts val="800"/>
                        </a:spcAft>
                      </a:pPr>
                      <a:endParaRPr lang="en-GB" sz="16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endParaRPr>
                    </a:p>
                  </a:txBody>
                  <a:tcPr marL="69832" marR="69832" marT="34916" marB="34916" anchor="ctr"/>
                </a:tc>
                <a:tc>
                  <a:txBody>
                    <a:bodyPr/>
                    <a:lstStyle/>
                    <a:p>
                      <a:pPr marL="0" marR="0" algn="ctr">
                        <a:lnSpc>
                          <a:spcPct val="107000"/>
                        </a:lnSpc>
                        <a:spcBef>
                          <a:spcPts val="0"/>
                        </a:spcBef>
                        <a:spcAft>
                          <a:spcPts val="800"/>
                        </a:spcAft>
                      </a:pPr>
                      <a:endParaRPr lang="en-GB" sz="16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endParaRPr>
                    </a:p>
                  </a:txBody>
                  <a:tcPr marL="69832" marR="69832" marT="34916" marB="34916" anchor="ctr"/>
                </a:tc>
                <a:tc>
                  <a:txBody>
                    <a:bodyPr/>
                    <a:lstStyle/>
                    <a:p>
                      <a:pPr marL="0" marR="0" algn="ctr">
                        <a:lnSpc>
                          <a:spcPct val="107000"/>
                        </a:lnSpc>
                        <a:spcBef>
                          <a:spcPts val="0"/>
                        </a:spcBef>
                        <a:spcAft>
                          <a:spcPts val="800"/>
                        </a:spcAft>
                      </a:pPr>
                      <a:endParaRPr lang="en-GB" sz="16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endParaRPr>
                    </a:p>
                  </a:txBody>
                  <a:tcPr marL="69832" marR="69832" marT="34916" marB="34916" anchor="ctr"/>
                </a:tc>
                <a:extLst>
                  <a:ext uri="{0D108BD9-81ED-4DB2-BD59-A6C34878D82A}">
                    <a16:rowId xmlns:a16="http://schemas.microsoft.com/office/drawing/2014/main" val="1992300511"/>
                  </a:ext>
                </a:extLst>
              </a:tr>
            </a:tbl>
          </a:graphicData>
        </a:graphic>
      </p:graphicFrame>
      <p:sp>
        <p:nvSpPr>
          <p:cNvPr id="64" name="TextBox 63">
            <a:extLst>
              <a:ext uri="{FF2B5EF4-FFF2-40B4-BE49-F238E27FC236}">
                <a16:creationId xmlns:a16="http://schemas.microsoft.com/office/drawing/2014/main" id="{EA14292A-F90B-473E-9DDD-E982145E75C5}"/>
              </a:ext>
            </a:extLst>
          </p:cNvPr>
          <p:cNvSpPr txBox="1"/>
          <p:nvPr/>
        </p:nvSpPr>
        <p:spPr>
          <a:xfrm>
            <a:off x="249936" y="591229"/>
            <a:ext cx="4444043" cy="1015663"/>
          </a:xfrm>
          <a:prstGeom prst="rect">
            <a:avLst/>
          </a:prstGeom>
          <a:noFill/>
        </p:spPr>
        <p:txBody>
          <a:bodyPr wrap="square" rtlCol="0">
            <a:spAutoFit/>
          </a:bodyPr>
          <a:lstStyle/>
          <a:p>
            <a:r>
              <a:rPr lang="en-US" sz="1200" dirty="0" err="1"/>
              <a:t>Cyflwyniad</a:t>
            </a:r>
            <a:r>
              <a:rPr lang="en-US" sz="1200" dirty="0"/>
              <a:t> </a:t>
            </a:r>
            <a:r>
              <a:rPr lang="en-US" sz="1200" dirty="0" err="1"/>
              <a:t>ar</a:t>
            </a:r>
            <a:r>
              <a:rPr lang="en-US" sz="1200" dirty="0"/>
              <a:t> </a:t>
            </a:r>
            <a:r>
              <a:rPr lang="en-US" sz="1200" dirty="0" err="1"/>
              <a:t>youtube</a:t>
            </a:r>
            <a:r>
              <a:rPr lang="en-US" sz="1200" dirty="0"/>
              <a:t>: </a:t>
            </a:r>
            <a:r>
              <a:rPr lang="en-GB" sz="1200" dirty="0">
                <a:hlinkClick r:id="rId2"/>
              </a:rPr>
              <a:t>https://youtu.be/4CrP44usCyo</a:t>
            </a:r>
            <a:r>
              <a:rPr lang="en-GB" sz="1200" dirty="0"/>
              <a:t>  </a:t>
            </a:r>
            <a:r>
              <a:rPr lang="en-GB" sz="1200" dirty="0">
                <a:solidFill>
                  <a:srgbClr val="7030A0"/>
                </a:solidFill>
              </a:rPr>
              <a:t>Introduction on </a:t>
            </a:r>
            <a:r>
              <a:rPr lang="en-GB" sz="1200" dirty="0" err="1">
                <a:solidFill>
                  <a:srgbClr val="7030A0"/>
                </a:solidFill>
              </a:rPr>
              <a:t>youtube</a:t>
            </a:r>
            <a:r>
              <a:rPr lang="en-GB" sz="1200" dirty="0">
                <a:solidFill>
                  <a:srgbClr val="7030A0"/>
                </a:solidFill>
              </a:rPr>
              <a:t>.</a:t>
            </a:r>
          </a:p>
          <a:p>
            <a:r>
              <a:rPr lang="en-US" sz="1200" dirty="0" err="1"/>
              <a:t>Ysgrifennwch</a:t>
            </a:r>
            <a:r>
              <a:rPr lang="en-US" sz="1200" dirty="0"/>
              <a:t> </a:t>
            </a:r>
            <a:r>
              <a:rPr lang="en-US" sz="1200" dirty="0" err="1"/>
              <a:t>yr</a:t>
            </a:r>
            <a:r>
              <a:rPr lang="en-US" sz="1200" dirty="0"/>
              <a:t> </a:t>
            </a:r>
            <a:r>
              <a:rPr lang="en-US" sz="1200" dirty="0" err="1"/>
              <a:t>amser</a:t>
            </a:r>
            <a:r>
              <a:rPr lang="en-US" sz="1200" dirty="0"/>
              <a:t> </a:t>
            </a:r>
            <a:r>
              <a:rPr lang="en-US" sz="1200" dirty="0" err="1"/>
              <a:t>cywir</a:t>
            </a:r>
            <a:r>
              <a:rPr lang="en-US" sz="1200" dirty="0"/>
              <a:t> o dan bob </a:t>
            </a:r>
            <a:r>
              <a:rPr lang="en-US" sz="1200" dirty="0" err="1"/>
              <a:t>cloc</a:t>
            </a:r>
            <a:r>
              <a:rPr lang="en-US" sz="1200" dirty="0"/>
              <a:t>. </a:t>
            </a:r>
            <a:r>
              <a:rPr lang="en-US" sz="1200" dirty="0" err="1"/>
              <a:t>Mae'r</a:t>
            </a:r>
            <a:r>
              <a:rPr lang="en-US" sz="1200" dirty="0"/>
              <a:t> un </a:t>
            </a:r>
            <a:r>
              <a:rPr lang="en-US" sz="1200" dirty="0" err="1"/>
              <a:t>cyntaf</a:t>
            </a:r>
            <a:r>
              <a:rPr lang="en-US" sz="1200" dirty="0"/>
              <a:t> </a:t>
            </a:r>
            <a:r>
              <a:rPr lang="en-US" sz="1200" dirty="0" err="1"/>
              <a:t>wedi'i</a:t>
            </a:r>
            <a:r>
              <a:rPr lang="en-US" sz="1200" dirty="0"/>
              <a:t> </a:t>
            </a:r>
            <a:r>
              <a:rPr lang="en-US" sz="1200" dirty="0" err="1"/>
              <a:t>wneud</a:t>
            </a:r>
            <a:r>
              <a:rPr lang="en-US" sz="1200" dirty="0"/>
              <a:t> </a:t>
            </a:r>
            <a:r>
              <a:rPr lang="en-US" sz="1200" dirty="0" err="1"/>
              <a:t>i</a:t>
            </a:r>
            <a:r>
              <a:rPr lang="en-US" sz="1200" dirty="0"/>
              <a:t> chi. </a:t>
            </a:r>
            <a:r>
              <a:rPr lang="en-US" sz="1200" dirty="0">
                <a:solidFill>
                  <a:srgbClr val="7030A0"/>
                </a:solidFill>
              </a:rPr>
              <a:t>/ Write the correct time underneath each clock.  The first one has been done for you.</a:t>
            </a:r>
            <a:endParaRPr lang="en-GB" sz="1200" dirty="0"/>
          </a:p>
        </p:txBody>
      </p:sp>
      <p:pic>
        <p:nvPicPr>
          <p:cNvPr id="65" name="Picture 64">
            <a:extLst>
              <a:ext uri="{FF2B5EF4-FFF2-40B4-BE49-F238E27FC236}">
                <a16:creationId xmlns:a16="http://schemas.microsoft.com/office/drawing/2014/main" id="{5D703367-B15C-4C22-BD6F-EAA08F635614}"/>
              </a:ext>
            </a:extLst>
          </p:cNvPr>
          <p:cNvPicPr>
            <a:picLocks noChangeAspect="1"/>
          </p:cNvPicPr>
          <p:nvPr/>
        </p:nvPicPr>
        <p:blipFill rotWithShape="1">
          <a:blip r:embed="rId3"/>
          <a:srcRect l="34640" t="26654" r="55820" b="56407"/>
          <a:stretch/>
        </p:blipFill>
        <p:spPr>
          <a:xfrm>
            <a:off x="2423668" y="1668173"/>
            <a:ext cx="1983232" cy="1980619"/>
          </a:xfrm>
          <a:prstGeom prst="ellipse">
            <a:avLst/>
          </a:prstGeom>
        </p:spPr>
      </p:pic>
      <p:pic>
        <p:nvPicPr>
          <p:cNvPr id="66" name="Picture 65">
            <a:extLst>
              <a:ext uri="{FF2B5EF4-FFF2-40B4-BE49-F238E27FC236}">
                <a16:creationId xmlns:a16="http://schemas.microsoft.com/office/drawing/2014/main" id="{38354216-6C3C-4920-A3F6-C756FD5689E0}"/>
              </a:ext>
            </a:extLst>
          </p:cNvPr>
          <p:cNvPicPr>
            <a:picLocks noChangeAspect="1"/>
          </p:cNvPicPr>
          <p:nvPr/>
        </p:nvPicPr>
        <p:blipFill rotWithShape="1">
          <a:blip r:embed="rId3"/>
          <a:srcRect l="45228" t="26792" r="45289" b="56453"/>
          <a:stretch/>
        </p:blipFill>
        <p:spPr>
          <a:xfrm>
            <a:off x="308209" y="1668173"/>
            <a:ext cx="1992936" cy="1980618"/>
          </a:xfrm>
          <a:prstGeom prst="ellipse">
            <a:avLst/>
          </a:prstGeom>
        </p:spPr>
      </p:pic>
      <p:pic>
        <p:nvPicPr>
          <p:cNvPr id="67" name="Picture 66">
            <a:extLst>
              <a:ext uri="{FF2B5EF4-FFF2-40B4-BE49-F238E27FC236}">
                <a16:creationId xmlns:a16="http://schemas.microsoft.com/office/drawing/2014/main" id="{3A13A8B6-80BA-4456-8084-FB12E735F6B1}"/>
              </a:ext>
            </a:extLst>
          </p:cNvPr>
          <p:cNvPicPr>
            <a:picLocks noChangeAspect="1"/>
          </p:cNvPicPr>
          <p:nvPr/>
        </p:nvPicPr>
        <p:blipFill>
          <a:blip r:embed="rId4"/>
          <a:stretch>
            <a:fillRect/>
          </a:stretch>
        </p:blipFill>
        <p:spPr>
          <a:xfrm>
            <a:off x="566134" y="7042051"/>
            <a:ext cx="1477086" cy="671042"/>
          </a:xfrm>
          <a:prstGeom prst="rect">
            <a:avLst/>
          </a:prstGeom>
        </p:spPr>
      </p:pic>
      <p:sp>
        <p:nvSpPr>
          <p:cNvPr id="68" name="TextBox 67">
            <a:extLst>
              <a:ext uri="{FF2B5EF4-FFF2-40B4-BE49-F238E27FC236}">
                <a16:creationId xmlns:a16="http://schemas.microsoft.com/office/drawing/2014/main" id="{1F1DF9E4-8008-4F52-A41F-8749038E140A}"/>
              </a:ext>
            </a:extLst>
          </p:cNvPr>
          <p:cNvSpPr txBox="1"/>
          <p:nvPr/>
        </p:nvSpPr>
        <p:spPr>
          <a:xfrm>
            <a:off x="592877" y="7071737"/>
            <a:ext cx="759673" cy="646331"/>
          </a:xfrm>
          <a:prstGeom prst="rect">
            <a:avLst/>
          </a:prstGeom>
          <a:noFill/>
        </p:spPr>
        <p:txBody>
          <a:bodyPr wrap="square" rtlCol="0">
            <a:spAutoFit/>
          </a:bodyPr>
          <a:lstStyle/>
          <a:p>
            <a:r>
              <a:rPr lang="en-US" sz="3600" dirty="0">
                <a:latin typeface="Comic Sans MS" panose="030F0702030302020204" pitchFamily="66" charset="0"/>
              </a:rPr>
              <a:t>12</a:t>
            </a:r>
            <a:endParaRPr lang="en-GB" sz="3600" dirty="0">
              <a:latin typeface="Comic Sans MS" panose="030F0702030302020204" pitchFamily="66" charset="0"/>
            </a:endParaRPr>
          </a:p>
        </p:txBody>
      </p:sp>
      <p:sp>
        <p:nvSpPr>
          <p:cNvPr id="69" name="TextBox 68">
            <a:extLst>
              <a:ext uri="{FF2B5EF4-FFF2-40B4-BE49-F238E27FC236}">
                <a16:creationId xmlns:a16="http://schemas.microsoft.com/office/drawing/2014/main" id="{366B4ED7-203E-4A44-B542-ABA22BC35EFC}"/>
              </a:ext>
            </a:extLst>
          </p:cNvPr>
          <p:cNvSpPr txBox="1"/>
          <p:nvPr/>
        </p:nvSpPr>
        <p:spPr>
          <a:xfrm>
            <a:off x="1304677" y="7071737"/>
            <a:ext cx="759673" cy="646331"/>
          </a:xfrm>
          <a:prstGeom prst="rect">
            <a:avLst/>
          </a:prstGeom>
          <a:noFill/>
        </p:spPr>
        <p:txBody>
          <a:bodyPr wrap="square" rtlCol="0">
            <a:spAutoFit/>
          </a:bodyPr>
          <a:lstStyle/>
          <a:p>
            <a:r>
              <a:rPr lang="en-US" sz="3600" dirty="0">
                <a:latin typeface="Comic Sans MS" panose="030F0702030302020204" pitchFamily="66" charset="0"/>
              </a:rPr>
              <a:t>00</a:t>
            </a:r>
            <a:endParaRPr lang="en-GB" sz="3600" dirty="0">
              <a:latin typeface="Comic Sans MS" panose="030F0702030302020204" pitchFamily="66" charset="0"/>
            </a:endParaRPr>
          </a:p>
        </p:txBody>
      </p:sp>
      <p:pic>
        <p:nvPicPr>
          <p:cNvPr id="70" name="Picture 69">
            <a:extLst>
              <a:ext uri="{FF2B5EF4-FFF2-40B4-BE49-F238E27FC236}">
                <a16:creationId xmlns:a16="http://schemas.microsoft.com/office/drawing/2014/main" id="{08D0FD90-98E0-445F-8E38-F33ED0B93397}"/>
              </a:ext>
            </a:extLst>
          </p:cNvPr>
          <p:cNvPicPr>
            <a:picLocks noChangeAspect="1"/>
          </p:cNvPicPr>
          <p:nvPr/>
        </p:nvPicPr>
        <p:blipFill>
          <a:blip r:embed="rId4"/>
          <a:stretch>
            <a:fillRect/>
          </a:stretch>
        </p:blipFill>
        <p:spPr>
          <a:xfrm>
            <a:off x="2728277" y="7042835"/>
            <a:ext cx="1477086" cy="671042"/>
          </a:xfrm>
          <a:prstGeom prst="rect">
            <a:avLst/>
          </a:prstGeom>
        </p:spPr>
      </p:pic>
      <p:sp>
        <p:nvSpPr>
          <p:cNvPr id="71" name="TextBox 70">
            <a:extLst>
              <a:ext uri="{FF2B5EF4-FFF2-40B4-BE49-F238E27FC236}">
                <a16:creationId xmlns:a16="http://schemas.microsoft.com/office/drawing/2014/main" id="{30FD1AB9-58FB-4B64-BFF0-B4267023864A}"/>
              </a:ext>
            </a:extLst>
          </p:cNvPr>
          <p:cNvSpPr txBox="1"/>
          <p:nvPr/>
        </p:nvSpPr>
        <p:spPr>
          <a:xfrm>
            <a:off x="2779293" y="7071737"/>
            <a:ext cx="759673" cy="646331"/>
          </a:xfrm>
          <a:prstGeom prst="rect">
            <a:avLst/>
          </a:prstGeom>
          <a:noFill/>
        </p:spPr>
        <p:txBody>
          <a:bodyPr wrap="square" rtlCol="0">
            <a:spAutoFit/>
          </a:bodyPr>
          <a:lstStyle/>
          <a:p>
            <a:r>
              <a:rPr lang="en-US" sz="3600" dirty="0">
                <a:latin typeface="Comic Sans MS" panose="030F0702030302020204" pitchFamily="66" charset="0"/>
              </a:rPr>
              <a:t>10</a:t>
            </a:r>
            <a:endParaRPr lang="en-GB" sz="3600" dirty="0">
              <a:latin typeface="Comic Sans MS" panose="030F0702030302020204" pitchFamily="66" charset="0"/>
            </a:endParaRPr>
          </a:p>
        </p:txBody>
      </p:sp>
      <p:sp>
        <p:nvSpPr>
          <p:cNvPr id="72" name="TextBox 71">
            <a:extLst>
              <a:ext uri="{FF2B5EF4-FFF2-40B4-BE49-F238E27FC236}">
                <a16:creationId xmlns:a16="http://schemas.microsoft.com/office/drawing/2014/main" id="{5AD91664-93A8-4275-AC98-AA03C67BAFD5}"/>
              </a:ext>
            </a:extLst>
          </p:cNvPr>
          <p:cNvSpPr txBox="1"/>
          <p:nvPr/>
        </p:nvSpPr>
        <p:spPr>
          <a:xfrm>
            <a:off x="3466820" y="7072521"/>
            <a:ext cx="759673" cy="646331"/>
          </a:xfrm>
          <a:prstGeom prst="rect">
            <a:avLst/>
          </a:prstGeom>
          <a:noFill/>
        </p:spPr>
        <p:txBody>
          <a:bodyPr wrap="square" rtlCol="0">
            <a:spAutoFit/>
          </a:bodyPr>
          <a:lstStyle/>
          <a:p>
            <a:r>
              <a:rPr lang="en-US" sz="3600" dirty="0">
                <a:latin typeface="Comic Sans MS" panose="030F0702030302020204" pitchFamily="66" charset="0"/>
              </a:rPr>
              <a:t>45</a:t>
            </a:r>
            <a:endParaRPr lang="en-GB" sz="3600" dirty="0">
              <a:latin typeface="Comic Sans MS" panose="030F0702030302020204" pitchFamily="66" charset="0"/>
            </a:endParaRPr>
          </a:p>
        </p:txBody>
      </p:sp>
      <p:pic>
        <p:nvPicPr>
          <p:cNvPr id="73" name="Picture 72">
            <a:extLst>
              <a:ext uri="{FF2B5EF4-FFF2-40B4-BE49-F238E27FC236}">
                <a16:creationId xmlns:a16="http://schemas.microsoft.com/office/drawing/2014/main" id="{4182DB3E-6CB7-4018-B641-1E612E4EC884}"/>
              </a:ext>
            </a:extLst>
          </p:cNvPr>
          <p:cNvPicPr>
            <a:picLocks noChangeAspect="1"/>
          </p:cNvPicPr>
          <p:nvPr/>
        </p:nvPicPr>
        <p:blipFill>
          <a:blip r:embed="rId4"/>
          <a:stretch>
            <a:fillRect/>
          </a:stretch>
        </p:blipFill>
        <p:spPr>
          <a:xfrm>
            <a:off x="4869290" y="7042835"/>
            <a:ext cx="1477086" cy="671042"/>
          </a:xfrm>
          <a:prstGeom prst="rect">
            <a:avLst/>
          </a:prstGeom>
        </p:spPr>
      </p:pic>
      <p:sp>
        <p:nvSpPr>
          <p:cNvPr id="74" name="TextBox 73">
            <a:extLst>
              <a:ext uri="{FF2B5EF4-FFF2-40B4-BE49-F238E27FC236}">
                <a16:creationId xmlns:a16="http://schemas.microsoft.com/office/drawing/2014/main" id="{EF4275B8-B39B-452E-92D9-4685DF0013BE}"/>
              </a:ext>
            </a:extLst>
          </p:cNvPr>
          <p:cNvSpPr txBox="1"/>
          <p:nvPr/>
        </p:nvSpPr>
        <p:spPr>
          <a:xfrm>
            <a:off x="4896033" y="7072521"/>
            <a:ext cx="759673" cy="646331"/>
          </a:xfrm>
          <a:prstGeom prst="rect">
            <a:avLst/>
          </a:prstGeom>
          <a:noFill/>
        </p:spPr>
        <p:txBody>
          <a:bodyPr wrap="square" rtlCol="0">
            <a:spAutoFit/>
          </a:bodyPr>
          <a:lstStyle/>
          <a:p>
            <a:r>
              <a:rPr lang="en-US" sz="3600" dirty="0">
                <a:latin typeface="Comic Sans MS" panose="030F0702030302020204" pitchFamily="66" charset="0"/>
              </a:rPr>
              <a:t>09</a:t>
            </a:r>
            <a:endParaRPr lang="en-GB" sz="3600" dirty="0">
              <a:latin typeface="Comic Sans MS" panose="030F0702030302020204" pitchFamily="66" charset="0"/>
            </a:endParaRPr>
          </a:p>
        </p:txBody>
      </p:sp>
      <p:sp>
        <p:nvSpPr>
          <p:cNvPr id="75" name="TextBox 74">
            <a:extLst>
              <a:ext uri="{FF2B5EF4-FFF2-40B4-BE49-F238E27FC236}">
                <a16:creationId xmlns:a16="http://schemas.microsoft.com/office/drawing/2014/main" id="{2C2812E0-2697-4244-93E8-FD77E5B07044}"/>
              </a:ext>
            </a:extLst>
          </p:cNvPr>
          <p:cNvSpPr txBox="1"/>
          <p:nvPr/>
        </p:nvSpPr>
        <p:spPr>
          <a:xfrm>
            <a:off x="5607833" y="7072521"/>
            <a:ext cx="759673" cy="646331"/>
          </a:xfrm>
          <a:prstGeom prst="rect">
            <a:avLst/>
          </a:prstGeom>
          <a:noFill/>
        </p:spPr>
        <p:txBody>
          <a:bodyPr wrap="square" rtlCol="0">
            <a:spAutoFit/>
          </a:bodyPr>
          <a:lstStyle/>
          <a:p>
            <a:r>
              <a:rPr lang="en-US" sz="3600" dirty="0">
                <a:latin typeface="Comic Sans MS" panose="030F0702030302020204" pitchFamily="66" charset="0"/>
              </a:rPr>
              <a:t>15</a:t>
            </a:r>
            <a:endParaRPr lang="en-GB" sz="3600" dirty="0">
              <a:latin typeface="Comic Sans MS" panose="030F0702030302020204" pitchFamily="66" charset="0"/>
            </a:endParaRPr>
          </a:p>
        </p:txBody>
      </p:sp>
      <p:pic>
        <p:nvPicPr>
          <p:cNvPr id="76" name="Picture 75">
            <a:extLst>
              <a:ext uri="{FF2B5EF4-FFF2-40B4-BE49-F238E27FC236}">
                <a16:creationId xmlns:a16="http://schemas.microsoft.com/office/drawing/2014/main" id="{9560C59A-C3D2-4A43-B6AC-2A8995D143EC}"/>
              </a:ext>
            </a:extLst>
          </p:cNvPr>
          <p:cNvPicPr>
            <a:picLocks noChangeAspect="1"/>
          </p:cNvPicPr>
          <p:nvPr/>
        </p:nvPicPr>
        <p:blipFill>
          <a:blip r:embed="rId4"/>
          <a:stretch>
            <a:fillRect/>
          </a:stretch>
        </p:blipFill>
        <p:spPr>
          <a:xfrm>
            <a:off x="566134" y="8418383"/>
            <a:ext cx="1477086" cy="671042"/>
          </a:xfrm>
          <a:prstGeom prst="rect">
            <a:avLst/>
          </a:prstGeom>
        </p:spPr>
      </p:pic>
      <p:sp>
        <p:nvSpPr>
          <p:cNvPr id="77" name="TextBox 76">
            <a:extLst>
              <a:ext uri="{FF2B5EF4-FFF2-40B4-BE49-F238E27FC236}">
                <a16:creationId xmlns:a16="http://schemas.microsoft.com/office/drawing/2014/main" id="{6DE8C52D-030D-4C70-A8BB-BB5F1EE8679D}"/>
              </a:ext>
            </a:extLst>
          </p:cNvPr>
          <p:cNvSpPr txBox="1"/>
          <p:nvPr/>
        </p:nvSpPr>
        <p:spPr>
          <a:xfrm>
            <a:off x="675427" y="8445581"/>
            <a:ext cx="690670" cy="646331"/>
          </a:xfrm>
          <a:prstGeom prst="rect">
            <a:avLst/>
          </a:prstGeom>
          <a:noFill/>
        </p:spPr>
        <p:txBody>
          <a:bodyPr wrap="square" rtlCol="0">
            <a:spAutoFit/>
          </a:bodyPr>
          <a:lstStyle/>
          <a:p>
            <a:r>
              <a:rPr lang="en-US" sz="3600" dirty="0">
                <a:latin typeface="Comic Sans MS" panose="030F0702030302020204" pitchFamily="66" charset="0"/>
              </a:rPr>
              <a:t>11</a:t>
            </a:r>
            <a:endParaRPr lang="en-GB" sz="3600" dirty="0">
              <a:latin typeface="Comic Sans MS" panose="030F0702030302020204" pitchFamily="66" charset="0"/>
            </a:endParaRPr>
          </a:p>
        </p:txBody>
      </p:sp>
      <p:sp>
        <p:nvSpPr>
          <p:cNvPr id="78" name="TextBox 77">
            <a:extLst>
              <a:ext uri="{FF2B5EF4-FFF2-40B4-BE49-F238E27FC236}">
                <a16:creationId xmlns:a16="http://schemas.microsoft.com/office/drawing/2014/main" id="{3DCD9C14-1327-40CC-A13A-2F328340C9FB}"/>
              </a:ext>
            </a:extLst>
          </p:cNvPr>
          <p:cNvSpPr txBox="1"/>
          <p:nvPr/>
        </p:nvSpPr>
        <p:spPr>
          <a:xfrm>
            <a:off x="1304677" y="8448069"/>
            <a:ext cx="759673" cy="646331"/>
          </a:xfrm>
          <a:prstGeom prst="rect">
            <a:avLst/>
          </a:prstGeom>
          <a:noFill/>
        </p:spPr>
        <p:txBody>
          <a:bodyPr wrap="square" rtlCol="0">
            <a:spAutoFit/>
          </a:bodyPr>
          <a:lstStyle/>
          <a:p>
            <a:r>
              <a:rPr lang="en-US" sz="3600" dirty="0">
                <a:latin typeface="Comic Sans MS" panose="030F0702030302020204" pitchFamily="66" charset="0"/>
              </a:rPr>
              <a:t>15</a:t>
            </a:r>
            <a:endParaRPr lang="en-GB" sz="3600" dirty="0">
              <a:latin typeface="Comic Sans MS" panose="030F0702030302020204" pitchFamily="66" charset="0"/>
            </a:endParaRPr>
          </a:p>
        </p:txBody>
      </p:sp>
      <p:pic>
        <p:nvPicPr>
          <p:cNvPr id="79" name="Picture 78">
            <a:extLst>
              <a:ext uri="{FF2B5EF4-FFF2-40B4-BE49-F238E27FC236}">
                <a16:creationId xmlns:a16="http://schemas.microsoft.com/office/drawing/2014/main" id="{92144800-555F-4A16-8844-BBBDF9746EA7}"/>
              </a:ext>
            </a:extLst>
          </p:cNvPr>
          <p:cNvPicPr>
            <a:picLocks noChangeAspect="1"/>
          </p:cNvPicPr>
          <p:nvPr/>
        </p:nvPicPr>
        <p:blipFill>
          <a:blip r:embed="rId4"/>
          <a:stretch>
            <a:fillRect/>
          </a:stretch>
        </p:blipFill>
        <p:spPr>
          <a:xfrm>
            <a:off x="2728277" y="8418383"/>
            <a:ext cx="1477086" cy="671042"/>
          </a:xfrm>
          <a:prstGeom prst="rect">
            <a:avLst/>
          </a:prstGeom>
        </p:spPr>
      </p:pic>
      <p:sp>
        <p:nvSpPr>
          <p:cNvPr id="80" name="TextBox 79">
            <a:extLst>
              <a:ext uri="{FF2B5EF4-FFF2-40B4-BE49-F238E27FC236}">
                <a16:creationId xmlns:a16="http://schemas.microsoft.com/office/drawing/2014/main" id="{C39BE2BC-C850-4914-BCCE-5FCDE0EDB04D}"/>
              </a:ext>
            </a:extLst>
          </p:cNvPr>
          <p:cNvSpPr txBox="1"/>
          <p:nvPr/>
        </p:nvSpPr>
        <p:spPr>
          <a:xfrm>
            <a:off x="2755020" y="8448069"/>
            <a:ext cx="759673" cy="646331"/>
          </a:xfrm>
          <a:prstGeom prst="rect">
            <a:avLst/>
          </a:prstGeom>
          <a:noFill/>
        </p:spPr>
        <p:txBody>
          <a:bodyPr wrap="square" rtlCol="0">
            <a:spAutoFit/>
          </a:bodyPr>
          <a:lstStyle/>
          <a:p>
            <a:r>
              <a:rPr lang="en-US" sz="3600" dirty="0">
                <a:latin typeface="Comic Sans MS" panose="030F0702030302020204" pitchFamily="66" charset="0"/>
              </a:rPr>
              <a:t>03</a:t>
            </a:r>
          </a:p>
        </p:txBody>
      </p:sp>
      <p:sp>
        <p:nvSpPr>
          <p:cNvPr id="81" name="TextBox 80">
            <a:extLst>
              <a:ext uri="{FF2B5EF4-FFF2-40B4-BE49-F238E27FC236}">
                <a16:creationId xmlns:a16="http://schemas.microsoft.com/office/drawing/2014/main" id="{4E9B2F29-9872-431B-8EB0-2575988E3469}"/>
              </a:ext>
            </a:extLst>
          </p:cNvPr>
          <p:cNvSpPr txBox="1"/>
          <p:nvPr/>
        </p:nvSpPr>
        <p:spPr>
          <a:xfrm>
            <a:off x="3466820" y="8448069"/>
            <a:ext cx="759673" cy="646331"/>
          </a:xfrm>
          <a:prstGeom prst="rect">
            <a:avLst/>
          </a:prstGeom>
          <a:noFill/>
        </p:spPr>
        <p:txBody>
          <a:bodyPr wrap="square" rtlCol="0">
            <a:spAutoFit/>
          </a:bodyPr>
          <a:lstStyle/>
          <a:p>
            <a:r>
              <a:rPr lang="en-US" sz="3600" dirty="0">
                <a:latin typeface="Comic Sans MS" panose="030F0702030302020204" pitchFamily="66" charset="0"/>
              </a:rPr>
              <a:t>45</a:t>
            </a:r>
            <a:endParaRPr lang="en-GB" sz="3600" dirty="0">
              <a:latin typeface="Comic Sans MS" panose="030F0702030302020204" pitchFamily="66" charset="0"/>
            </a:endParaRPr>
          </a:p>
        </p:txBody>
      </p:sp>
      <p:pic>
        <p:nvPicPr>
          <p:cNvPr id="82" name="Picture 81">
            <a:extLst>
              <a:ext uri="{FF2B5EF4-FFF2-40B4-BE49-F238E27FC236}">
                <a16:creationId xmlns:a16="http://schemas.microsoft.com/office/drawing/2014/main" id="{EB73061E-1D45-4805-964E-B7243ACC1D9A}"/>
              </a:ext>
            </a:extLst>
          </p:cNvPr>
          <p:cNvPicPr>
            <a:picLocks noChangeAspect="1"/>
          </p:cNvPicPr>
          <p:nvPr/>
        </p:nvPicPr>
        <p:blipFill>
          <a:blip r:embed="rId4"/>
          <a:stretch>
            <a:fillRect/>
          </a:stretch>
        </p:blipFill>
        <p:spPr>
          <a:xfrm>
            <a:off x="4911550" y="8413408"/>
            <a:ext cx="1477086" cy="671042"/>
          </a:xfrm>
          <a:prstGeom prst="rect">
            <a:avLst/>
          </a:prstGeom>
        </p:spPr>
      </p:pic>
      <p:sp>
        <p:nvSpPr>
          <p:cNvPr id="83" name="TextBox 82">
            <a:extLst>
              <a:ext uri="{FF2B5EF4-FFF2-40B4-BE49-F238E27FC236}">
                <a16:creationId xmlns:a16="http://schemas.microsoft.com/office/drawing/2014/main" id="{FEC650A0-81BD-446D-B4E0-89E92C73219E}"/>
              </a:ext>
            </a:extLst>
          </p:cNvPr>
          <p:cNvSpPr txBox="1"/>
          <p:nvPr/>
        </p:nvSpPr>
        <p:spPr>
          <a:xfrm>
            <a:off x="4938293" y="8443094"/>
            <a:ext cx="759673" cy="646331"/>
          </a:xfrm>
          <a:prstGeom prst="rect">
            <a:avLst/>
          </a:prstGeom>
          <a:noFill/>
        </p:spPr>
        <p:txBody>
          <a:bodyPr wrap="square" rtlCol="0">
            <a:spAutoFit/>
          </a:bodyPr>
          <a:lstStyle/>
          <a:p>
            <a:r>
              <a:rPr lang="en-US" sz="3600" dirty="0">
                <a:latin typeface="Comic Sans MS" panose="030F0702030302020204" pitchFamily="66" charset="0"/>
              </a:rPr>
              <a:t>12</a:t>
            </a:r>
            <a:endParaRPr lang="en-GB" sz="3600" dirty="0">
              <a:latin typeface="Comic Sans MS" panose="030F0702030302020204" pitchFamily="66" charset="0"/>
            </a:endParaRPr>
          </a:p>
        </p:txBody>
      </p:sp>
      <p:sp>
        <p:nvSpPr>
          <p:cNvPr id="84" name="TextBox 83">
            <a:extLst>
              <a:ext uri="{FF2B5EF4-FFF2-40B4-BE49-F238E27FC236}">
                <a16:creationId xmlns:a16="http://schemas.microsoft.com/office/drawing/2014/main" id="{BAC136A6-FB03-41C7-B3EF-A35BE32315D5}"/>
              </a:ext>
            </a:extLst>
          </p:cNvPr>
          <p:cNvSpPr txBox="1"/>
          <p:nvPr/>
        </p:nvSpPr>
        <p:spPr>
          <a:xfrm>
            <a:off x="5650093" y="8443094"/>
            <a:ext cx="759673" cy="646331"/>
          </a:xfrm>
          <a:prstGeom prst="rect">
            <a:avLst/>
          </a:prstGeom>
          <a:noFill/>
        </p:spPr>
        <p:txBody>
          <a:bodyPr wrap="square" rtlCol="0">
            <a:spAutoFit/>
          </a:bodyPr>
          <a:lstStyle/>
          <a:p>
            <a:r>
              <a:rPr lang="en-US" sz="3600" dirty="0">
                <a:latin typeface="Comic Sans MS" panose="030F0702030302020204" pitchFamily="66" charset="0"/>
              </a:rPr>
              <a:t>30</a:t>
            </a:r>
            <a:endParaRPr lang="en-GB" sz="3600" dirty="0">
              <a:latin typeface="Comic Sans MS" panose="030F0702030302020204" pitchFamily="66" charset="0"/>
            </a:endParaRPr>
          </a:p>
        </p:txBody>
      </p:sp>
      <p:pic>
        <p:nvPicPr>
          <p:cNvPr id="85" name="Picture 84">
            <a:extLst>
              <a:ext uri="{FF2B5EF4-FFF2-40B4-BE49-F238E27FC236}">
                <a16:creationId xmlns:a16="http://schemas.microsoft.com/office/drawing/2014/main" id="{EDBC5FBD-34FB-4A50-AFFE-1B96857F19B3}"/>
              </a:ext>
            </a:extLst>
          </p:cNvPr>
          <p:cNvPicPr>
            <a:picLocks noChangeAspect="1"/>
          </p:cNvPicPr>
          <p:nvPr/>
        </p:nvPicPr>
        <p:blipFill rotWithShape="1">
          <a:blip r:embed="rId5"/>
          <a:srcRect l="56913" t="26712" r="35451" b="59916"/>
          <a:stretch/>
        </p:blipFill>
        <p:spPr>
          <a:xfrm>
            <a:off x="4587433" y="1674493"/>
            <a:ext cx="2014395" cy="1984248"/>
          </a:xfrm>
          <a:prstGeom prst="ellipse">
            <a:avLst/>
          </a:prstGeom>
        </p:spPr>
      </p:pic>
      <p:pic>
        <p:nvPicPr>
          <p:cNvPr id="86" name="Picture 85">
            <a:extLst>
              <a:ext uri="{FF2B5EF4-FFF2-40B4-BE49-F238E27FC236}">
                <a16:creationId xmlns:a16="http://schemas.microsoft.com/office/drawing/2014/main" id="{5C4DD1DC-95D4-4FD2-8752-CB8A46288B72}"/>
              </a:ext>
            </a:extLst>
          </p:cNvPr>
          <p:cNvPicPr>
            <a:picLocks noChangeAspect="1"/>
          </p:cNvPicPr>
          <p:nvPr/>
        </p:nvPicPr>
        <p:blipFill rotWithShape="1">
          <a:blip r:embed="rId5"/>
          <a:srcRect l="46198" t="45481" r="46302" b="41047"/>
          <a:stretch/>
        </p:blipFill>
        <p:spPr>
          <a:xfrm>
            <a:off x="337353" y="4327802"/>
            <a:ext cx="1963792" cy="1984248"/>
          </a:xfrm>
          <a:prstGeom prst="ellipse">
            <a:avLst/>
          </a:prstGeom>
        </p:spPr>
      </p:pic>
      <p:pic>
        <p:nvPicPr>
          <p:cNvPr id="87" name="Picture 86">
            <a:extLst>
              <a:ext uri="{FF2B5EF4-FFF2-40B4-BE49-F238E27FC236}">
                <a16:creationId xmlns:a16="http://schemas.microsoft.com/office/drawing/2014/main" id="{FEF5BD0F-5DD1-4C7E-9F45-006C317E779B}"/>
              </a:ext>
            </a:extLst>
          </p:cNvPr>
          <p:cNvPicPr>
            <a:picLocks noChangeAspect="1"/>
          </p:cNvPicPr>
          <p:nvPr/>
        </p:nvPicPr>
        <p:blipFill rotWithShape="1">
          <a:blip r:embed="rId5"/>
          <a:srcRect l="35434" t="45721" r="56930" b="41153"/>
          <a:stretch/>
        </p:blipFill>
        <p:spPr>
          <a:xfrm>
            <a:off x="2440575" y="4338847"/>
            <a:ext cx="2052489" cy="1984248"/>
          </a:xfrm>
          <a:prstGeom prst="ellipse">
            <a:avLst/>
          </a:prstGeom>
        </p:spPr>
      </p:pic>
      <p:pic>
        <p:nvPicPr>
          <p:cNvPr id="88" name="Picture 87">
            <a:extLst>
              <a:ext uri="{FF2B5EF4-FFF2-40B4-BE49-F238E27FC236}">
                <a16:creationId xmlns:a16="http://schemas.microsoft.com/office/drawing/2014/main" id="{D1706684-84C0-4DE0-A11C-8D477C3BDBD7}"/>
              </a:ext>
            </a:extLst>
          </p:cNvPr>
          <p:cNvPicPr>
            <a:picLocks noChangeAspect="1"/>
          </p:cNvPicPr>
          <p:nvPr/>
        </p:nvPicPr>
        <p:blipFill rotWithShape="1">
          <a:blip r:embed="rId5"/>
          <a:srcRect l="56911" t="64306" r="35452" b="21944"/>
          <a:stretch/>
        </p:blipFill>
        <p:spPr>
          <a:xfrm>
            <a:off x="4582736" y="4338847"/>
            <a:ext cx="1959193" cy="1984248"/>
          </a:xfrm>
          <a:prstGeom prst="ellipse">
            <a:avLst/>
          </a:prstGeom>
        </p:spPr>
      </p:pic>
      <p:sp>
        <p:nvSpPr>
          <p:cNvPr id="89" name="Rectangle: Folded Corner 88">
            <a:extLst>
              <a:ext uri="{FF2B5EF4-FFF2-40B4-BE49-F238E27FC236}">
                <a16:creationId xmlns:a16="http://schemas.microsoft.com/office/drawing/2014/main" id="{87D360CB-16E5-409C-B371-E2F99E5DC67F}"/>
              </a:ext>
            </a:extLst>
          </p:cNvPr>
          <p:cNvSpPr/>
          <p:nvPr/>
        </p:nvSpPr>
        <p:spPr>
          <a:xfrm rot="374682">
            <a:off x="4822480" y="651475"/>
            <a:ext cx="1850631" cy="832957"/>
          </a:xfrm>
          <a:prstGeom prst="foldedCorne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90" name="TextBox 89">
            <a:extLst>
              <a:ext uri="{FF2B5EF4-FFF2-40B4-BE49-F238E27FC236}">
                <a16:creationId xmlns:a16="http://schemas.microsoft.com/office/drawing/2014/main" id="{3C7981CB-3E6E-41A4-A809-2178B7D80D43}"/>
              </a:ext>
            </a:extLst>
          </p:cNvPr>
          <p:cNvSpPr txBox="1"/>
          <p:nvPr/>
        </p:nvSpPr>
        <p:spPr>
          <a:xfrm rot="402756">
            <a:off x="4792305" y="713192"/>
            <a:ext cx="1988705" cy="707886"/>
          </a:xfrm>
          <a:prstGeom prst="rect">
            <a:avLst/>
          </a:prstGeom>
          <a:noFill/>
        </p:spPr>
        <p:txBody>
          <a:bodyPr wrap="square" rtlCol="0">
            <a:spAutoFit/>
          </a:bodyPr>
          <a:lstStyle/>
          <a:p>
            <a:r>
              <a:rPr lang="en-US" sz="1000" dirty="0" err="1">
                <a:latin typeface="Comic Sans MS" panose="030F0702030302020204" pitchFamily="66" charset="0"/>
              </a:rPr>
              <a:t>o’r</a:t>
            </a:r>
            <a:r>
              <a:rPr lang="en-US" sz="1000" dirty="0">
                <a:latin typeface="Comic Sans MS" panose="030F0702030302020204" pitchFamily="66" charset="0"/>
              </a:rPr>
              <a:t> </a:t>
            </a:r>
            <a:r>
              <a:rPr lang="en-US" sz="1000" dirty="0" err="1">
                <a:latin typeface="Comic Sans MS" panose="030F0702030302020204" pitchFamily="66" charset="0"/>
              </a:rPr>
              <a:t>gloch</a:t>
            </a:r>
            <a:r>
              <a:rPr lang="en-US" sz="1000" dirty="0">
                <a:latin typeface="Comic Sans MS" panose="030F0702030302020204" pitchFamily="66" charset="0"/>
              </a:rPr>
              <a:t> – </a:t>
            </a:r>
            <a:r>
              <a:rPr lang="en-US" sz="1000" dirty="0">
                <a:solidFill>
                  <a:srgbClr val="7030A0"/>
                </a:solidFill>
                <a:latin typeface="Comic Sans MS" panose="030F0702030302020204" pitchFamily="66" charset="0"/>
              </a:rPr>
              <a:t>o’clock</a:t>
            </a:r>
          </a:p>
          <a:p>
            <a:r>
              <a:rPr lang="en-US" sz="1000" dirty="0">
                <a:latin typeface="Comic Sans MS" panose="030F0702030302020204" pitchFamily="66" charset="0"/>
              </a:rPr>
              <a:t>Hanner </a:t>
            </a:r>
            <a:r>
              <a:rPr lang="en-US" sz="1000" dirty="0" err="1">
                <a:latin typeface="Comic Sans MS" panose="030F0702030302020204" pitchFamily="66" charset="0"/>
              </a:rPr>
              <a:t>awr</a:t>
            </a:r>
            <a:r>
              <a:rPr lang="en-US" sz="1000" dirty="0">
                <a:latin typeface="Comic Sans MS" panose="030F0702030302020204" pitchFamily="66" charset="0"/>
              </a:rPr>
              <a:t> </a:t>
            </a:r>
            <a:r>
              <a:rPr lang="en-US" sz="1000" dirty="0" err="1">
                <a:latin typeface="Comic Sans MS" panose="030F0702030302020204" pitchFamily="66" charset="0"/>
              </a:rPr>
              <a:t>wedi</a:t>
            </a:r>
            <a:r>
              <a:rPr lang="en-US" sz="1000" dirty="0">
                <a:latin typeface="Comic Sans MS" panose="030F0702030302020204" pitchFamily="66" charset="0"/>
              </a:rPr>
              <a:t> – </a:t>
            </a:r>
            <a:r>
              <a:rPr lang="en-US" sz="1000" dirty="0">
                <a:solidFill>
                  <a:srgbClr val="7030A0"/>
                </a:solidFill>
                <a:latin typeface="Comic Sans MS" panose="030F0702030302020204" pitchFamily="66" charset="0"/>
              </a:rPr>
              <a:t>half past</a:t>
            </a:r>
          </a:p>
          <a:p>
            <a:r>
              <a:rPr lang="en-US" sz="1000" dirty="0" err="1">
                <a:latin typeface="Comic Sans MS" panose="030F0702030302020204" pitchFamily="66" charset="0"/>
              </a:rPr>
              <a:t>Chwarter</a:t>
            </a:r>
            <a:r>
              <a:rPr lang="en-US" sz="1000" dirty="0">
                <a:latin typeface="Comic Sans MS" panose="030F0702030302020204" pitchFamily="66" charset="0"/>
              </a:rPr>
              <a:t> </a:t>
            </a:r>
            <a:r>
              <a:rPr lang="en-US" sz="1000" dirty="0" err="1">
                <a:latin typeface="Comic Sans MS" panose="030F0702030302020204" pitchFamily="66" charset="0"/>
              </a:rPr>
              <a:t>wedi</a:t>
            </a:r>
            <a:r>
              <a:rPr lang="en-US" sz="1000" dirty="0">
                <a:latin typeface="Comic Sans MS" panose="030F0702030302020204" pitchFamily="66" charset="0"/>
              </a:rPr>
              <a:t> – </a:t>
            </a:r>
            <a:r>
              <a:rPr lang="en-US" sz="1000" dirty="0">
                <a:solidFill>
                  <a:srgbClr val="7030A0"/>
                </a:solidFill>
                <a:latin typeface="Comic Sans MS" panose="030F0702030302020204" pitchFamily="66" charset="0"/>
              </a:rPr>
              <a:t>quarter past</a:t>
            </a:r>
          </a:p>
          <a:p>
            <a:r>
              <a:rPr lang="en-US" sz="1000" dirty="0" err="1">
                <a:latin typeface="Comic Sans MS" panose="030F0702030302020204" pitchFamily="66" charset="0"/>
              </a:rPr>
              <a:t>Chwarter</a:t>
            </a:r>
            <a:r>
              <a:rPr lang="en-US" sz="1000" dirty="0">
                <a:latin typeface="Comic Sans MS" panose="030F0702030302020204" pitchFamily="66" charset="0"/>
              </a:rPr>
              <a:t> </a:t>
            </a:r>
            <a:r>
              <a:rPr lang="en-US" sz="1000" dirty="0" err="1">
                <a:latin typeface="Comic Sans MS" panose="030F0702030302020204" pitchFamily="66" charset="0"/>
              </a:rPr>
              <a:t>i</a:t>
            </a:r>
            <a:r>
              <a:rPr lang="en-US" sz="1000" dirty="0">
                <a:latin typeface="Comic Sans MS" panose="030F0702030302020204" pitchFamily="66" charset="0"/>
              </a:rPr>
              <a:t> – </a:t>
            </a:r>
            <a:r>
              <a:rPr lang="en-US" sz="1000" dirty="0">
                <a:solidFill>
                  <a:srgbClr val="7030A0"/>
                </a:solidFill>
                <a:latin typeface="Comic Sans MS" panose="030F0702030302020204" pitchFamily="66" charset="0"/>
              </a:rPr>
              <a:t>quarter to</a:t>
            </a:r>
            <a:endParaRPr lang="en-GB" sz="1000" dirty="0">
              <a:solidFill>
                <a:srgbClr val="7030A0"/>
              </a:solidFill>
              <a:latin typeface="Comic Sans MS" panose="030F0702030302020204" pitchFamily="66" charset="0"/>
            </a:endParaRPr>
          </a:p>
        </p:txBody>
      </p:sp>
    </p:spTree>
    <p:extLst>
      <p:ext uri="{BB962C8B-B14F-4D97-AF65-F5344CB8AC3E}">
        <p14:creationId xmlns:p14="http://schemas.microsoft.com/office/powerpoint/2010/main" val="1095787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46DE44-6E57-4144-BD7A-65DE57DCED4E}"/>
              </a:ext>
            </a:extLst>
          </p:cNvPr>
          <p:cNvSpPr/>
          <p:nvPr/>
        </p:nvSpPr>
        <p:spPr>
          <a:xfrm>
            <a:off x="106204" y="90788"/>
            <a:ext cx="6645592" cy="434527"/>
          </a:xfrm>
          <a:prstGeom prst="rect">
            <a:avLst/>
          </a:prstGeom>
          <a:solidFill>
            <a:schemeClr val="accent6">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2A49BEB2-4A8C-4279-A018-BED37458285A}"/>
              </a:ext>
            </a:extLst>
          </p:cNvPr>
          <p:cNvSpPr/>
          <p:nvPr/>
        </p:nvSpPr>
        <p:spPr>
          <a:xfrm>
            <a:off x="106204" y="82193"/>
            <a:ext cx="6645592" cy="97717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C98788F-8EE3-4CA3-BD99-EFBD17EE3EE7}"/>
              </a:ext>
            </a:extLst>
          </p:cNvPr>
          <p:cNvSpPr txBox="1"/>
          <p:nvPr/>
        </p:nvSpPr>
        <p:spPr>
          <a:xfrm>
            <a:off x="106680" y="77218"/>
            <a:ext cx="6645116" cy="461665"/>
          </a:xfrm>
          <a:prstGeom prst="rect">
            <a:avLst/>
          </a:prstGeom>
          <a:solidFill>
            <a:srgbClr val="FF0000"/>
          </a:solidFill>
        </p:spPr>
        <p:txBody>
          <a:bodyPr wrap="square" rtlCol="0">
            <a:spAutoFit/>
          </a:bodyPr>
          <a:lstStyle/>
          <a:p>
            <a:pPr algn="ctr"/>
            <a:r>
              <a:rPr lang="en-GB" sz="1200" b="1" u="sng" dirty="0" err="1">
                <a:latin typeface="Segoe Print"/>
              </a:rPr>
              <a:t>Tasg</a:t>
            </a:r>
            <a:r>
              <a:rPr lang="en-GB" sz="1200" b="1" u="sng" dirty="0">
                <a:latin typeface="Segoe Print"/>
              </a:rPr>
              <a:t> </a:t>
            </a:r>
            <a:r>
              <a:rPr lang="en-GB" sz="1200" b="1" u="sng" dirty="0" err="1">
                <a:latin typeface="Segoe Print"/>
              </a:rPr>
              <a:t>Mathemateg</a:t>
            </a:r>
            <a:r>
              <a:rPr lang="en-GB" sz="1200" b="1" u="sng" dirty="0">
                <a:latin typeface="Segoe Print"/>
              </a:rPr>
              <a:t> 2 </a:t>
            </a:r>
            <a:r>
              <a:rPr lang="en-GB" sz="1200" b="1" u="sng" dirty="0" err="1">
                <a:latin typeface="Segoe Print"/>
              </a:rPr>
              <a:t>Darllen</a:t>
            </a:r>
            <a:r>
              <a:rPr lang="en-GB" sz="1200" b="1" u="sng" dirty="0">
                <a:latin typeface="Segoe Print"/>
              </a:rPr>
              <a:t> </a:t>
            </a:r>
            <a:r>
              <a:rPr lang="en-GB" sz="1200" b="1" u="sng" dirty="0" err="1">
                <a:latin typeface="Segoe Print"/>
              </a:rPr>
              <a:t>yr</a:t>
            </a:r>
            <a:r>
              <a:rPr lang="en-GB" sz="1200" b="1" u="sng" dirty="0">
                <a:latin typeface="Segoe Print"/>
              </a:rPr>
              <a:t> </a:t>
            </a:r>
            <a:r>
              <a:rPr lang="en-GB" sz="1200" b="1" u="sng" dirty="0" err="1">
                <a:latin typeface="Segoe Print"/>
              </a:rPr>
              <a:t>Amser</a:t>
            </a:r>
            <a:r>
              <a:rPr lang="en-GB" sz="1200" b="1" u="sng" dirty="0">
                <a:latin typeface="Segoe Print"/>
              </a:rPr>
              <a:t>- </a:t>
            </a:r>
            <a:r>
              <a:rPr lang="en-GB" sz="1200" b="1" u="sng" dirty="0" err="1">
                <a:latin typeface="Segoe Print"/>
              </a:rPr>
              <a:t>Ar</a:t>
            </a:r>
            <a:r>
              <a:rPr lang="en-GB" sz="1200" b="1" u="sng" dirty="0">
                <a:latin typeface="Segoe Print"/>
              </a:rPr>
              <a:t> </a:t>
            </a:r>
            <a:r>
              <a:rPr lang="en-GB" sz="1200" b="1" u="sng" dirty="0" err="1">
                <a:latin typeface="Segoe Print"/>
              </a:rPr>
              <a:t>fy</a:t>
            </a:r>
            <a:r>
              <a:rPr lang="en-GB" sz="1200" b="1" u="sng" dirty="0">
                <a:latin typeface="Segoe Print"/>
              </a:rPr>
              <a:t> </a:t>
            </a:r>
            <a:r>
              <a:rPr lang="en-GB" sz="1200" b="1" u="sng" dirty="0" err="1">
                <a:latin typeface="Segoe Print"/>
              </a:rPr>
              <a:t>Ffordd</a:t>
            </a:r>
            <a:r>
              <a:rPr lang="en-GB" sz="1200" b="1" u="sng" dirty="0">
                <a:latin typeface="Segoe Print"/>
              </a:rPr>
              <a:t> - ADREF</a:t>
            </a:r>
          </a:p>
          <a:p>
            <a:pPr algn="ctr"/>
            <a:r>
              <a:rPr lang="en-GB" sz="1200" b="1" u="sng" dirty="0">
                <a:solidFill>
                  <a:srgbClr val="7030A0"/>
                </a:solidFill>
                <a:latin typeface="Segoe Print"/>
              </a:rPr>
              <a:t>Task Mathematics 2 Reading the Time – On my Way– AT HOME</a:t>
            </a:r>
            <a:endParaRPr lang="en-GB" sz="1200" u="sng" dirty="0">
              <a:latin typeface="Segoe Print"/>
            </a:endParaRPr>
          </a:p>
        </p:txBody>
      </p:sp>
      <p:graphicFrame>
        <p:nvGraphicFramePr>
          <p:cNvPr id="55" name="Table 54">
            <a:extLst>
              <a:ext uri="{FF2B5EF4-FFF2-40B4-BE49-F238E27FC236}">
                <a16:creationId xmlns:a16="http://schemas.microsoft.com/office/drawing/2014/main" id="{695FD988-5D82-492C-90E4-2691C4946D7D}"/>
              </a:ext>
            </a:extLst>
          </p:cNvPr>
          <p:cNvGraphicFramePr>
            <a:graphicFrameLocks noGrp="1"/>
          </p:cNvGraphicFramePr>
          <p:nvPr/>
        </p:nvGraphicFramePr>
        <p:xfrm>
          <a:off x="273474" y="1597025"/>
          <a:ext cx="6358128" cy="8126056"/>
        </p:xfrm>
        <a:graphic>
          <a:graphicData uri="http://schemas.openxmlformats.org/drawingml/2006/table">
            <a:tbl>
              <a:tblPr firstRow="1" bandRow="1">
                <a:tableStyleId>{5940675A-B579-460E-94D1-54222C63F5DA}</a:tableStyleId>
              </a:tblPr>
              <a:tblGrid>
                <a:gridCol w="2119376">
                  <a:extLst>
                    <a:ext uri="{9D8B030D-6E8A-4147-A177-3AD203B41FA5}">
                      <a16:colId xmlns:a16="http://schemas.microsoft.com/office/drawing/2014/main" val="13762901"/>
                    </a:ext>
                  </a:extLst>
                </a:gridCol>
                <a:gridCol w="2119376">
                  <a:extLst>
                    <a:ext uri="{9D8B030D-6E8A-4147-A177-3AD203B41FA5}">
                      <a16:colId xmlns:a16="http://schemas.microsoft.com/office/drawing/2014/main" val="2519612855"/>
                    </a:ext>
                  </a:extLst>
                </a:gridCol>
                <a:gridCol w="2119376">
                  <a:extLst>
                    <a:ext uri="{9D8B030D-6E8A-4147-A177-3AD203B41FA5}">
                      <a16:colId xmlns:a16="http://schemas.microsoft.com/office/drawing/2014/main" val="1378065970"/>
                    </a:ext>
                  </a:extLst>
                </a:gridCol>
              </a:tblGrid>
              <a:tr h="2138435">
                <a:tc>
                  <a:txBody>
                    <a:bodyPr/>
                    <a:lstStyle/>
                    <a:p>
                      <a:pPr>
                        <a:lnSpc>
                          <a:spcPct val="107000"/>
                        </a:lnSpc>
                      </a:pPr>
                      <a:endParaRPr lang="en-GB" sz="1000">
                        <a:effectLst/>
                        <a:latin typeface="Calibri" panose="020F0502020204030204" pitchFamily="34" charset="0"/>
                        <a:cs typeface="Times New Roman" panose="02020603050405020304" pitchFamily="18" charset="0"/>
                      </a:endParaRPr>
                    </a:p>
                  </a:txBody>
                  <a:tcPr marL="82696" marR="82696" marT="41348" marB="41348"/>
                </a:tc>
                <a:tc>
                  <a:txBody>
                    <a:bodyPr/>
                    <a:lstStyle/>
                    <a:p>
                      <a:pPr>
                        <a:lnSpc>
                          <a:spcPct val="107000"/>
                        </a:lnSpc>
                      </a:pPr>
                      <a:endParaRPr lang="en-GB" sz="1000">
                        <a:effectLst/>
                        <a:latin typeface="Calibri" panose="020F0502020204030204" pitchFamily="34" charset="0"/>
                        <a:cs typeface="Times New Roman" panose="02020603050405020304" pitchFamily="18" charset="0"/>
                      </a:endParaRPr>
                    </a:p>
                  </a:txBody>
                  <a:tcPr marL="82696" marR="82696" marT="41348" marB="41348"/>
                </a:tc>
                <a:tc>
                  <a:txBody>
                    <a:bodyPr/>
                    <a:lstStyle/>
                    <a:p>
                      <a:pPr>
                        <a:lnSpc>
                          <a:spcPct val="107000"/>
                        </a:lnSpc>
                      </a:pPr>
                      <a:endParaRPr lang="en-GB" sz="1000">
                        <a:effectLst/>
                        <a:latin typeface="Calibri" panose="020F0502020204030204" pitchFamily="34" charset="0"/>
                        <a:cs typeface="Times New Roman" panose="02020603050405020304" pitchFamily="18" charset="0"/>
                      </a:endParaRPr>
                    </a:p>
                  </a:txBody>
                  <a:tcPr marL="82696" marR="82696" marT="41348" marB="41348"/>
                </a:tc>
                <a:extLst>
                  <a:ext uri="{0D108BD9-81ED-4DB2-BD59-A6C34878D82A}">
                    <a16:rowId xmlns:a16="http://schemas.microsoft.com/office/drawing/2014/main" val="2143279800"/>
                  </a:ext>
                </a:extLst>
              </a:tr>
              <a:tr h="534609">
                <a:tc>
                  <a:txBody>
                    <a:bodyPr/>
                    <a:lstStyle/>
                    <a:p>
                      <a:pPr marL="0" marR="0" algn="ctr">
                        <a:lnSpc>
                          <a:spcPct val="107000"/>
                        </a:lnSpc>
                        <a:spcBef>
                          <a:spcPts val="0"/>
                        </a:spcBef>
                        <a:spcAft>
                          <a:spcPts val="800"/>
                        </a:spcAft>
                      </a:pPr>
                      <a:r>
                        <a:rPr lang="en-US" sz="16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rPr>
                        <a:t>8 </a:t>
                      </a:r>
                      <a:r>
                        <a:rPr lang="en-US" sz="1600" dirty="0" err="1">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rPr>
                        <a:t>o’r</a:t>
                      </a:r>
                      <a:r>
                        <a:rPr lang="en-US" sz="16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rPr>
                        <a:t> </a:t>
                      </a:r>
                      <a:r>
                        <a:rPr lang="en-US" sz="1600" dirty="0" err="1">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rPr>
                        <a:t>gloch</a:t>
                      </a:r>
                      <a:endParaRPr lang="en-GB" sz="16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endParaRPr>
                    </a:p>
                  </a:txBody>
                  <a:tcPr marL="69832" marR="69832" marT="34916" marB="34916" anchor="ctr"/>
                </a:tc>
                <a:tc>
                  <a:txBody>
                    <a:bodyPr/>
                    <a:lstStyle/>
                    <a:p>
                      <a:pPr marL="0" marR="0" algn="ctr">
                        <a:lnSpc>
                          <a:spcPct val="107000"/>
                        </a:lnSpc>
                        <a:spcBef>
                          <a:spcPts val="0"/>
                        </a:spcBef>
                        <a:spcAft>
                          <a:spcPts val="800"/>
                        </a:spcAft>
                      </a:pPr>
                      <a:endParaRPr lang="en-GB" sz="16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endParaRPr>
                    </a:p>
                  </a:txBody>
                  <a:tcPr marL="69832" marR="69832" marT="34916" marB="34916" anchor="ctr"/>
                </a:tc>
                <a:tc>
                  <a:txBody>
                    <a:bodyPr/>
                    <a:lstStyle/>
                    <a:p>
                      <a:pPr marL="0" marR="0" algn="ctr">
                        <a:lnSpc>
                          <a:spcPct val="107000"/>
                        </a:lnSpc>
                        <a:spcBef>
                          <a:spcPts val="0"/>
                        </a:spcBef>
                        <a:spcAft>
                          <a:spcPts val="800"/>
                        </a:spcAft>
                      </a:pPr>
                      <a:endParaRPr lang="en-GB" sz="16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endParaRPr>
                    </a:p>
                  </a:txBody>
                  <a:tcPr marL="69832" marR="69832" marT="34916" marB="34916" anchor="ctr"/>
                </a:tc>
                <a:extLst>
                  <a:ext uri="{0D108BD9-81ED-4DB2-BD59-A6C34878D82A}">
                    <a16:rowId xmlns:a16="http://schemas.microsoft.com/office/drawing/2014/main" val="480392412"/>
                  </a:ext>
                </a:extLst>
              </a:tr>
              <a:tr h="2138435">
                <a:tc>
                  <a:txBody>
                    <a:bodyPr/>
                    <a:lstStyle/>
                    <a:p>
                      <a:pPr>
                        <a:lnSpc>
                          <a:spcPct val="107000"/>
                        </a:lnSpc>
                      </a:pPr>
                      <a:endParaRPr lang="en-GB" sz="1000" dirty="0">
                        <a:effectLst/>
                        <a:latin typeface="Calibri" panose="020F0502020204030204" pitchFamily="34" charset="0"/>
                        <a:cs typeface="Times New Roman" panose="02020603050405020304" pitchFamily="18" charset="0"/>
                      </a:endParaRPr>
                    </a:p>
                  </a:txBody>
                  <a:tcPr marL="82696" marR="82696" marT="41348" marB="41348"/>
                </a:tc>
                <a:tc>
                  <a:txBody>
                    <a:bodyPr/>
                    <a:lstStyle/>
                    <a:p>
                      <a:pPr>
                        <a:lnSpc>
                          <a:spcPct val="107000"/>
                        </a:lnSpc>
                      </a:pPr>
                      <a:endParaRPr lang="en-GB" sz="1000" dirty="0">
                        <a:effectLst/>
                        <a:latin typeface="Calibri" panose="020F0502020204030204" pitchFamily="34" charset="0"/>
                        <a:cs typeface="Times New Roman" panose="02020603050405020304" pitchFamily="18" charset="0"/>
                      </a:endParaRPr>
                    </a:p>
                  </a:txBody>
                  <a:tcPr marL="82696" marR="82696" marT="41348" marB="41348"/>
                </a:tc>
                <a:tc>
                  <a:txBody>
                    <a:bodyPr/>
                    <a:lstStyle/>
                    <a:p>
                      <a:pPr>
                        <a:lnSpc>
                          <a:spcPct val="107000"/>
                        </a:lnSpc>
                      </a:pPr>
                      <a:endParaRPr lang="en-GB" sz="1000" dirty="0">
                        <a:effectLst/>
                        <a:latin typeface="Calibri" panose="020F0502020204030204" pitchFamily="34" charset="0"/>
                        <a:cs typeface="Times New Roman" panose="02020603050405020304" pitchFamily="18" charset="0"/>
                      </a:endParaRPr>
                    </a:p>
                  </a:txBody>
                  <a:tcPr marL="82696" marR="82696" marT="41348" marB="41348"/>
                </a:tc>
                <a:extLst>
                  <a:ext uri="{0D108BD9-81ED-4DB2-BD59-A6C34878D82A}">
                    <a16:rowId xmlns:a16="http://schemas.microsoft.com/office/drawing/2014/main" val="257834844"/>
                  </a:ext>
                </a:extLst>
              </a:tr>
              <a:tr h="534609">
                <a:tc>
                  <a:txBody>
                    <a:bodyPr/>
                    <a:lstStyle/>
                    <a:p>
                      <a:pPr marL="0" marR="0" algn="ctr">
                        <a:lnSpc>
                          <a:spcPct val="107000"/>
                        </a:lnSpc>
                        <a:spcBef>
                          <a:spcPts val="0"/>
                        </a:spcBef>
                        <a:spcAft>
                          <a:spcPts val="800"/>
                        </a:spcAft>
                      </a:pPr>
                      <a:endParaRPr lang="en-GB" sz="16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endParaRPr>
                    </a:p>
                  </a:txBody>
                  <a:tcPr marL="69832" marR="69832" marT="34916" marB="34916" anchor="ctr"/>
                </a:tc>
                <a:tc>
                  <a:txBody>
                    <a:bodyPr/>
                    <a:lstStyle/>
                    <a:p>
                      <a:pPr marL="0" marR="0" algn="ctr">
                        <a:lnSpc>
                          <a:spcPct val="107000"/>
                        </a:lnSpc>
                        <a:spcBef>
                          <a:spcPts val="0"/>
                        </a:spcBef>
                        <a:spcAft>
                          <a:spcPts val="800"/>
                        </a:spcAft>
                      </a:pPr>
                      <a:endParaRPr lang="en-GB" sz="16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endParaRPr>
                    </a:p>
                  </a:txBody>
                  <a:tcPr marL="69832" marR="69832" marT="34916" marB="34916" anchor="ctr"/>
                </a:tc>
                <a:tc>
                  <a:txBody>
                    <a:bodyPr/>
                    <a:lstStyle/>
                    <a:p>
                      <a:pPr marL="0" marR="0" algn="ctr">
                        <a:lnSpc>
                          <a:spcPct val="107000"/>
                        </a:lnSpc>
                        <a:spcBef>
                          <a:spcPts val="0"/>
                        </a:spcBef>
                        <a:spcAft>
                          <a:spcPts val="800"/>
                        </a:spcAft>
                      </a:pPr>
                      <a:endParaRPr lang="en-GB" sz="16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endParaRPr>
                    </a:p>
                  </a:txBody>
                  <a:tcPr marL="69832" marR="69832" marT="34916" marB="34916" anchor="ctr"/>
                </a:tc>
                <a:extLst>
                  <a:ext uri="{0D108BD9-81ED-4DB2-BD59-A6C34878D82A}">
                    <a16:rowId xmlns:a16="http://schemas.microsoft.com/office/drawing/2014/main" val="2846136525"/>
                  </a:ext>
                </a:extLst>
              </a:tr>
              <a:tr h="855375">
                <a:tc>
                  <a:txBody>
                    <a:bodyPr/>
                    <a:lstStyle/>
                    <a:p>
                      <a:pPr>
                        <a:lnSpc>
                          <a:spcPct val="107000"/>
                        </a:lnSpc>
                      </a:pPr>
                      <a:endParaRPr lang="en-GB" sz="1000">
                        <a:effectLst/>
                        <a:latin typeface="Calibri" panose="020F0502020204030204" pitchFamily="34" charset="0"/>
                        <a:cs typeface="Times New Roman" panose="02020603050405020304" pitchFamily="18" charset="0"/>
                      </a:endParaRPr>
                    </a:p>
                  </a:txBody>
                  <a:tcPr marL="82696" marR="82696" marT="41348" marB="41348"/>
                </a:tc>
                <a:tc>
                  <a:txBody>
                    <a:bodyPr/>
                    <a:lstStyle/>
                    <a:p>
                      <a:pPr>
                        <a:lnSpc>
                          <a:spcPct val="107000"/>
                        </a:lnSpc>
                      </a:pPr>
                      <a:endParaRPr lang="en-GB" sz="1000" dirty="0">
                        <a:effectLst/>
                        <a:latin typeface="Calibri" panose="020F0502020204030204" pitchFamily="34" charset="0"/>
                        <a:cs typeface="Times New Roman" panose="02020603050405020304" pitchFamily="18" charset="0"/>
                      </a:endParaRPr>
                    </a:p>
                  </a:txBody>
                  <a:tcPr marL="82696" marR="82696" marT="41348" marB="41348"/>
                </a:tc>
                <a:tc>
                  <a:txBody>
                    <a:bodyPr/>
                    <a:lstStyle/>
                    <a:p>
                      <a:pPr>
                        <a:lnSpc>
                          <a:spcPct val="107000"/>
                        </a:lnSpc>
                      </a:pPr>
                      <a:endParaRPr lang="en-GB" sz="1000" dirty="0">
                        <a:effectLst/>
                        <a:latin typeface="Calibri" panose="020F0502020204030204" pitchFamily="34" charset="0"/>
                        <a:cs typeface="Times New Roman" panose="02020603050405020304" pitchFamily="18" charset="0"/>
                      </a:endParaRPr>
                    </a:p>
                  </a:txBody>
                  <a:tcPr marL="82696" marR="82696" marT="41348" marB="41348"/>
                </a:tc>
                <a:extLst>
                  <a:ext uri="{0D108BD9-81ED-4DB2-BD59-A6C34878D82A}">
                    <a16:rowId xmlns:a16="http://schemas.microsoft.com/office/drawing/2014/main" val="3601163891"/>
                  </a:ext>
                </a:extLst>
              </a:tr>
              <a:tr h="534609">
                <a:tc>
                  <a:txBody>
                    <a:bodyPr/>
                    <a:lstStyle/>
                    <a:p>
                      <a:pPr marL="0" marR="0" algn="ctr">
                        <a:lnSpc>
                          <a:spcPct val="107000"/>
                        </a:lnSpc>
                        <a:spcBef>
                          <a:spcPts val="0"/>
                        </a:spcBef>
                        <a:spcAft>
                          <a:spcPts val="800"/>
                        </a:spcAft>
                      </a:pPr>
                      <a:r>
                        <a:rPr lang="en-US" sz="16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rPr>
                        <a:t>7 </a:t>
                      </a:r>
                      <a:r>
                        <a:rPr lang="en-US" sz="1600" dirty="0" err="1">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rPr>
                        <a:t>o’r</a:t>
                      </a:r>
                      <a:r>
                        <a:rPr lang="en-US" sz="16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rPr>
                        <a:t> </a:t>
                      </a:r>
                      <a:r>
                        <a:rPr lang="en-US" sz="1600" dirty="0" err="1">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rPr>
                        <a:t>gloch</a:t>
                      </a:r>
                      <a:endParaRPr lang="en-GB" sz="16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endParaRPr>
                    </a:p>
                  </a:txBody>
                  <a:tcPr marL="69832" marR="69832" marT="34916" marB="34916" anchor="ctr"/>
                </a:tc>
                <a:tc>
                  <a:txBody>
                    <a:bodyPr/>
                    <a:lstStyle/>
                    <a:p>
                      <a:pPr marL="0" marR="0" algn="ctr">
                        <a:lnSpc>
                          <a:spcPct val="107000"/>
                        </a:lnSpc>
                        <a:spcBef>
                          <a:spcPts val="0"/>
                        </a:spcBef>
                        <a:spcAft>
                          <a:spcPts val="800"/>
                        </a:spcAft>
                      </a:pPr>
                      <a:endParaRPr lang="en-GB" sz="16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endParaRPr>
                    </a:p>
                  </a:txBody>
                  <a:tcPr marL="69832" marR="69832" marT="34916" marB="34916" anchor="ctr"/>
                </a:tc>
                <a:tc>
                  <a:txBody>
                    <a:bodyPr/>
                    <a:lstStyle/>
                    <a:p>
                      <a:pPr marL="0" marR="0" algn="ctr">
                        <a:lnSpc>
                          <a:spcPct val="107000"/>
                        </a:lnSpc>
                        <a:spcBef>
                          <a:spcPts val="0"/>
                        </a:spcBef>
                        <a:spcAft>
                          <a:spcPts val="800"/>
                        </a:spcAft>
                      </a:pPr>
                      <a:endParaRPr lang="en-GB" sz="16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endParaRPr>
                    </a:p>
                  </a:txBody>
                  <a:tcPr marL="69832" marR="69832" marT="34916" marB="34916" anchor="ctr"/>
                </a:tc>
                <a:extLst>
                  <a:ext uri="{0D108BD9-81ED-4DB2-BD59-A6C34878D82A}">
                    <a16:rowId xmlns:a16="http://schemas.microsoft.com/office/drawing/2014/main" val="2206303701"/>
                  </a:ext>
                </a:extLst>
              </a:tr>
              <a:tr h="855375">
                <a:tc>
                  <a:txBody>
                    <a:bodyPr/>
                    <a:lstStyle/>
                    <a:p>
                      <a:pPr marL="0" marR="0">
                        <a:lnSpc>
                          <a:spcPct val="107000"/>
                        </a:lnSpc>
                        <a:spcBef>
                          <a:spcPts val="0"/>
                        </a:spcBef>
                        <a:spcAft>
                          <a:spcPts val="80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696" marR="82696" marT="41348" marB="41348"/>
                </a:tc>
                <a:tc>
                  <a:txBody>
                    <a:bodyPr/>
                    <a:lstStyle/>
                    <a:p>
                      <a:pPr marL="0" marR="0">
                        <a:lnSpc>
                          <a:spcPct val="107000"/>
                        </a:lnSpc>
                        <a:spcBef>
                          <a:spcPts val="0"/>
                        </a:spcBef>
                        <a:spcAft>
                          <a:spcPts val="80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696" marR="82696" marT="41348" marB="41348"/>
                </a:tc>
                <a:tc>
                  <a:txBody>
                    <a:bodyPr/>
                    <a:lstStyle/>
                    <a:p>
                      <a:pPr marL="0" marR="0">
                        <a:lnSpc>
                          <a:spcPct val="107000"/>
                        </a:lnSpc>
                        <a:spcBef>
                          <a:spcPts val="0"/>
                        </a:spcBef>
                        <a:spcAft>
                          <a:spcPts val="80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696" marR="82696" marT="41348" marB="41348"/>
                </a:tc>
                <a:extLst>
                  <a:ext uri="{0D108BD9-81ED-4DB2-BD59-A6C34878D82A}">
                    <a16:rowId xmlns:a16="http://schemas.microsoft.com/office/drawing/2014/main" val="4222492580"/>
                  </a:ext>
                </a:extLst>
              </a:tr>
              <a:tr h="534609">
                <a:tc>
                  <a:txBody>
                    <a:bodyPr/>
                    <a:lstStyle/>
                    <a:p>
                      <a:pPr marL="0" marR="0" algn="ctr">
                        <a:lnSpc>
                          <a:spcPct val="107000"/>
                        </a:lnSpc>
                        <a:spcBef>
                          <a:spcPts val="0"/>
                        </a:spcBef>
                        <a:spcAft>
                          <a:spcPts val="800"/>
                        </a:spcAft>
                      </a:pPr>
                      <a:endParaRPr lang="en-GB" sz="16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endParaRPr>
                    </a:p>
                  </a:txBody>
                  <a:tcPr marL="69832" marR="69832" marT="34916" marB="34916" anchor="ctr"/>
                </a:tc>
                <a:tc>
                  <a:txBody>
                    <a:bodyPr/>
                    <a:lstStyle/>
                    <a:p>
                      <a:pPr marL="0" marR="0" algn="ctr">
                        <a:lnSpc>
                          <a:spcPct val="107000"/>
                        </a:lnSpc>
                        <a:spcBef>
                          <a:spcPts val="0"/>
                        </a:spcBef>
                        <a:spcAft>
                          <a:spcPts val="800"/>
                        </a:spcAft>
                      </a:pPr>
                      <a:endParaRPr lang="en-GB" sz="16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endParaRPr>
                    </a:p>
                  </a:txBody>
                  <a:tcPr marL="69832" marR="69832" marT="34916" marB="34916" anchor="ctr"/>
                </a:tc>
                <a:tc>
                  <a:txBody>
                    <a:bodyPr/>
                    <a:lstStyle/>
                    <a:p>
                      <a:pPr marL="0" marR="0" algn="ctr">
                        <a:lnSpc>
                          <a:spcPct val="107000"/>
                        </a:lnSpc>
                        <a:spcBef>
                          <a:spcPts val="0"/>
                        </a:spcBef>
                        <a:spcAft>
                          <a:spcPts val="800"/>
                        </a:spcAft>
                      </a:pPr>
                      <a:endParaRPr lang="en-GB" sz="1600" dirty="0">
                        <a:solidFill>
                          <a:schemeClr val="accent1"/>
                        </a:solidFill>
                        <a:effectLst/>
                        <a:latin typeface="Lucida Calligraphy" panose="03010101010101010101" pitchFamily="66" charset="0"/>
                        <a:ea typeface="Calibri" panose="020F0502020204030204" pitchFamily="34" charset="0"/>
                        <a:cs typeface="Times New Roman" panose="02020603050405020304" pitchFamily="18" charset="0"/>
                      </a:endParaRPr>
                    </a:p>
                  </a:txBody>
                  <a:tcPr marL="69832" marR="69832" marT="34916" marB="34916" anchor="ctr"/>
                </a:tc>
                <a:extLst>
                  <a:ext uri="{0D108BD9-81ED-4DB2-BD59-A6C34878D82A}">
                    <a16:rowId xmlns:a16="http://schemas.microsoft.com/office/drawing/2014/main" val="1992300511"/>
                  </a:ext>
                </a:extLst>
              </a:tr>
            </a:tbl>
          </a:graphicData>
        </a:graphic>
      </p:graphicFrame>
      <p:pic>
        <p:nvPicPr>
          <p:cNvPr id="56" name="Picture 55">
            <a:extLst>
              <a:ext uri="{FF2B5EF4-FFF2-40B4-BE49-F238E27FC236}">
                <a16:creationId xmlns:a16="http://schemas.microsoft.com/office/drawing/2014/main" id="{9B57571D-A65D-4732-87E4-A2476DBE48A2}"/>
              </a:ext>
            </a:extLst>
          </p:cNvPr>
          <p:cNvPicPr>
            <a:picLocks noChangeAspect="1"/>
          </p:cNvPicPr>
          <p:nvPr/>
        </p:nvPicPr>
        <p:blipFill rotWithShape="1">
          <a:blip r:embed="rId2"/>
          <a:srcRect l="55670" t="50235" r="34776" b="32856"/>
          <a:stretch/>
        </p:blipFill>
        <p:spPr>
          <a:xfrm>
            <a:off x="4587433" y="4353297"/>
            <a:ext cx="1993199" cy="1984248"/>
          </a:xfrm>
          <a:prstGeom prst="ellipse">
            <a:avLst/>
          </a:prstGeom>
        </p:spPr>
      </p:pic>
      <p:sp>
        <p:nvSpPr>
          <p:cNvPr id="57" name="TextBox 56">
            <a:extLst>
              <a:ext uri="{FF2B5EF4-FFF2-40B4-BE49-F238E27FC236}">
                <a16:creationId xmlns:a16="http://schemas.microsoft.com/office/drawing/2014/main" id="{1E0A5E13-4AC7-460A-94FF-133BDC2A5068}"/>
              </a:ext>
            </a:extLst>
          </p:cNvPr>
          <p:cNvSpPr txBox="1"/>
          <p:nvPr/>
        </p:nvSpPr>
        <p:spPr>
          <a:xfrm>
            <a:off x="273474" y="547583"/>
            <a:ext cx="4468940" cy="1015663"/>
          </a:xfrm>
          <a:prstGeom prst="rect">
            <a:avLst/>
          </a:prstGeom>
          <a:noFill/>
        </p:spPr>
        <p:txBody>
          <a:bodyPr wrap="square" rtlCol="0">
            <a:spAutoFit/>
          </a:bodyPr>
          <a:lstStyle/>
          <a:p>
            <a:r>
              <a:rPr lang="en-US" sz="1200" dirty="0" err="1"/>
              <a:t>Cyflwyniad</a:t>
            </a:r>
            <a:r>
              <a:rPr lang="en-US" sz="1200" dirty="0"/>
              <a:t> </a:t>
            </a:r>
            <a:r>
              <a:rPr lang="en-US" sz="1200" dirty="0" err="1"/>
              <a:t>ar</a:t>
            </a:r>
            <a:r>
              <a:rPr lang="en-US" sz="1200" dirty="0"/>
              <a:t> </a:t>
            </a:r>
            <a:r>
              <a:rPr lang="en-US" sz="1200" dirty="0" err="1"/>
              <a:t>youtube</a:t>
            </a:r>
            <a:r>
              <a:rPr lang="en-US" sz="1200" dirty="0"/>
              <a:t>: </a:t>
            </a:r>
            <a:r>
              <a:rPr lang="en-GB" sz="1200" dirty="0">
                <a:hlinkClick r:id="rId3"/>
              </a:rPr>
              <a:t>https://youtu.be/4CrP44usCyo</a:t>
            </a:r>
            <a:r>
              <a:rPr lang="en-GB" sz="1200" dirty="0"/>
              <a:t>  </a:t>
            </a:r>
            <a:r>
              <a:rPr lang="en-GB" sz="1200" dirty="0">
                <a:solidFill>
                  <a:srgbClr val="7030A0"/>
                </a:solidFill>
              </a:rPr>
              <a:t>Introduction on </a:t>
            </a:r>
            <a:r>
              <a:rPr lang="en-GB" sz="1200" dirty="0" err="1">
                <a:solidFill>
                  <a:srgbClr val="7030A0"/>
                </a:solidFill>
              </a:rPr>
              <a:t>youtube</a:t>
            </a:r>
            <a:r>
              <a:rPr lang="en-GB" sz="1200" dirty="0">
                <a:solidFill>
                  <a:srgbClr val="7030A0"/>
                </a:solidFill>
              </a:rPr>
              <a:t>.</a:t>
            </a:r>
          </a:p>
          <a:p>
            <a:r>
              <a:rPr lang="en-US" sz="1200" dirty="0" err="1"/>
              <a:t>Ysgrifennwch</a:t>
            </a:r>
            <a:r>
              <a:rPr lang="en-US" sz="1200" dirty="0"/>
              <a:t> </a:t>
            </a:r>
            <a:r>
              <a:rPr lang="en-US" sz="1200" dirty="0" err="1"/>
              <a:t>yr</a:t>
            </a:r>
            <a:r>
              <a:rPr lang="en-US" sz="1200" dirty="0"/>
              <a:t> </a:t>
            </a:r>
            <a:r>
              <a:rPr lang="en-US" sz="1200" dirty="0" err="1"/>
              <a:t>amser</a:t>
            </a:r>
            <a:r>
              <a:rPr lang="en-US" sz="1200" dirty="0"/>
              <a:t> </a:t>
            </a:r>
            <a:r>
              <a:rPr lang="en-US" sz="1200" dirty="0" err="1"/>
              <a:t>cywir</a:t>
            </a:r>
            <a:r>
              <a:rPr lang="en-US" sz="1200" dirty="0"/>
              <a:t> o dan bob </a:t>
            </a:r>
            <a:r>
              <a:rPr lang="en-US" sz="1200" dirty="0" err="1"/>
              <a:t>cloc</a:t>
            </a:r>
            <a:r>
              <a:rPr lang="en-US" sz="1200" dirty="0"/>
              <a:t>. </a:t>
            </a:r>
            <a:r>
              <a:rPr lang="en-US" sz="1200" dirty="0" err="1"/>
              <a:t>Mae'r</a:t>
            </a:r>
            <a:r>
              <a:rPr lang="en-US" sz="1200" dirty="0"/>
              <a:t> un </a:t>
            </a:r>
            <a:r>
              <a:rPr lang="en-US" sz="1200" dirty="0" err="1"/>
              <a:t>cyntaf</a:t>
            </a:r>
            <a:r>
              <a:rPr lang="en-US" sz="1200" dirty="0"/>
              <a:t> </a:t>
            </a:r>
            <a:r>
              <a:rPr lang="en-US" sz="1200" dirty="0" err="1"/>
              <a:t>wedi'i</a:t>
            </a:r>
            <a:r>
              <a:rPr lang="en-US" sz="1200" dirty="0"/>
              <a:t> </a:t>
            </a:r>
            <a:r>
              <a:rPr lang="en-US" sz="1200" dirty="0" err="1"/>
              <a:t>wneud</a:t>
            </a:r>
            <a:r>
              <a:rPr lang="en-US" sz="1200" dirty="0"/>
              <a:t> </a:t>
            </a:r>
            <a:r>
              <a:rPr lang="en-US" sz="1200" dirty="0" err="1"/>
              <a:t>i</a:t>
            </a:r>
            <a:r>
              <a:rPr lang="en-US" sz="1200" dirty="0"/>
              <a:t> chi. </a:t>
            </a:r>
            <a:r>
              <a:rPr lang="en-US" sz="1200" dirty="0">
                <a:solidFill>
                  <a:srgbClr val="7030A0"/>
                </a:solidFill>
              </a:rPr>
              <a:t>/ Write the correct time underneath each clock.  The first one has been done for you.</a:t>
            </a:r>
            <a:endParaRPr lang="en-GB" sz="1200" dirty="0"/>
          </a:p>
        </p:txBody>
      </p:sp>
      <p:pic>
        <p:nvPicPr>
          <p:cNvPr id="58" name="Picture 57">
            <a:extLst>
              <a:ext uri="{FF2B5EF4-FFF2-40B4-BE49-F238E27FC236}">
                <a16:creationId xmlns:a16="http://schemas.microsoft.com/office/drawing/2014/main" id="{6A20789D-F1FD-4D74-8AE1-93B3366B5649}"/>
              </a:ext>
            </a:extLst>
          </p:cNvPr>
          <p:cNvPicPr>
            <a:picLocks noChangeAspect="1"/>
          </p:cNvPicPr>
          <p:nvPr/>
        </p:nvPicPr>
        <p:blipFill rotWithShape="1">
          <a:blip r:embed="rId2"/>
          <a:srcRect l="34640" t="26654" r="55820" b="56407"/>
          <a:stretch/>
        </p:blipFill>
        <p:spPr>
          <a:xfrm>
            <a:off x="2423668" y="1668173"/>
            <a:ext cx="1983232" cy="1980619"/>
          </a:xfrm>
          <a:prstGeom prst="ellipse">
            <a:avLst/>
          </a:prstGeom>
        </p:spPr>
      </p:pic>
      <p:pic>
        <p:nvPicPr>
          <p:cNvPr id="59" name="Picture 58">
            <a:extLst>
              <a:ext uri="{FF2B5EF4-FFF2-40B4-BE49-F238E27FC236}">
                <a16:creationId xmlns:a16="http://schemas.microsoft.com/office/drawing/2014/main" id="{4DE73A4A-C8FB-4C0D-9C61-94A4284EDCE7}"/>
              </a:ext>
            </a:extLst>
          </p:cNvPr>
          <p:cNvPicPr>
            <a:picLocks noChangeAspect="1"/>
          </p:cNvPicPr>
          <p:nvPr/>
        </p:nvPicPr>
        <p:blipFill rotWithShape="1">
          <a:blip r:embed="rId2"/>
          <a:srcRect l="45228" t="26792" r="45289" b="56453"/>
          <a:stretch/>
        </p:blipFill>
        <p:spPr>
          <a:xfrm>
            <a:off x="308209" y="1668173"/>
            <a:ext cx="1992936" cy="1980618"/>
          </a:xfrm>
          <a:prstGeom prst="ellipse">
            <a:avLst/>
          </a:prstGeom>
        </p:spPr>
      </p:pic>
      <p:pic>
        <p:nvPicPr>
          <p:cNvPr id="60" name="Picture 59">
            <a:extLst>
              <a:ext uri="{FF2B5EF4-FFF2-40B4-BE49-F238E27FC236}">
                <a16:creationId xmlns:a16="http://schemas.microsoft.com/office/drawing/2014/main" id="{F7F70963-3631-4144-B87B-34717F2A040E}"/>
              </a:ext>
            </a:extLst>
          </p:cNvPr>
          <p:cNvPicPr>
            <a:picLocks noChangeAspect="1"/>
          </p:cNvPicPr>
          <p:nvPr/>
        </p:nvPicPr>
        <p:blipFill rotWithShape="1">
          <a:blip r:embed="rId2"/>
          <a:srcRect l="55685" t="26765" r="34776" b="56452"/>
          <a:stretch/>
        </p:blipFill>
        <p:spPr>
          <a:xfrm>
            <a:off x="4529423" y="1668173"/>
            <a:ext cx="2001626" cy="1980618"/>
          </a:xfrm>
          <a:prstGeom prst="ellipse">
            <a:avLst/>
          </a:prstGeom>
        </p:spPr>
      </p:pic>
      <p:pic>
        <p:nvPicPr>
          <p:cNvPr id="61" name="Picture 60">
            <a:extLst>
              <a:ext uri="{FF2B5EF4-FFF2-40B4-BE49-F238E27FC236}">
                <a16:creationId xmlns:a16="http://schemas.microsoft.com/office/drawing/2014/main" id="{0EFC5C88-9526-466F-8091-439547944089}"/>
              </a:ext>
            </a:extLst>
          </p:cNvPr>
          <p:cNvPicPr>
            <a:picLocks noChangeAspect="1"/>
          </p:cNvPicPr>
          <p:nvPr/>
        </p:nvPicPr>
        <p:blipFill rotWithShape="1">
          <a:blip r:embed="rId2"/>
          <a:srcRect l="34715" t="50210" r="55845" b="32957"/>
          <a:stretch/>
        </p:blipFill>
        <p:spPr>
          <a:xfrm>
            <a:off x="339050" y="4353297"/>
            <a:ext cx="1978254" cy="1984248"/>
          </a:xfrm>
          <a:prstGeom prst="ellipse">
            <a:avLst/>
          </a:prstGeom>
        </p:spPr>
      </p:pic>
      <p:pic>
        <p:nvPicPr>
          <p:cNvPr id="62" name="Picture 61">
            <a:extLst>
              <a:ext uri="{FF2B5EF4-FFF2-40B4-BE49-F238E27FC236}">
                <a16:creationId xmlns:a16="http://schemas.microsoft.com/office/drawing/2014/main" id="{14ABB714-34A4-4785-8FF4-B604A97341F0}"/>
              </a:ext>
            </a:extLst>
          </p:cNvPr>
          <p:cNvPicPr>
            <a:picLocks noChangeAspect="1"/>
          </p:cNvPicPr>
          <p:nvPr/>
        </p:nvPicPr>
        <p:blipFill rotWithShape="1">
          <a:blip r:embed="rId2"/>
          <a:srcRect l="45203" t="50226" r="45317" b="32923"/>
          <a:stretch/>
        </p:blipFill>
        <p:spPr>
          <a:xfrm>
            <a:off x="2453317" y="4353297"/>
            <a:ext cx="1984424" cy="1984248"/>
          </a:xfrm>
          <a:prstGeom prst="ellipse">
            <a:avLst/>
          </a:prstGeom>
        </p:spPr>
      </p:pic>
      <p:pic>
        <p:nvPicPr>
          <p:cNvPr id="63" name="Picture 62">
            <a:extLst>
              <a:ext uri="{FF2B5EF4-FFF2-40B4-BE49-F238E27FC236}">
                <a16:creationId xmlns:a16="http://schemas.microsoft.com/office/drawing/2014/main" id="{A800A3B2-FB6C-4103-B5DA-2418AE7EEA60}"/>
              </a:ext>
            </a:extLst>
          </p:cNvPr>
          <p:cNvPicPr>
            <a:picLocks noChangeAspect="1"/>
          </p:cNvPicPr>
          <p:nvPr/>
        </p:nvPicPr>
        <p:blipFill>
          <a:blip r:embed="rId4"/>
          <a:stretch>
            <a:fillRect/>
          </a:stretch>
        </p:blipFill>
        <p:spPr>
          <a:xfrm>
            <a:off x="566134" y="7042051"/>
            <a:ext cx="1477086" cy="671042"/>
          </a:xfrm>
          <a:prstGeom prst="rect">
            <a:avLst/>
          </a:prstGeom>
        </p:spPr>
      </p:pic>
      <p:sp>
        <p:nvSpPr>
          <p:cNvPr id="64" name="TextBox 63">
            <a:extLst>
              <a:ext uri="{FF2B5EF4-FFF2-40B4-BE49-F238E27FC236}">
                <a16:creationId xmlns:a16="http://schemas.microsoft.com/office/drawing/2014/main" id="{2742A155-752A-4B0E-B999-5E5C72177418}"/>
              </a:ext>
            </a:extLst>
          </p:cNvPr>
          <p:cNvSpPr txBox="1"/>
          <p:nvPr/>
        </p:nvSpPr>
        <p:spPr>
          <a:xfrm>
            <a:off x="592877" y="7071737"/>
            <a:ext cx="759673" cy="646331"/>
          </a:xfrm>
          <a:prstGeom prst="rect">
            <a:avLst/>
          </a:prstGeom>
          <a:noFill/>
        </p:spPr>
        <p:txBody>
          <a:bodyPr wrap="square" rtlCol="0">
            <a:spAutoFit/>
          </a:bodyPr>
          <a:lstStyle/>
          <a:p>
            <a:r>
              <a:rPr lang="en-US" sz="3600" dirty="0">
                <a:latin typeface="Comic Sans MS" panose="030F0702030302020204" pitchFamily="66" charset="0"/>
              </a:rPr>
              <a:t>07</a:t>
            </a:r>
            <a:endParaRPr lang="en-GB" sz="3600" dirty="0">
              <a:latin typeface="Comic Sans MS" panose="030F0702030302020204" pitchFamily="66" charset="0"/>
            </a:endParaRPr>
          </a:p>
        </p:txBody>
      </p:sp>
      <p:sp>
        <p:nvSpPr>
          <p:cNvPr id="65" name="TextBox 64">
            <a:extLst>
              <a:ext uri="{FF2B5EF4-FFF2-40B4-BE49-F238E27FC236}">
                <a16:creationId xmlns:a16="http://schemas.microsoft.com/office/drawing/2014/main" id="{951CC268-FD47-4A81-BA73-F405070ED589}"/>
              </a:ext>
            </a:extLst>
          </p:cNvPr>
          <p:cNvSpPr txBox="1"/>
          <p:nvPr/>
        </p:nvSpPr>
        <p:spPr>
          <a:xfrm>
            <a:off x="1304677" y="7071737"/>
            <a:ext cx="759673" cy="646331"/>
          </a:xfrm>
          <a:prstGeom prst="rect">
            <a:avLst/>
          </a:prstGeom>
          <a:noFill/>
        </p:spPr>
        <p:txBody>
          <a:bodyPr wrap="square" rtlCol="0">
            <a:spAutoFit/>
          </a:bodyPr>
          <a:lstStyle/>
          <a:p>
            <a:r>
              <a:rPr lang="en-US" sz="3600" dirty="0">
                <a:latin typeface="Comic Sans MS" panose="030F0702030302020204" pitchFamily="66" charset="0"/>
              </a:rPr>
              <a:t>00</a:t>
            </a:r>
            <a:endParaRPr lang="en-GB" sz="3600" dirty="0">
              <a:latin typeface="Comic Sans MS" panose="030F0702030302020204" pitchFamily="66" charset="0"/>
            </a:endParaRPr>
          </a:p>
        </p:txBody>
      </p:sp>
      <p:pic>
        <p:nvPicPr>
          <p:cNvPr id="66" name="Picture 65">
            <a:extLst>
              <a:ext uri="{FF2B5EF4-FFF2-40B4-BE49-F238E27FC236}">
                <a16:creationId xmlns:a16="http://schemas.microsoft.com/office/drawing/2014/main" id="{B1889772-8C51-4EDD-AD7B-D5AE5D94E470}"/>
              </a:ext>
            </a:extLst>
          </p:cNvPr>
          <p:cNvPicPr>
            <a:picLocks noChangeAspect="1"/>
          </p:cNvPicPr>
          <p:nvPr/>
        </p:nvPicPr>
        <p:blipFill>
          <a:blip r:embed="rId4"/>
          <a:stretch>
            <a:fillRect/>
          </a:stretch>
        </p:blipFill>
        <p:spPr>
          <a:xfrm>
            <a:off x="2728277" y="7042835"/>
            <a:ext cx="1477086" cy="671042"/>
          </a:xfrm>
          <a:prstGeom prst="rect">
            <a:avLst/>
          </a:prstGeom>
        </p:spPr>
      </p:pic>
      <p:sp>
        <p:nvSpPr>
          <p:cNvPr id="67" name="TextBox 66">
            <a:extLst>
              <a:ext uri="{FF2B5EF4-FFF2-40B4-BE49-F238E27FC236}">
                <a16:creationId xmlns:a16="http://schemas.microsoft.com/office/drawing/2014/main" id="{AB2AFF9B-59E9-424E-8E38-030FCD331128}"/>
              </a:ext>
            </a:extLst>
          </p:cNvPr>
          <p:cNvSpPr txBox="1"/>
          <p:nvPr/>
        </p:nvSpPr>
        <p:spPr>
          <a:xfrm>
            <a:off x="2779293" y="7071737"/>
            <a:ext cx="759673" cy="646331"/>
          </a:xfrm>
          <a:prstGeom prst="rect">
            <a:avLst/>
          </a:prstGeom>
          <a:noFill/>
        </p:spPr>
        <p:txBody>
          <a:bodyPr wrap="square" rtlCol="0">
            <a:spAutoFit/>
          </a:bodyPr>
          <a:lstStyle/>
          <a:p>
            <a:r>
              <a:rPr lang="en-US" sz="3600" dirty="0">
                <a:latin typeface="Comic Sans MS" panose="030F0702030302020204" pitchFamily="66" charset="0"/>
              </a:rPr>
              <a:t>10</a:t>
            </a:r>
            <a:endParaRPr lang="en-GB" sz="3600" dirty="0">
              <a:latin typeface="Comic Sans MS" panose="030F0702030302020204" pitchFamily="66" charset="0"/>
            </a:endParaRPr>
          </a:p>
        </p:txBody>
      </p:sp>
      <p:sp>
        <p:nvSpPr>
          <p:cNvPr id="68" name="TextBox 67">
            <a:extLst>
              <a:ext uri="{FF2B5EF4-FFF2-40B4-BE49-F238E27FC236}">
                <a16:creationId xmlns:a16="http://schemas.microsoft.com/office/drawing/2014/main" id="{2BEE4077-1156-495E-84CA-6A71F31DF39F}"/>
              </a:ext>
            </a:extLst>
          </p:cNvPr>
          <p:cNvSpPr txBox="1"/>
          <p:nvPr/>
        </p:nvSpPr>
        <p:spPr>
          <a:xfrm>
            <a:off x="3466820" y="7072521"/>
            <a:ext cx="759673" cy="646331"/>
          </a:xfrm>
          <a:prstGeom prst="rect">
            <a:avLst/>
          </a:prstGeom>
          <a:noFill/>
        </p:spPr>
        <p:txBody>
          <a:bodyPr wrap="square" rtlCol="0">
            <a:spAutoFit/>
          </a:bodyPr>
          <a:lstStyle/>
          <a:p>
            <a:r>
              <a:rPr lang="en-US" sz="3600" dirty="0">
                <a:latin typeface="Comic Sans MS" panose="030F0702030302020204" pitchFamily="66" charset="0"/>
              </a:rPr>
              <a:t>00</a:t>
            </a:r>
            <a:endParaRPr lang="en-GB" sz="3600" dirty="0">
              <a:latin typeface="Comic Sans MS" panose="030F0702030302020204" pitchFamily="66" charset="0"/>
            </a:endParaRPr>
          </a:p>
        </p:txBody>
      </p:sp>
      <p:pic>
        <p:nvPicPr>
          <p:cNvPr id="69" name="Picture 68">
            <a:extLst>
              <a:ext uri="{FF2B5EF4-FFF2-40B4-BE49-F238E27FC236}">
                <a16:creationId xmlns:a16="http://schemas.microsoft.com/office/drawing/2014/main" id="{9EC46C4D-D3B1-41E6-ABD0-C49CB414FDE3}"/>
              </a:ext>
            </a:extLst>
          </p:cNvPr>
          <p:cNvPicPr>
            <a:picLocks noChangeAspect="1"/>
          </p:cNvPicPr>
          <p:nvPr/>
        </p:nvPicPr>
        <p:blipFill>
          <a:blip r:embed="rId4"/>
          <a:stretch>
            <a:fillRect/>
          </a:stretch>
        </p:blipFill>
        <p:spPr>
          <a:xfrm>
            <a:off x="4869290" y="7042835"/>
            <a:ext cx="1477086" cy="671042"/>
          </a:xfrm>
          <a:prstGeom prst="rect">
            <a:avLst/>
          </a:prstGeom>
        </p:spPr>
      </p:pic>
      <p:sp>
        <p:nvSpPr>
          <p:cNvPr id="70" name="TextBox 69">
            <a:extLst>
              <a:ext uri="{FF2B5EF4-FFF2-40B4-BE49-F238E27FC236}">
                <a16:creationId xmlns:a16="http://schemas.microsoft.com/office/drawing/2014/main" id="{F956D1D7-28A1-4A99-9DA6-3A0FB78713AF}"/>
              </a:ext>
            </a:extLst>
          </p:cNvPr>
          <p:cNvSpPr txBox="1"/>
          <p:nvPr/>
        </p:nvSpPr>
        <p:spPr>
          <a:xfrm>
            <a:off x="4896033" y="7072521"/>
            <a:ext cx="759673" cy="646331"/>
          </a:xfrm>
          <a:prstGeom prst="rect">
            <a:avLst/>
          </a:prstGeom>
          <a:noFill/>
        </p:spPr>
        <p:txBody>
          <a:bodyPr wrap="square" rtlCol="0">
            <a:spAutoFit/>
          </a:bodyPr>
          <a:lstStyle/>
          <a:p>
            <a:r>
              <a:rPr lang="en-US" sz="3600" dirty="0">
                <a:latin typeface="Comic Sans MS" panose="030F0702030302020204" pitchFamily="66" charset="0"/>
              </a:rPr>
              <a:t>09</a:t>
            </a:r>
            <a:endParaRPr lang="en-GB" sz="3600" dirty="0">
              <a:latin typeface="Comic Sans MS" panose="030F0702030302020204" pitchFamily="66" charset="0"/>
            </a:endParaRPr>
          </a:p>
        </p:txBody>
      </p:sp>
      <p:sp>
        <p:nvSpPr>
          <p:cNvPr id="71" name="TextBox 70">
            <a:extLst>
              <a:ext uri="{FF2B5EF4-FFF2-40B4-BE49-F238E27FC236}">
                <a16:creationId xmlns:a16="http://schemas.microsoft.com/office/drawing/2014/main" id="{0ED8DC2E-A7B8-4245-9CE4-A349FD262626}"/>
              </a:ext>
            </a:extLst>
          </p:cNvPr>
          <p:cNvSpPr txBox="1"/>
          <p:nvPr/>
        </p:nvSpPr>
        <p:spPr>
          <a:xfrm>
            <a:off x="5607833" y="7072521"/>
            <a:ext cx="759673" cy="646331"/>
          </a:xfrm>
          <a:prstGeom prst="rect">
            <a:avLst/>
          </a:prstGeom>
          <a:noFill/>
        </p:spPr>
        <p:txBody>
          <a:bodyPr wrap="square" rtlCol="0">
            <a:spAutoFit/>
          </a:bodyPr>
          <a:lstStyle/>
          <a:p>
            <a:r>
              <a:rPr lang="en-US" sz="3600" dirty="0">
                <a:latin typeface="Comic Sans MS" panose="030F0702030302020204" pitchFamily="66" charset="0"/>
              </a:rPr>
              <a:t>30</a:t>
            </a:r>
            <a:endParaRPr lang="en-GB" sz="3600" dirty="0">
              <a:latin typeface="Comic Sans MS" panose="030F0702030302020204" pitchFamily="66" charset="0"/>
            </a:endParaRPr>
          </a:p>
        </p:txBody>
      </p:sp>
      <p:pic>
        <p:nvPicPr>
          <p:cNvPr id="72" name="Picture 71">
            <a:extLst>
              <a:ext uri="{FF2B5EF4-FFF2-40B4-BE49-F238E27FC236}">
                <a16:creationId xmlns:a16="http://schemas.microsoft.com/office/drawing/2014/main" id="{4A695810-67C9-408D-9499-C5BA73DAD797}"/>
              </a:ext>
            </a:extLst>
          </p:cNvPr>
          <p:cNvPicPr>
            <a:picLocks noChangeAspect="1"/>
          </p:cNvPicPr>
          <p:nvPr/>
        </p:nvPicPr>
        <p:blipFill>
          <a:blip r:embed="rId4"/>
          <a:stretch>
            <a:fillRect/>
          </a:stretch>
        </p:blipFill>
        <p:spPr>
          <a:xfrm>
            <a:off x="566134" y="8418383"/>
            <a:ext cx="1477086" cy="671042"/>
          </a:xfrm>
          <a:prstGeom prst="rect">
            <a:avLst/>
          </a:prstGeom>
        </p:spPr>
      </p:pic>
      <p:sp>
        <p:nvSpPr>
          <p:cNvPr id="73" name="TextBox 72">
            <a:extLst>
              <a:ext uri="{FF2B5EF4-FFF2-40B4-BE49-F238E27FC236}">
                <a16:creationId xmlns:a16="http://schemas.microsoft.com/office/drawing/2014/main" id="{2A8595EF-26C2-42C6-994C-5A1465858ADA}"/>
              </a:ext>
            </a:extLst>
          </p:cNvPr>
          <p:cNvSpPr txBox="1"/>
          <p:nvPr/>
        </p:nvSpPr>
        <p:spPr>
          <a:xfrm>
            <a:off x="675427" y="8445581"/>
            <a:ext cx="690670" cy="646331"/>
          </a:xfrm>
          <a:prstGeom prst="rect">
            <a:avLst/>
          </a:prstGeom>
          <a:noFill/>
        </p:spPr>
        <p:txBody>
          <a:bodyPr wrap="square" rtlCol="0">
            <a:spAutoFit/>
          </a:bodyPr>
          <a:lstStyle/>
          <a:p>
            <a:r>
              <a:rPr lang="en-US" sz="3600" dirty="0">
                <a:latin typeface="Comic Sans MS" panose="030F0702030302020204" pitchFamily="66" charset="0"/>
              </a:rPr>
              <a:t>11</a:t>
            </a:r>
            <a:endParaRPr lang="en-GB" sz="3600" dirty="0">
              <a:latin typeface="Comic Sans MS" panose="030F0702030302020204" pitchFamily="66" charset="0"/>
            </a:endParaRPr>
          </a:p>
        </p:txBody>
      </p:sp>
      <p:sp>
        <p:nvSpPr>
          <p:cNvPr id="74" name="TextBox 73">
            <a:extLst>
              <a:ext uri="{FF2B5EF4-FFF2-40B4-BE49-F238E27FC236}">
                <a16:creationId xmlns:a16="http://schemas.microsoft.com/office/drawing/2014/main" id="{CD2A4DF8-9FDF-40E9-8BD2-33AA4409D0D7}"/>
              </a:ext>
            </a:extLst>
          </p:cNvPr>
          <p:cNvSpPr txBox="1"/>
          <p:nvPr/>
        </p:nvSpPr>
        <p:spPr>
          <a:xfrm>
            <a:off x="1304677" y="8448069"/>
            <a:ext cx="759673" cy="646331"/>
          </a:xfrm>
          <a:prstGeom prst="rect">
            <a:avLst/>
          </a:prstGeom>
          <a:noFill/>
        </p:spPr>
        <p:txBody>
          <a:bodyPr wrap="square" rtlCol="0">
            <a:spAutoFit/>
          </a:bodyPr>
          <a:lstStyle/>
          <a:p>
            <a:r>
              <a:rPr lang="en-US" sz="3600" dirty="0">
                <a:latin typeface="Comic Sans MS" panose="030F0702030302020204" pitchFamily="66" charset="0"/>
              </a:rPr>
              <a:t>00</a:t>
            </a:r>
            <a:endParaRPr lang="en-GB" sz="3600" dirty="0">
              <a:latin typeface="Comic Sans MS" panose="030F0702030302020204" pitchFamily="66" charset="0"/>
            </a:endParaRPr>
          </a:p>
        </p:txBody>
      </p:sp>
      <p:pic>
        <p:nvPicPr>
          <p:cNvPr id="75" name="Picture 74">
            <a:extLst>
              <a:ext uri="{FF2B5EF4-FFF2-40B4-BE49-F238E27FC236}">
                <a16:creationId xmlns:a16="http://schemas.microsoft.com/office/drawing/2014/main" id="{06DA4AE1-D36D-4C16-A3BA-4AF89503A646}"/>
              </a:ext>
            </a:extLst>
          </p:cNvPr>
          <p:cNvPicPr>
            <a:picLocks noChangeAspect="1"/>
          </p:cNvPicPr>
          <p:nvPr/>
        </p:nvPicPr>
        <p:blipFill>
          <a:blip r:embed="rId4"/>
          <a:stretch>
            <a:fillRect/>
          </a:stretch>
        </p:blipFill>
        <p:spPr>
          <a:xfrm>
            <a:off x="2728277" y="8418383"/>
            <a:ext cx="1477086" cy="671042"/>
          </a:xfrm>
          <a:prstGeom prst="rect">
            <a:avLst/>
          </a:prstGeom>
        </p:spPr>
      </p:pic>
      <p:sp>
        <p:nvSpPr>
          <p:cNvPr id="76" name="TextBox 75">
            <a:extLst>
              <a:ext uri="{FF2B5EF4-FFF2-40B4-BE49-F238E27FC236}">
                <a16:creationId xmlns:a16="http://schemas.microsoft.com/office/drawing/2014/main" id="{6D18FB8F-8E19-48B3-928E-432DFB5244EB}"/>
              </a:ext>
            </a:extLst>
          </p:cNvPr>
          <p:cNvSpPr txBox="1"/>
          <p:nvPr/>
        </p:nvSpPr>
        <p:spPr>
          <a:xfrm>
            <a:off x="2755020" y="8448069"/>
            <a:ext cx="759673" cy="646331"/>
          </a:xfrm>
          <a:prstGeom prst="rect">
            <a:avLst/>
          </a:prstGeom>
          <a:noFill/>
        </p:spPr>
        <p:txBody>
          <a:bodyPr wrap="square" rtlCol="0">
            <a:spAutoFit/>
          </a:bodyPr>
          <a:lstStyle/>
          <a:p>
            <a:r>
              <a:rPr lang="en-US" sz="3600" dirty="0">
                <a:latin typeface="Comic Sans MS" panose="030F0702030302020204" pitchFamily="66" charset="0"/>
              </a:rPr>
              <a:t>03</a:t>
            </a:r>
          </a:p>
        </p:txBody>
      </p:sp>
      <p:sp>
        <p:nvSpPr>
          <p:cNvPr id="77" name="TextBox 76">
            <a:extLst>
              <a:ext uri="{FF2B5EF4-FFF2-40B4-BE49-F238E27FC236}">
                <a16:creationId xmlns:a16="http://schemas.microsoft.com/office/drawing/2014/main" id="{AB07D06C-32B9-4CE1-9B7B-4973D86E3D71}"/>
              </a:ext>
            </a:extLst>
          </p:cNvPr>
          <p:cNvSpPr txBox="1"/>
          <p:nvPr/>
        </p:nvSpPr>
        <p:spPr>
          <a:xfrm>
            <a:off x="3466820" y="8448069"/>
            <a:ext cx="759673" cy="646331"/>
          </a:xfrm>
          <a:prstGeom prst="rect">
            <a:avLst/>
          </a:prstGeom>
          <a:noFill/>
        </p:spPr>
        <p:txBody>
          <a:bodyPr wrap="square" rtlCol="0">
            <a:spAutoFit/>
          </a:bodyPr>
          <a:lstStyle/>
          <a:p>
            <a:r>
              <a:rPr lang="en-US" sz="3600" dirty="0">
                <a:latin typeface="Comic Sans MS" panose="030F0702030302020204" pitchFamily="66" charset="0"/>
              </a:rPr>
              <a:t>30</a:t>
            </a:r>
            <a:endParaRPr lang="en-GB" sz="3600" dirty="0">
              <a:latin typeface="Comic Sans MS" panose="030F0702030302020204" pitchFamily="66" charset="0"/>
            </a:endParaRPr>
          </a:p>
        </p:txBody>
      </p:sp>
      <p:pic>
        <p:nvPicPr>
          <p:cNvPr id="78" name="Picture 77">
            <a:extLst>
              <a:ext uri="{FF2B5EF4-FFF2-40B4-BE49-F238E27FC236}">
                <a16:creationId xmlns:a16="http://schemas.microsoft.com/office/drawing/2014/main" id="{53D21AEB-CAF7-4B3D-A4AB-1A71646CD8C7}"/>
              </a:ext>
            </a:extLst>
          </p:cNvPr>
          <p:cNvPicPr>
            <a:picLocks noChangeAspect="1"/>
          </p:cNvPicPr>
          <p:nvPr/>
        </p:nvPicPr>
        <p:blipFill>
          <a:blip r:embed="rId4"/>
          <a:stretch>
            <a:fillRect/>
          </a:stretch>
        </p:blipFill>
        <p:spPr>
          <a:xfrm>
            <a:off x="4911550" y="8413408"/>
            <a:ext cx="1477086" cy="671042"/>
          </a:xfrm>
          <a:prstGeom prst="rect">
            <a:avLst/>
          </a:prstGeom>
        </p:spPr>
      </p:pic>
      <p:sp>
        <p:nvSpPr>
          <p:cNvPr id="79" name="TextBox 78">
            <a:extLst>
              <a:ext uri="{FF2B5EF4-FFF2-40B4-BE49-F238E27FC236}">
                <a16:creationId xmlns:a16="http://schemas.microsoft.com/office/drawing/2014/main" id="{32E2CF15-AD01-4D77-B419-01456A37ABFF}"/>
              </a:ext>
            </a:extLst>
          </p:cNvPr>
          <p:cNvSpPr txBox="1"/>
          <p:nvPr/>
        </p:nvSpPr>
        <p:spPr>
          <a:xfrm>
            <a:off x="4938293" y="8443094"/>
            <a:ext cx="759673" cy="646331"/>
          </a:xfrm>
          <a:prstGeom prst="rect">
            <a:avLst/>
          </a:prstGeom>
          <a:noFill/>
        </p:spPr>
        <p:txBody>
          <a:bodyPr wrap="square" rtlCol="0">
            <a:spAutoFit/>
          </a:bodyPr>
          <a:lstStyle/>
          <a:p>
            <a:r>
              <a:rPr lang="en-US" sz="3600" dirty="0">
                <a:latin typeface="Comic Sans MS" panose="030F0702030302020204" pitchFamily="66" charset="0"/>
              </a:rPr>
              <a:t>12</a:t>
            </a:r>
            <a:endParaRPr lang="en-GB" sz="3600" dirty="0">
              <a:latin typeface="Comic Sans MS" panose="030F0702030302020204" pitchFamily="66" charset="0"/>
            </a:endParaRPr>
          </a:p>
        </p:txBody>
      </p:sp>
      <p:sp>
        <p:nvSpPr>
          <p:cNvPr id="80" name="TextBox 79">
            <a:extLst>
              <a:ext uri="{FF2B5EF4-FFF2-40B4-BE49-F238E27FC236}">
                <a16:creationId xmlns:a16="http://schemas.microsoft.com/office/drawing/2014/main" id="{D4DA6D00-56A3-4D4E-A80F-A65EC455E835}"/>
              </a:ext>
            </a:extLst>
          </p:cNvPr>
          <p:cNvSpPr txBox="1"/>
          <p:nvPr/>
        </p:nvSpPr>
        <p:spPr>
          <a:xfrm>
            <a:off x="5650093" y="8443094"/>
            <a:ext cx="759673" cy="646331"/>
          </a:xfrm>
          <a:prstGeom prst="rect">
            <a:avLst/>
          </a:prstGeom>
          <a:noFill/>
        </p:spPr>
        <p:txBody>
          <a:bodyPr wrap="square" rtlCol="0">
            <a:spAutoFit/>
          </a:bodyPr>
          <a:lstStyle/>
          <a:p>
            <a:r>
              <a:rPr lang="en-US" sz="3600" dirty="0">
                <a:latin typeface="Comic Sans MS" panose="030F0702030302020204" pitchFamily="66" charset="0"/>
              </a:rPr>
              <a:t>00</a:t>
            </a:r>
            <a:endParaRPr lang="en-GB" sz="3600" dirty="0">
              <a:latin typeface="Comic Sans MS" panose="030F0702030302020204" pitchFamily="66" charset="0"/>
            </a:endParaRPr>
          </a:p>
        </p:txBody>
      </p:sp>
      <p:sp>
        <p:nvSpPr>
          <p:cNvPr id="81" name="Rectangle: Folded Corner 80">
            <a:extLst>
              <a:ext uri="{FF2B5EF4-FFF2-40B4-BE49-F238E27FC236}">
                <a16:creationId xmlns:a16="http://schemas.microsoft.com/office/drawing/2014/main" id="{820DAC9F-6277-4DFF-ADBD-CF0AC92A8E8A}"/>
              </a:ext>
            </a:extLst>
          </p:cNvPr>
          <p:cNvSpPr/>
          <p:nvPr/>
        </p:nvSpPr>
        <p:spPr>
          <a:xfrm rot="374682">
            <a:off x="5057833" y="694588"/>
            <a:ext cx="1424014" cy="832957"/>
          </a:xfrm>
          <a:prstGeom prst="foldedCorne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82" name="TextBox 81">
            <a:extLst>
              <a:ext uri="{FF2B5EF4-FFF2-40B4-BE49-F238E27FC236}">
                <a16:creationId xmlns:a16="http://schemas.microsoft.com/office/drawing/2014/main" id="{8C41E894-540D-4B2D-8588-05E2027007B6}"/>
              </a:ext>
            </a:extLst>
          </p:cNvPr>
          <p:cNvSpPr txBox="1"/>
          <p:nvPr/>
        </p:nvSpPr>
        <p:spPr>
          <a:xfrm rot="402756">
            <a:off x="5028055" y="781918"/>
            <a:ext cx="1503348" cy="646331"/>
          </a:xfrm>
          <a:prstGeom prst="rect">
            <a:avLst/>
          </a:prstGeom>
          <a:noFill/>
        </p:spPr>
        <p:txBody>
          <a:bodyPr wrap="square" rtlCol="0">
            <a:spAutoFit/>
          </a:bodyPr>
          <a:lstStyle/>
          <a:p>
            <a:r>
              <a:rPr lang="en-US" sz="1200" dirty="0" err="1">
                <a:latin typeface="Comic Sans MS" panose="030F0702030302020204" pitchFamily="66" charset="0"/>
              </a:rPr>
              <a:t>o’r</a:t>
            </a:r>
            <a:r>
              <a:rPr lang="en-US" sz="1200" dirty="0">
                <a:latin typeface="Comic Sans MS" panose="030F0702030302020204" pitchFamily="66" charset="0"/>
              </a:rPr>
              <a:t> </a:t>
            </a:r>
            <a:r>
              <a:rPr lang="en-US" sz="1200" dirty="0" err="1">
                <a:latin typeface="Comic Sans MS" panose="030F0702030302020204" pitchFamily="66" charset="0"/>
              </a:rPr>
              <a:t>gloch</a:t>
            </a:r>
            <a:r>
              <a:rPr lang="en-US" sz="1200" dirty="0">
                <a:latin typeface="Comic Sans MS" panose="030F0702030302020204" pitchFamily="66" charset="0"/>
              </a:rPr>
              <a:t> – </a:t>
            </a:r>
            <a:r>
              <a:rPr lang="en-US" sz="1200" dirty="0">
                <a:solidFill>
                  <a:srgbClr val="7030A0"/>
                </a:solidFill>
                <a:latin typeface="Comic Sans MS" panose="030F0702030302020204" pitchFamily="66" charset="0"/>
              </a:rPr>
              <a:t>o’clock</a:t>
            </a:r>
          </a:p>
          <a:p>
            <a:r>
              <a:rPr lang="en-US" sz="1200" dirty="0">
                <a:latin typeface="Comic Sans MS" panose="030F0702030302020204" pitchFamily="66" charset="0"/>
              </a:rPr>
              <a:t>Hanner </a:t>
            </a:r>
            <a:r>
              <a:rPr lang="en-US" sz="1200" dirty="0" err="1">
                <a:latin typeface="Comic Sans MS" panose="030F0702030302020204" pitchFamily="66" charset="0"/>
              </a:rPr>
              <a:t>awr</a:t>
            </a:r>
            <a:r>
              <a:rPr lang="en-US" sz="1200" dirty="0">
                <a:latin typeface="Comic Sans MS" panose="030F0702030302020204" pitchFamily="66" charset="0"/>
              </a:rPr>
              <a:t> </a:t>
            </a:r>
            <a:r>
              <a:rPr lang="en-US" sz="1200" dirty="0" err="1">
                <a:latin typeface="Comic Sans MS" panose="030F0702030302020204" pitchFamily="66" charset="0"/>
              </a:rPr>
              <a:t>wedi</a:t>
            </a:r>
            <a:r>
              <a:rPr lang="en-US" sz="1200" dirty="0">
                <a:latin typeface="Comic Sans MS" panose="030F0702030302020204" pitchFamily="66" charset="0"/>
              </a:rPr>
              <a:t> </a:t>
            </a:r>
          </a:p>
          <a:p>
            <a:r>
              <a:rPr lang="en-US" sz="1200" dirty="0">
                <a:latin typeface="Comic Sans MS" panose="030F0702030302020204" pitchFamily="66" charset="0"/>
              </a:rPr>
              <a:t>– </a:t>
            </a:r>
            <a:r>
              <a:rPr lang="en-US" sz="1200" dirty="0">
                <a:solidFill>
                  <a:srgbClr val="7030A0"/>
                </a:solidFill>
                <a:latin typeface="Comic Sans MS" panose="030F0702030302020204" pitchFamily="66" charset="0"/>
              </a:rPr>
              <a:t>half past</a:t>
            </a:r>
          </a:p>
        </p:txBody>
      </p:sp>
    </p:spTree>
    <p:extLst>
      <p:ext uri="{BB962C8B-B14F-4D97-AF65-F5344CB8AC3E}">
        <p14:creationId xmlns:p14="http://schemas.microsoft.com/office/powerpoint/2010/main" val="3899409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0122" y="170121"/>
            <a:ext cx="6507126" cy="1510913"/>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a:latin typeface="Calibri" charset="0"/>
              <a:ea typeface="Calibri" charset="0"/>
              <a:cs typeface="Calibri" charset="0"/>
            </a:endParaRPr>
          </a:p>
        </p:txBody>
      </p:sp>
      <p:sp>
        <p:nvSpPr>
          <p:cNvPr id="6" name="TextBox 5"/>
          <p:cNvSpPr txBox="1"/>
          <p:nvPr/>
        </p:nvSpPr>
        <p:spPr>
          <a:xfrm>
            <a:off x="170122" y="170784"/>
            <a:ext cx="6326154" cy="1661993"/>
          </a:xfrm>
          <a:prstGeom prst="rect">
            <a:avLst/>
          </a:prstGeom>
          <a:noFill/>
        </p:spPr>
        <p:txBody>
          <a:bodyPr wrap="square" rtlCol="0">
            <a:spAutoFit/>
          </a:bodyPr>
          <a:lstStyle/>
          <a:p>
            <a:pPr fontAlgn="base"/>
            <a:r>
              <a:rPr lang="en-GB" sz="1200" b="1" u="sng" dirty="0" err="1">
                <a:latin typeface="Calibri" charset="0"/>
                <a:ea typeface="Calibri" charset="0"/>
                <a:cs typeface="Calibri" charset="0"/>
              </a:rPr>
              <a:t>Tasg</a:t>
            </a:r>
            <a:r>
              <a:rPr lang="en-GB" sz="1200" b="1" u="sng" dirty="0">
                <a:latin typeface="Calibri" charset="0"/>
                <a:ea typeface="Calibri" charset="0"/>
                <a:cs typeface="Calibri" charset="0"/>
              </a:rPr>
              <a:t> </a:t>
            </a:r>
            <a:r>
              <a:rPr lang="en-GB" sz="1200" b="1" u="sng" dirty="0" err="1">
                <a:latin typeface="Calibri" charset="0"/>
                <a:ea typeface="Calibri" charset="0"/>
                <a:cs typeface="Calibri" charset="0"/>
              </a:rPr>
              <a:t>Mathemateg</a:t>
            </a:r>
            <a:r>
              <a:rPr lang="en-GB" sz="1200" b="1" u="sng" dirty="0">
                <a:latin typeface="Calibri" charset="0"/>
                <a:ea typeface="Calibri" charset="0"/>
                <a:cs typeface="Calibri" charset="0"/>
              </a:rPr>
              <a:t> 3 </a:t>
            </a:r>
            <a:r>
              <a:rPr lang="en-GB" sz="1200" b="1" u="sng" dirty="0" err="1">
                <a:latin typeface="Calibri" charset="0"/>
                <a:ea typeface="Calibri" charset="0"/>
                <a:cs typeface="Calibri" charset="0"/>
              </a:rPr>
              <a:t>cwis</a:t>
            </a:r>
            <a:r>
              <a:rPr lang="en-GB" sz="1200" b="1" u="sng" dirty="0">
                <a:latin typeface="Calibri" charset="0"/>
                <a:ea typeface="Calibri" charset="0"/>
                <a:cs typeface="Calibri" charset="0"/>
              </a:rPr>
              <a:t> </a:t>
            </a:r>
            <a:r>
              <a:rPr lang="en-GB" sz="1200" b="1" u="sng" dirty="0" err="1">
                <a:latin typeface="Calibri" charset="0"/>
                <a:ea typeface="Calibri" charset="0"/>
                <a:cs typeface="Calibri" charset="0"/>
              </a:rPr>
              <a:t>trosi</a:t>
            </a:r>
            <a:r>
              <a:rPr lang="en-GB" sz="1200" b="1" u="sng" dirty="0">
                <a:latin typeface="Calibri" charset="0"/>
                <a:ea typeface="Calibri" charset="0"/>
                <a:cs typeface="Calibri" charset="0"/>
              </a:rPr>
              <a:t> </a:t>
            </a:r>
            <a:r>
              <a:rPr lang="en-GB" sz="1200" b="1" u="sng" dirty="0" err="1">
                <a:latin typeface="Calibri" charset="0"/>
                <a:ea typeface="Calibri" charset="0"/>
                <a:cs typeface="Calibri" charset="0"/>
              </a:rPr>
              <a:t>amser</a:t>
            </a:r>
            <a:r>
              <a:rPr lang="en-GB" sz="1200" b="1" u="sng" dirty="0">
                <a:latin typeface="Calibri" charset="0"/>
                <a:ea typeface="Calibri" charset="0"/>
                <a:cs typeface="Calibri" charset="0"/>
              </a:rPr>
              <a:t>/ </a:t>
            </a:r>
            <a:r>
              <a:rPr lang="en-US" sz="1200" dirty="0">
                <a:latin typeface="Calibri" charset="0"/>
                <a:ea typeface="Calibri" charset="0"/>
                <a:cs typeface="Calibri" charset="0"/>
              </a:rPr>
              <a:t>​</a:t>
            </a:r>
            <a:r>
              <a:rPr lang="en-GB" sz="1200" b="1" u="sng" dirty="0">
                <a:solidFill>
                  <a:schemeClr val="accent1"/>
                </a:solidFill>
                <a:latin typeface="Calibri" charset="0"/>
                <a:ea typeface="Calibri" charset="0"/>
                <a:cs typeface="Calibri" charset="0"/>
              </a:rPr>
              <a:t>Task Mathematics 3 Converting time quiz</a:t>
            </a:r>
            <a:r>
              <a:rPr lang="en-US" sz="1200" dirty="0">
                <a:solidFill>
                  <a:schemeClr val="accent1"/>
                </a:solidFill>
                <a:latin typeface="Calibri" charset="0"/>
                <a:ea typeface="Calibri" charset="0"/>
                <a:cs typeface="Calibri" charset="0"/>
              </a:rPr>
              <a:t>​</a:t>
            </a:r>
          </a:p>
          <a:p>
            <a:pPr fontAlgn="base"/>
            <a:endParaRPr lang="en-GB" sz="1200" dirty="0">
              <a:latin typeface="Calibri" charset="0"/>
              <a:ea typeface="Calibri" charset="0"/>
              <a:cs typeface="Calibri" charset="0"/>
            </a:endParaRPr>
          </a:p>
          <a:p>
            <a:pPr fontAlgn="base"/>
            <a:r>
              <a:rPr lang="en-GB" sz="1200" dirty="0">
                <a:latin typeface="Calibri" charset="0"/>
                <a:ea typeface="Calibri" charset="0"/>
                <a:cs typeface="Calibri" charset="0"/>
              </a:rPr>
              <a:t>O </a:t>
            </a:r>
            <a:r>
              <a:rPr lang="en-GB" sz="1200" dirty="0" err="1">
                <a:latin typeface="Calibri" charset="0"/>
                <a:ea typeface="Calibri" charset="0"/>
                <a:cs typeface="Calibri" charset="0"/>
              </a:rPr>
              <a:t>dan</a:t>
            </a:r>
            <a:r>
              <a:rPr lang="en-GB" sz="1200" dirty="0">
                <a:latin typeface="Calibri" charset="0"/>
                <a:ea typeface="Calibri" charset="0"/>
                <a:cs typeface="Calibri" charset="0"/>
              </a:rPr>
              <a:t> </a:t>
            </a:r>
            <a:r>
              <a:rPr lang="en-GB" sz="1200" dirty="0" err="1">
                <a:latin typeface="Calibri" charset="0"/>
                <a:ea typeface="Calibri" charset="0"/>
                <a:cs typeface="Calibri" charset="0"/>
              </a:rPr>
              <a:t>assigments</a:t>
            </a:r>
            <a:r>
              <a:rPr lang="en-GB" sz="1200" dirty="0">
                <a:latin typeface="Calibri" charset="0"/>
                <a:ea typeface="Calibri" charset="0"/>
                <a:cs typeface="Calibri" charset="0"/>
              </a:rPr>
              <a:t> </a:t>
            </a:r>
            <a:r>
              <a:rPr lang="en-US" sz="1200" dirty="0">
                <a:latin typeface="Calibri" charset="0"/>
                <a:ea typeface="Calibri" charset="0"/>
                <a:cs typeface="Calibri" charset="0"/>
              </a:rPr>
              <a:t>​</a:t>
            </a:r>
            <a:r>
              <a:rPr lang="en-GB" sz="1200" dirty="0">
                <a:solidFill>
                  <a:schemeClr val="accent1"/>
                </a:solidFill>
                <a:latin typeface="Calibri" charset="0"/>
                <a:ea typeface="Calibri" charset="0"/>
                <a:cs typeface="Calibri" charset="0"/>
              </a:rPr>
              <a:t>Under assignments</a:t>
            </a:r>
            <a:r>
              <a:rPr lang="en-US" sz="1200" dirty="0">
                <a:solidFill>
                  <a:schemeClr val="accent1"/>
                </a:solidFill>
                <a:latin typeface="Calibri" charset="0"/>
                <a:ea typeface="Calibri" charset="0"/>
                <a:cs typeface="Calibri" charset="0"/>
              </a:rPr>
              <a:t>​</a:t>
            </a:r>
          </a:p>
          <a:p>
            <a:pPr fontAlgn="base"/>
            <a:endParaRPr lang="en-US" sz="1200" dirty="0">
              <a:solidFill>
                <a:schemeClr val="accent1"/>
              </a:solidFill>
              <a:latin typeface="Calibri" charset="0"/>
              <a:ea typeface="Calibri" charset="0"/>
              <a:cs typeface="Calibri" charset="0"/>
            </a:endParaRPr>
          </a:p>
          <a:p>
            <a:pPr fontAlgn="base"/>
            <a:r>
              <a:rPr lang="en-GB" sz="1200" dirty="0" err="1">
                <a:latin typeface="Calibri" charset="0"/>
                <a:ea typeface="Calibri" charset="0"/>
                <a:cs typeface="Calibri" charset="0"/>
              </a:rPr>
              <a:t>Cwis</a:t>
            </a:r>
            <a:r>
              <a:rPr lang="en-GB" sz="1200" dirty="0">
                <a:latin typeface="Calibri" charset="0"/>
                <a:ea typeface="Calibri" charset="0"/>
                <a:cs typeface="Calibri" charset="0"/>
              </a:rPr>
              <a:t> </a:t>
            </a:r>
            <a:r>
              <a:rPr lang="en-GB" sz="1200" dirty="0" err="1">
                <a:latin typeface="Calibri" charset="0"/>
                <a:ea typeface="Calibri" charset="0"/>
                <a:cs typeface="Calibri" charset="0"/>
              </a:rPr>
              <a:t>Trosi</a:t>
            </a:r>
            <a:r>
              <a:rPr lang="en-GB" sz="1200" dirty="0">
                <a:latin typeface="Calibri" charset="0"/>
                <a:ea typeface="Calibri" charset="0"/>
                <a:cs typeface="Calibri" charset="0"/>
              </a:rPr>
              <a:t> </a:t>
            </a:r>
            <a:r>
              <a:rPr lang="en-GB" sz="1200" dirty="0" err="1">
                <a:latin typeface="Calibri" charset="0"/>
                <a:ea typeface="Calibri" charset="0"/>
                <a:cs typeface="Calibri" charset="0"/>
              </a:rPr>
              <a:t>Amser</a:t>
            </a:r>
            <a:r>
              <a:rPr lang="en-GB" sz="1200" dirty="0">
                <a:latin typeface="Calibri" charset="0"/>
                <a:ea typeface="Calibri" charset="0"/>
                <a:cs typeface="Calibri" charset="0"/>
              </a:rPr>
              <a:t> – </a:t>
            </a:r>
            <a:r>
              <a:rPr lang="en-GB" sz="1200" b="1" dirty="0" err="1">
                <a:solidFill>
                  <a:srgbClr val="FF0000"/>
                </a:solidFill>
                <a:latin typeface="Calibri" charset="0"/>
                <a:ea typeface="Calibri" charset="0"/>
                <a:cs typeface="Calibri" charset="0"/>
              </a:rPr>
              <a:t>Ar</a:t>
            </a:r>
            <a:r>
              <a:rPr lang="en-GB" sz="1200" b="1" dirty="0">
                <a:solidFill>
                  <a:srgbClr val="FF0000"/>
                </a:solidFill>
                <a:latin typeface="Calibri" charset="0"/>
                <a:ea typeface="Calibri" charset="0"/>
                <a:cs typeface="Calibri" charset="0"/>
              </a:rPr>
              <a:t> </a:t>
            </a:r>
            <a:r>
              <a:rPr lang="en-GB" sz="1200" b="1" dirty="0" err="1">
                <a:solidFill>
                  <a:srgbClr val="FF0000"/>
                </a:solidFill>
                <a:latin typeface="Calibri" charset="0"/>
                <a:ea typeface="Calibri" charset="0"/>
                <a:cs typeface="Calibri" charset="0"/>
              </a:rPr>
              <a:t>Fy</a:t>
            </a:r>
            <a:r>
              <a:rPr lang="en-GB" sz="1200" b="1" dirty="0">
                <a:solidFill>
                  <a:srgbClr val="FF0000"/>
                </a:solidFill>
                <a:latin typeface="Calibri" charset="0"/>
                <a:ea typeface="Calibri" charset="0"/>
                <a:cs typeface="Calibri" charset="0"/>
              </a:rPr>
              <a:t> </a:t>
            </a:r>
            <a:r>
              <a:rPr lang="en-GB" sz="1200" b="1" dirty="0" err="1">
                <a:solidFill>
                  <a:srgbClr val="FF0000"/>
                </a:solidFill>
                <a:latin typeface="Calibri" charset="0"/>
                <a:ea typeface="Calibri" charset="0"/>
                <a:cs typeface="Calibri" charset="0"/>
              </a:rPr>
              <a:t>Ffordd</a:t>
            </a:r>
            <a:r>
              <a:rPr lang="en-GB" sz="1200" dirty="0">
                <a:solidFill>
                  <a:srgbClr val="FF0000"/>
                </a:solidFill>
                <a:latin typeface="Calibri" charset="0"/>
                <a:ea typeface="Calibri" charset="0"/>
                <a:cs typeface="Calibri" charset="0"/>
              </a:rPr>
              <a:t>​</a:t>
            </a:r>
          </a:p>
          <a:p>
            <a:pPr fontAlgn="base"/>
            <a:r>
              <a:rPr lang="en-GB" sz="1200" dirty="0" err="1">
                <a:latin typeface="Calibri" charset="0"/>
                <a:ea typeface="Calibri" charset="0"/>
                <a:cs typeface="Calibri" charset="0"/>
              </a:rPr>
              <a:t>Cwis</a:t>
            </a:r>
            <a:r>
              <a:rPr lang="en-GB" sz="1200" dirty="0">
                <a:latin typeface="Calibri" charset="0"/>
                <a:ea typeface="Calibri" charset="0"/>
                <a:cs typeface="Calibri" charset="0"/>
              </a:rPr>
              <a:t> </a:t>
            </a:r>
            <a:r>
              <a:rPr lang="en-GB" sz="1200" dirty="0" err="1">
                <a:latin typeface="Calibri" charset="0"/>
                <a:ea typeface="Calibri" charset="0"/>
                <a:cs typeface="Calibri" charset="0"/>
              </a:rPr>
              <a:t>Trosi</a:t>
            </a:r>
            <a:r>
              <a:rPr lang="en-GB" sz="1200" dirty="0">
                <a:latin typeface="Calibri" charset="0"/>
                <a:ea typeface="Calibri" charset="0"/>
                <a:cs typeface="Calibri" charset="0"/>
              </a:rPr>
              <a:t> </a:t>
            </a:r>
            <a:r>
              <a:rPr lang="en-GB" sz="1200" dirty="0" err="1">
                <a:latin typeface="Calibri" charset="0"/>
                <a:ea typeface="Calibri" charset="0"/>
                <a:cs typeface="Calibri" charset="0"/>
              </a:rPr>
              <a:t>Amser</a:t>
            </a:r>
            <a:r>
              <a:rPr lang="en-GB" sz="1200" dirty="0">
                <a:latin typeface="Calibri" charset="0"/>
                <a:ea typeface="Calibri" charset="0"/>
                <a:cs typeface="Calibri" charset="0"/>
              </a:rPr>
              <a:t> </a:t>
            </a:r>
            <a:r>
              <a:rPr lang="en-GB" sz="1200" b="1" dirty="0" err="1">
                <a:solidFill>
                  <a:srgbClr val="FFC000"/>
                </a:solidFill>
                <a:latin typeface="Calibri" charset="0"/>
                <a:ea typeface="Calibri" charset="0"/>
                <a:cs typeface="Calibri" charset="0"/>
              </a:rPr>
              <a:t>Bron</a:t>
            </a:r>
            <a:r>
              <a:rPr lang="en-GB" sz="1200" b="1" dirty="0">
                <a:solidFill>
                  <a:srgbClr val="FFC000"/>
                </a:solidFill>
                <a:latin typeface="Calibri" charset="0"/>
                <a:ea typeface="Calibri" charset="0"/>
                <a:cs typeface="Calibri" charset="0"/>
              </a:rPr>
              <a:t> </a:t>
            </a:r>
            <a:r>
              <a:rPr lang="en-GB" sz="1200" b="1" dirty="0" err="1">
                <a:solidFill>
                  <a:srgbClr val="FFC000"/>
                </a:solidFill>
                <a:latin typeface="Calibri" charset="0"/>
                <a:ea typeface="Calibri" charset="0"/>
                <a:cs typeface="Calibri" charset="0"/>
              </a:rPr>
              <a:t>Yna</a:t>
            </a:r>
            <a:r>
              <a:rPr lang="en-GB" sz="1200" dirty="0">
                <a:solidFill>
                  <a:srgbClr val="FFC000"/>
                </a:solidFill>
                <a:latin typeface="Calibri" charset="0"/>
                <a:ea typeface="Calibri" charset="0"/>
                <a:cs typeface="Calibri" charset="0"/>
              </a:rPr>
              <a:t>​</a:t>
            </a:r>
          </a:p>
          <a:p>
            <a:pPr fontAlgn="base"/>
            <a:r>
              <a:rPr lang="en-GB" sz="1200" dirty="0" err="1">
                <a:latin typeface="Calibri" charset="0"/>
                <a:ea typeface="Calibri" charset="0"/>
                <a:cs typeface="Calibri" charset="0"/>
              </a:rPr>
              <a:t>Cwis</a:t>
            </a:r>
            <a:r>
              <a:rPr lang="en-GB" sz="1200" dirty="0">
                <a:latin typeface="Calibri" charset="0"/>
                <a:ea typeface="Calibri" charset="0"/>
                <a:cs typeface="Calibri" charset="0"/>
              </a:rPr>
              <a:t> </a:t>
            </a:r>
            <a:r>
              <a:rPr lang="en-GB" sz="1200" dirty="0" err="1">
                <a:latin typeface="Calibri" charset="0"/>
                <a:ea typeface="Calibri" charset="0"/>
                <a:cs typeface="Calibri" charset="0"/>
              </a:rPr>
              <a:t>Trosi</a:t>
            </a:r>
            <a:r>
              <a:rPr lang="en-GB" sz="1200" dirty="0">
                <a:latin typeface="Calibri" charset="0"/>
                <a:ea typeface="Calibri" charset="0"/>
                <a:cs typeface="Calibri" charset="0"/>
              </a:rPr>
              <a:t> </a:t>
            </a:r>
            <a:r>
              <a:rPr lang="en-GB" sz="1200" dirty="0" err="1">
                <a:latin typeface="Calibri" charset="0"/>
                <a:ea typeface="Calibri" charset="0"/>
                <a:cs typeface="Calibri" charset="0"/>
              </a:rPr>
              <a:t>Amser</a:t>
            </a:r>
            <a:r>
              <a:rPr lang="en-GB" sz="1200" dirty="0">
                <a:latin typeface="Calibri" charset="0"/>
                <a:ea typeface="Calibri" charset="0"/>
                <a:cs typeface="Calibri" charset="0"/>
              </a:rPr>
              <a:t> – </a:t>
            </a:r>
            <a:r>
              <a:rPr lang="en-GB" sz="1200" b="1" dirty="0" err="1">
                <a:solidFill>
                  <a:srgbClr val="00B050"/>
                </a:solidFill>
                <a:latin typeface="Calibri" charset="0"/>
                <a:ea typeface="Calibri" charset="0"/>
                <a:cs typeface="Calibri" charset="0"/>
              </a:rPr>
              <a:t>Barod</a:t>
            </a:r>
            <a:r>
              <a:rPr lang="en-GB" sz="1200" b="1" dirty="0">
                <a:solidFill>
                  <a:srgbClr val="00B050"/>
                </a:solidFill>
                <a:latin typeface="Calibri" charset="0"/>
                <a:ea typeface="Calibri" charset="0"/>
                <a:cs typeface="Calibri" charset="0"/>
              </a:rPr>
              <a:t> Am Her</a:t>
            </a:r>
            <a:r>
              <a:rPr lang="en-US" sz="1200" dirty="0">
                <a:solidFill>
                  <a:srgbClr val="00B050"/>
                </a:solidFill>
                <a:latin typeface="Calibri" charset="0"/>
                <a:ea typeface="Calibri" charset="0"/>
                <a:cs typeface="Calibri" charset="0"/>
              </a:rPr>
              <a:t>​ </a:t>
            </a:r>
            <a:r>
              <a:rPr lang="en-US" sz="1200" b="1" dirty="0" err="1">
                <a:solidFill>
                  <a:srgbClr val="00B050"/>
                </a:solidFill>
                <a:latin typeface="Calibri" charset="0"/>
                <a:ea typeface="Calibri" charset="0"/>
                <a:cs typeface="Calibri" charset="0"/>
              </a:rPr>
              <a:t>Newydd</a:t>
            </a:r>
            <a:endParaRPr lang="en-US" sz="1200" b="1" dirty="0">
              <a:solidFill>
                <a:srgbClr val="00B050"/>
              </a:solidFill>
              <a:latin typeface="Calibri" charset="0"/>
              <a:ea typeface="Calibri" charset="0"/>
              <a:cs typeface="Calibri" charset="0"/>
            </a:endParaRPr>
          </a:p>
          <a:p>
            <a:endParaRPr lang="cy-GB" dirty="0">
              <a:latin typeface="Calibri" charset="0"/>
              <a:ea typeface="Calibri" charset="0"/>
              <a:cs typeface="Calibri" charset="0"/>
            </a:endParaRPr>
          </a:p>
        </p:txBody>
      </p:sp>
      <p:sp>
        <p:nvSpPr>
          <p:cNvPr id="9" name="Rectangle 8"/>
          <p:cNvSpPr/>
          <p:nvPr/>
        </p:nvSpPr>
        <p:spPr>
          <a:xfrm>
            <a:off x="170122" y="1835173"/>
            <a:ext cx="6507126" cy="7665629"/>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a:p>
        </p:txBody>
      </p:sp>
      <p:sp>
        <p:nvSpPr>
          <p:cNvPr id="2" name="Rectangle 1"/>
          <p:cNvSpPr/>
          <p:nvPr/>
        </p:nvSpPr>
        <p:spPr>
          <a:xfrm>
            <a:off x="2311661" y="2095839"/>
            <a:ext cx="2359364" cy="369332"/>
          </a:xfrm>
          <a:prstGeom prst="rect">
            <a:avLst/>
          </a:prstGeom>
        </p:spPr>
        <p:txBody>
          <a:bodyPr wrap="none">
            <a:spAutoFit/>
          </a:bodyPr>
          <a:lstStyle/>
          <a:p>
            <a:r>
              <a:rPr lang="en-GB" dirty="0">
                <a:hlinkClick r:id="rId2"/>
              </a:rPr>
              <a:t>https://hwb.gov.wales/</a:t>
            </a:r>
            <a:endParaRPr lang="en-GB" dirty="0"/>
          </a:p>
        </p:txBody>
      </p:sp>
      <p:pic>
        <p:nvPicPr>
          <p:cNvPr id="3" name="Picture 2"/>
          <p:cNvPicPr>
            <a:picLocks noChangeAspect="1"/>
          </p:cNvPicPr>
          <p:nvPr/>
        </p:nvPicPr>
        <p:blipFill rotWithShape="1">
          <a:blip r:embed="rId3" cstate="print"/>
          <a:srcRect l="45800" t="17609" r="15533" b="74284"/>
          <a:stretch/>
        </p:blipFill>
        <p:spPr>
          <a:xfrm>
            <a:off x="960183" y="2798671"/>
            <a:ext cx="5303520" cy="694944"/>
          </a:xfrm>
          <a:prstGeom prst="rect">
            <a:avLst/>
          </a:prstGeom>
        </p:spPr>
      </p:pic>
      <p:sp>
        <p:nvSpPr>
          <p:cNvPr id="4" name="Rectangle 3"/>
          <p:cNvSpPr/>
          <p:nvPr/>
        </p:nvSpPr>
        <p:spPr>
          <a:xfrm>
            <a:off x="4215446" y="2863085"/>
            <a:ext cx="910145" cy="5261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4" cstate="print"/>
          <a:srcRect l="34467" t="24436" r="34333" b="23937"/>
          <a:stretch/>
        </p:blipFill>
        <p:spPr>
          <a:xfrm>
            <a:off x="1120154" y="3759368"/>
            <a:ext cx="1975104" cy="2042629"/>
          </a:xfrm>
          <a:prstGeom prst="rect">
            <a:avLst/>
          </a:prstGeom>
        </p:spPr>
      </p:pic>
      <p:sp>
        <p:nvSpPr>
          <p:cNvPr id="8" name="TextBox 7"/>
          <p:cNvSpPr txBox="1"/>
          <p:nvPr/>
        </p:nvSpPr>
        <p:spPr>
          <a:xfrm>
            <a:off x="3327495" y="4012720"/>
            <a:ext cx="2666360" cy="923330"/>
          </a:xfrm>
          <a:prstGeom prst="rect">
            <a:avLst/>
          </a:prstGeom>
          <a:noFill/>
          <a:ln w="76200">
            <a:solidFill>
              <a:srgbClr val="0070C0"/>
            </a:solidFill>
          </a:ln>
        </p:spPr>
        <p:txBody>
          <a:bodyPr wrap="square" rtlCol="0" anchor="t">
            <a:spAutoFit/>
          </a:bodyPr>
          <a:lstStyle/>
          <a:p>
            <a:pPr algn="ctr"/>
            <a:r>
              <a:rPr lang="en-GB" dirty="0">
                <a:hlinkClick r:id="rId5"/>
              </a:rPr>
              <a:t>______@hwbcymru.net</a:t>
            </a:r>
            <a:endParaRPr lang="en-GB" dirty="0"/>
          </a:p>
          <a:p>
            <a:pPr algn="ctr"/>
            <a:endParaRPr lang="en-GB" dirty="0"/>
          </a:p>
          <a:p>
            <a:pPr algn="ctr"/>
            <a:r>
              <a:rPr lang="en-GB" dirty="0"/>
              <a:t>_yib4?Rihb_</a:t>
            </a:r>
            <a:endParaRPr lang="en-GB" dirty="0">
              <a:cs typeface="Calibri"/>
            </a:endParaRPr>
          </a:p>
        </p:txBody>
      </p:sp>
      <p:pic>
        <p:nvPicPr>
          <p:cNvPr id="10" name="Picture 9"/>
          <p:cNvPicPr>
            <a:picLocks noChangeAspect="1"/>
          </p:cNvPicPr>
          <p:nvPr/>
        </p:nvPicPr>
        <p:blipFill rotWithShape="1">
          <a:blip r:embed="rId6" cstate="print"/>
          <a:srcRect l="15000" t="49111" r="74206" b="43524"/>
          <a:stretch/>
        </p:blipFill>
        <p:spPr>
          <a:xfrm>
            <a:off x="3514429" y="5152337"/>
            <a:ext cx="1480457" cy="631371"/>
          </a:xfrm>
          <a:prstGeom prst="rect">
            <a:avLst/>
          </a:prstGeom>
        </p:spPr>
      </p:pic>
      <p:pic>
        <p:nvPicPr>
          <p:cNvPr id="11" name="Picture 10"/>
          <p:cNvPicPr>
            <a:picLocks noChangeAspect="1"/>
          </p:cNvPicPr>
          <p:nvPr/>
        </p:nvPicPr>
        <p:blipFill rotWithShape="1">
          <a:blip r:embed="rId7" cstate="print"/>
          <a:srcRect l="61349" t="24222" r="33572" b="65873"/>
          <a:stretch/>
        </p:blipFill>
        <p:spPr>
          <a:xfrm>
            <a:off x="5414057" y="5043480"/>
            <a:ext cx="696686" cy="849086"/>
          </a:xfrm>
          <a:prstGeom prst="rect">
            <a:avLst/>
          </a:prstGeom>
        </p:spPr>
      </p:pic>
      <p:sp>
        <p:nvSpPr>
          <p:cNvPr id="19" name="TextBox 18"/>
          <p:cNvSpPr txBox="1"/>
          <p:nvPr/>
        </p:nvSpPr>
        <p:spPr>
          <a:xfrm>
            <a:off x="1851746" y="1982838"/>
            <a:ext cx="400328" cy="923330"/>
          </a:xfrm>
          <a:prstGeom prst="rect">
            <a:avLst/>
          </a:prstGeom>
          <a:noFill/>
        </p:spPr>
        <p:txBody>
          <a:bodyPr wrap="square" rtlCol="0">
            <a:spAutoFit/>
          </a:bodyPr>
          <a:lstStyle/>
          <a:p>
            <a:pPr fontAlgn="base"/>
            <a:r>
              <a:rPr lang="en-GB" sz="3600" b="1" dirty="0">
                <a:latin typeface="Calibri" charset="0"/>
                <a:ea typeface="Calibri" charset="0"/>
                <a:cs typeface="Calibri" charset="0"/>
              </a:rPr>
              <a:t>1</a:t>
            </a:r>
            <a:endParaRPr lang="en-US" sz="3600" b="1" dirty="0">
              <a:solidFill>
                <a:srgbClr val="00B050"/>
              </a:solidFill>
              <a:latin typeface="Calibri" charset="0"/>
              <a:ea typeface="Calibri" charset="0"/>
              <a:cs typeface="Calibri" charset="0"/>
            </a:endParaRPr>
          </a:p>
          <a:p>
            <a:endParaRPr lang="cy-GB" dirty="0">
              <a:latin typeface="Calibri" charset="0"/>
              <a:ea typeface="Calibri" charset="0"/>
              <a:cs typeface="Calibri" charset="0"/>
            </a:endParaRPr>
          </a:p>
        </p:txBody>
      </p:sp>
      <p:sp>
        <p:nvSpPr>
          <p:cNvPr id="20" name="TextBox 19"/>
          <p:cNvSpPr txBox="1"/>
          <p:nvPr/>
        </p:nvSpPr>
        <p:spPr>
          <a:xfrm>
            <a:off x="726544" y="2750902"/>
            <a:ext cx="400328" cy="923330"/>
          </a:xfrm>
          <a:prstGeom prst="rect">
            <a:avLst/>
          </a:prstGeom>
          <a:noFill/>
        </p:spPr>
        <p:txBody>
          <a:bodyPr wrap="square" rtlCol="0">
            <a:spAutoFit/>
          </a:bodyPr>
          <a:lstStyle/>
          <a:p>
            <a:pPr fontAlgn="base"/>
            <a:r>
              <a:rPr lang="en-GB" sz="3600" b="1" dirty="0">
                <a:latin typeface="Calibri" charset="0"/>
                <a:ea typeface="Calibri" charset="0"/>
                <a:cs typeface="Calibri" charset="0"/>
              </a:rPr>
              <a:t>2</a:t>
            </a:r>
            <a:endParaRPr lang="en-US" sz="3600" b="1" dirty="0">
              <a:solidFill>
                <a:srgbClr val="00B050"/>
              </a:solidFill>
              <a:latin typeface="Calibri" charset="0"/>
              <a:ea typeface="Calibri" charset="0"/>
              <a:cs typeface="Calibri" charset="0"/>
            </a:endParaRPr>
          </a:p>
          <a:p>
            <a:endParaRPr lang="cy-GB" dirty="0">
              <a:latin typeface="Calibri" charset="0"/>
              <a:ea typeface="Calibri" charset="0"/>
              <a:cs typeface="Calibri" charset="0"/>
            </a:endParaRPr>
          </a:p>
        </p:txBody>
      </p:sp>
      <p:sp>
        <p:nvSpPr>
          <p:cNvPr id="21" name="TextBox 20"/>
          <p:cNvSpPr txBox="1"/>
          <p:nvPr/>
        </p:nvSpPr>
        <p:spPr>
          <a:xfrm>
            <a:off x="716930" y="3723481"/>
            <a:ext cx="400328" cy="923330"/>
          </a:xfrm>
          <a:prstGeom prst="rect">
            <a:avLst/>
          </a:prstGeom>
          <a:noFill/>
        </p:spPr>
        <p:txBody>
          <a:bodyPr wrap="square" rtlCol="0">
            <a:spAutoFit/>
          </a:bodyPr>
          <a:lstStyle/>
          <a:p>
            <a:pPr fontAlgn="base"/>
            <a:r>
              <a:rPr lang="en-GB" sz="3600" b="1" dirty="0">
                <a:latin typeface="Calibri" charset="0"/>
                <a:ea typeface="Calibri" charset="0"/>
                <a:cs typeface="Calibri" charset="0"/>
              </a:rPr>
              <a:t>3</a:t>
            </a:r>
            <a:endParaRPr lang="en-US" sz="3600" b="1" dirty="0">
              <a:solidFill>
                <a:srgbClr val="00B050"/>
              </a:solidFill>
              <a:latin typeface="Calibri" charset="0"/>
              <a:ea typeface="Calibri" charset="0"/>
              <a:cs typeface="Calibri" charset="0"/>
            </a:endParaRPr>
          </a:p>
          <a:p>
            <a:endParaRPr lang="cy-GB" dirty="0">
              <a:latin typeface="Calibri" charset="0"/>
              <a:ea typeface="Calibri" charset="0"/>
              <a:cs typeface="Calibri" charset="0"/>
            </a:endParaRPr>
          </a:p>
        </p:txBody>
      </p:sp>
      <p:sp>
        <p:nvSpPr>
          <p:cNvPr id="22" name="TextBox 21"/>
          <p:cNvSpPr txBox="1"/>
          <p:nvPr/>
        </p:nvSpPr>
        <p:spPr>
          <a:xfrm>
            <a:off x="3160034" y="5091755"/>
            <a:ext cx="400328" cy="923330"/>
          </a:xfrm>
          <a:prstGeom prst="rect">
            <a:avLst/>
          </a:prstGeom>
          <a:noFill/>
        </p:spPr>
        <p:txBody>
          <a:bodyPr wrap="square" rtlCol="0">
            <a:spAutoFit/>
          </a:bodyPr>
          <a:lstStyle/>
          <a:p>
            <a:pPr fontAlgn="base"/>
            <a:r>
              <a:rPr lang="en-GB" sz="3600" b="1" dirty="0">
                <a:latin typeface="Calibri" charset="0"/>
                <a:ea typeface="Calibri" charset="0"/>
                <a:cs typeface="Calibri" charset="0"/>
              </a:rPr>
              <a:t>4</a:t>
            </a:r>
            <a:endParaRPr lang="en-US" sz="3600" b="1" dirty="0">
              <a:solidFill>
                <a:srgbClr val="00B050"/>
              </a:solidFill>
              <a:latin typeface="Calibri" charset="0"/>
              <a:ea typeface="Calibri" charset="0"/>
              <a:cs typeface="Calibri" charset="0"/>
            </a:endParaRPr>
          </a:p>
          <a:p>
            <a:endParaRPr lang="cy-GB" dirty="0">
              <a:latin typeface="Calibri" charset="0"/>
              <a:ea typeface="Calibri" charset="0"/>
              <a:cs typeface="Calibri" charset="0"/>
            </a:endParaRPr>
          </a:p>
        </p:txBody>
      </p:sp>
      <p:sp>
        <p:nvSpPr>
          <p:cNvPr id="23" name="TextBox 22"/>
          <p:cNvSpPr txBox="1"/>
          <p:nvPr/>
        </p:nvSpPr>
        <p:spPr>
          <a:xfrm>
            <a:off x="871793" y="7305871"/>
            <a:ext cx="400328" cy="923330"/>
          </a:xfrm>
          <a:prstGeom prst="rect">
            <a:avLst/>
          </a:prstGeom>
          <a:noFill/>
        </p:spPr>
        <p:txBody>
          <a:bodyPr wrap="square" rtlCol="0">
            <a:spAutoFit/>
          </a:bodyPr>
          <a:lstStyle/>
          <a:p>
            <a:pPr fontAlgn="base"/>
            <a:r>
              <a:rPr lang="en-GB" sz="3600" b="1" dirty="0">
                <a:latin typeface="Calibri" charset="0"/>
                <a:ea typeface="Calibri" charset="0"/>
                <a:cs typeface="Calibri" charset="0"/>
              </a:rPr>
              <a:t>5</a:t>
            </a:r>
            <a:endParaRPr lang="en-US" sz="3600" b="1" dirty="0">
              <a:solidFill>
                <a:srgbClr val="00B050"/>
              </a:solidFill>
              <a:latin typeface="Calibri" charset="0"/>
              <a:ea typeface="Calibri" charset="0"/>
              <a:cs typeface="Calibri" charset="0"/>
            </a:endParaRPr>
          </a:p>
          <a:p>
            <a:endParaRPr lang="cy-GB" dirty="0">
              <a:latin typeface="Calibri" charset="0"/>
              <a:ea typeface="Calibri" charset="0"/>
              <a:cs typeface="Calibri" charset="0"/>
            </a:endParaRPr>
          </a:p>
        </p:txBody>
      </p:sp>
      <p:sp>
        <p:nvSpPr>
          <p:cNvPr id="24" name="TextBox 23"/>
          <p:cNvSpPr txBox="1"/>
          <p:nvPr/>
        </p:nvSpPr>
        <p:spPr>
          <a:xfrm>
            <a:off x="2631171" y="6515407"/>
            <a:ext cx="400328" cy="923330"/>
          </a:xfrm>
          <a:prstGeom prst="rect">
            <a:avLst/>
          </a:prstGeom>
          <a:noFill/>
        </p:spPr>
        <p:txBody>
          <a:bodyPr wrap="square" rtlCol="0">
            <a:spAutoFit/>
          </a:bodyPr>
          <a:lstStyle/>
          <a:p>
            <a:pPr fontAlgn="base"/>
            <a:r>
              <a:rPr lang="en-GB" sz="3600" b="1" dirty="0">
                <a:latin typeface="Calibri" charset="0"/>
                <a:ea typeface="Calibri" charset="0"/>
                <a:cs typeface="Calibri" charset="0"/>
              </a:rPr>
              <a:t>6</a:t>
            </a:r>
            <a:endParaRPr lang="en-US" sz="3600" b="1" dirty="0">
              <a:solidFill>
                <a:srgbClr val="00B050"/>
              </a:solidFill>
              <a:latin typeface="Calibri" charset="0"/>
              <a:ea typeface="Calibri" charset="0"/>
              <a:cs typeface="Calibri" charset="0"/>
            </a:endParaRPr>
          </a:p>
          <a:p>
            <a:endParaRPr lang="cy-GB" dirty="0">
              <a:latin typeface="Calibri" charset="0"/>
              <a:ea typeface="Calibri" charset="0"/>
              <a:cs typeface="Calibri" charset="0"/>
            </a:endParaRPr>
          </a:p>
        </p:txBody>
      </p:sp>
      <p:sp>
        <p:nvSpPr>
          <p:cNvPr id="17" name="Right Arrow 16"/>
          <p:cNvSpPr/>
          <p:nvPr/>
        </p:nvSpPr>
        <p:spPr>
          <a:xfrm>
            <a:off x="4905657" y="5307990"/>
            <a:ext cx="508400" cy="245430"/>
          </a:xfrm>
          <a:prstGeom prst="rightArrow">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1792159" y="2063409"/>
            <a:ext cx="3252031" cy="496936"/>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a:p>
        </p:txBody>
      </p:sp>
      <p:sp>
        <p:nvSpPr>
          <p:cNvPr id="28" name="Rectangle 27"/>
          <p:cNvSpPr/>
          <p:nvPr/>
        </p:nvSpPr>
        <p:spPr>
          <a:xfrm>
            <a:off x="645790" y="2766969"/>
            <a:ext cx="5515622" cy="726646"/>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a:p>
        </p:txBody>
      </p:sp>
      <p:sp>
        <p:nvSpPr>
          <p:cNvPr id="29" name="Rectangle 28"/>
          <p:cNvSpPr/>
          <p:nvPr/>
        </p:nvSpPr>
        <p:spPr>
          <a:xfrm>
            <a:off x="645791" y="3669102"/>
            <a:ext cx="5523442" cy="2190695"/>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a:p>
        </p:txBody>
      </p:sp>
      <p:sp>
        <p:nvSpPr>
          <p:cNvPr id="30" name="Rectangle 29"/>
          <p:cNvSpPr/>
          <p:nvPr/>
        </p:nvSpPr>
        <p:spPr>
          <a:xfrm>
            <a:off x="645791" y="6075667"/>
            <a:ext cx="5523442" cy="2522551"/>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a:p>
        </p:txBody>
      </p:sp>
      <p:pic>
        <p:nvPicPr>
          <p:cNvPr id="15" name="Picture 14"/>
          <p:cNvPicPr>
            <a:picLocks noChangeAspect="1"/>
          </p:cNvPicPr>
          <p:nvPr/>
        </p:nvPicPr>
        <p:blipFill rotWithShape="1">
          <a:blip r:embed="rId8" cstate="print"/>
          <a:srcRect l="29678" t="39941" r="51491" b="37229"/>
          <a:stretch/>
        </p:blipFill>
        <p:spPr>
          <a:xfrm>
            <a:off x="3095871" y="6530605"/>
            <a:ext cx="2582779" cy="1957138"/>
          </a:xfrm>
          <a:prstGeom prst="rect">
            <a:avLst/>
          </a:prstGeom>
        </p:spPr>
      </p:pic>
      <p:pic>
        <p:nvPicPr>
          <p:cNvPr id="18" name="Picture 17"/>
          <p:cNvPicPr>
            <a:picLocks noChangeAspect="1"/>
          </p:cNvPicPr>
          <p:nvPr/>
        </p:nvPicPr>
        <p:blipFill rotWithShape="1">
          <a:blip r:embed="rId9" cstate="print"/>
          <a:srcRect l="25117" t="51543" r="57222" b="22819"/>
          <a:stretch/>
        </p:blipFill>
        <p:spPr>
          <a:xfrm>
            <a:off x="1248951" y="7046777"/>
            <a:ext cx="1576730" cy="1430543"/>
          </a:xfrm>
          <a:prstGeom prst="rect">
            <a:avLst/>
          </a:prstGeom>
        </p:spPr>
      </p:pic>
      <p:pic>
        <p:nvPicPr>
          <p:cNvPr id="25" name="Picture 24"/>
          <p:cNvPicPr>
            <a:picLocks noChangeAspect="1"/>
          </p:cNvPicPr>
          <p:nvPr/>
        </p:nvPicPr>
        <p:blipFill rotWithShape="1">
          <a:blip r:embed="rId10" cstate="print"/>
          <a:srcRect l="28106" t="14871" r="35821" b="81622"/>
          <a:stretch/>
        </p:blipFill>
        <p:spPr>
          <a:xfrm>
            <a:off x="814618" y="6185267"/>
            <a:ext cx="4947782" cy="300625"/>
          </a:xfrm>
          <a:prstGeom prst="rect">
            <a:avLst/>
          </a:prstGeom>
        </p:spPr>
      </p:pic>
      <p:sp>
        <p:nvSpPr>
          <p:cNvPr id="16" name="Rectangle 15"/>
          <p:cNvSpPr/>
          <p:nvPr/>
        </p:nvSpPr>
        <p:spPr>
          <a:xfrm>
            <a:off x="3981430" y="6188068"/>
            <a:ext cx="803512" cy="3116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896FA3D6-8B4E-49DA-A244-107F4D362AD4}"/>
              </a:ext>
            </a:extLst>
          </p:cNvPr>
          <p:cNvSpPr txBox="1"/>
          <p:nvPr/>
        </p:nvSpPr>
        <p:spPr>
          <a:xfrm>
            <a:off x="4567918" y="41478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err="1">
                <a:latin typeface="Segoe Print"/>
              </a:rPr>
              <a:t>Adref</a:t>
            </a:r>
            <a:r>
              <a:rPr lang="en-US" b="1" dirty="0">
                <a:latin typeface="Segoe Print"/>
              </a:rPr>
              <a:t>/ At Home</a:t>
            </a:r>
          </a:p>
        </p:txBody>
      </p:sp>
    </p:spTree>
    <p:extLst>
      <p:ext uri="{BB962C8B-B14F-4D97-AF65-F5344CB8AC3E}">
        <p14:creationId xmlns:p14="http://schemas.microsoft.com/office/powerpoint/2010/main" val="1677782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0121" y="170121"/>
            <a:ext cx="6507126" cy="1436738"/>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sz="1100">
              <a:latin typeface="Segoe Print" pitchFamily="2" charset="0"/>
            </a:endParaRPr>
          </a:p>
        </p:txBody>
      </p:sp>
      <p:sp>
        <p:nvSpPr>
          <p:cNvPr id="4" name="Rectangle 3"/>
          <p:cNvSpPr/>
          <p:nvPr/>
        </p:nvSpPr>
        <p:spPr>
          <a:xfrm>
            <a:off x="170121" y="233979"/>
            <a:ext cx="6507126" cy="1277273"/>
          </a:xfrm>
          <a:prstGeom prst="rect">
            <a:avLst/>
          </a:prstGeom>
        </p:spPr>
        <p:txBody>
          <a:bodyPr wrap="square" anchor="t">
            <a:spAutoFit/>
          </a:bodyPr>
          <a:lstStyle/>
          <a:p>
            <a:pPr fontAlgn="base"/>
            <a:r>
              <a:rPr lang="en-GB" sz="1100" i="0" dirty="0" err="1">
                <a:solidFill>
                  <a:srgbClr val="000000"/>
                </a:solidFill>
                <a:effectLst/>
                <a:latin typeface="Segoe Print" pitchFamily="2" charset="0"/>
                <a:ea typeface="Calibri" charset="0"/>
                <a:cs typeface="Calibri" charset="0"/>
              </a:rPr>
              <a:t>Tasg</a:t>
            </a:r>
            <a:r>
              <a:rPr lang="en-GB" sz="1100" i="0" dirty="0">
                <a:solidFill>
                  <a:srgbClr val="000000"/>
                </a:solidFill>
                <a:effectLst/>
                <a:latin typeface="Segoe Print" pitchFamily="2" charset="0"/>
                <a:ea typeface="Calibri" charset="0"/>
                <a:cs typeface="Calibri" charset="0"/>
              </a:rPr>
              <a:t> </a:t>
            </a:r>
            <a:r>
              <a:rPr lang="en-GB" sz="1100" i="0" dirty="0" err="1">
                <a:solidFill>
                  <a:srgbClr val="000000"/>
                </a:solidFill>
                <a:effectLst/>
                <a:latin typeface="Segoe Print" pitchFamily="2" charset="0"/>
                <a:ea typeface="Calibri" charset="0"/>
                <a:cs typeface="Calibri" charset="0"/>
              </a:rPr>
              <a:t>Arloesi</a:t>
            </a:r>
            <a:r>
              <a:rPr lang="en-GB" sz="1100" i="0" dirty="0">
                <a:solidFill>
                  <a:srgbClr val="000000"/>
                </a:solidFill>
                <a:effectLst/>
                <a:latin typeface="Segoe Print" pitchFamily="2" charset="0"/>
                <a:ea typeface="Calibri" charset="0"/>
                <a:cs typeface="Calibri" charset="0"/>
              </a:rPr>
              <a:t> 1 /</a:t>
            </a:r>
            <a:r>
              <a:rPr lang="en-US" sz="1100" dirty="0">
                <a:solidFill>
                  <a:srgbClr val="000000"/>
                </a:solidFill>
                <a:latin typeface="Segoe Print" pitchFamily="2" charset="0"/>
                <a:ea typeface="Calibri" charset="0"/>
                <a:cs typeface="Calibri" charset="0"/>
              </a:rPr>
              <a:t> </a:t>
            </a:r>
            <a:r>
              <a:rPr lang="en-GB" sz="1100" i="0" dirty="0">
                <a:solidFill>
                  <a:schemeClr val="accent6"/>
                </a:solidFill>
                <a:effectLst/>
                <a:latin typeface="Segoe Print" pitchFamily="2" charset="0"/>
                <a:ea typeface="Calibri" charset="0"/>
                <a:cs typeface="Calibri" charset="0"/>
              </a:rPr>
              <a:t>Innovation Task 1</a:t>
            </a:r>
            <a:endParaRPr lang="en-US" sz="1100" i="0" dirty="0">
              <a:solidFill>
                <a:schemeClr val="accent6"/>
              </a:solidFill>
              <a:effectLst/>
              <a:latin typeface="Segoe Print" pitchFamily="2" charset="0"/>
              <a:ea typeface="Calibri" charset="0"/>
              <a:cs typeface="Calibri" charset="0"/>
            </a:endParaRPr>
          </a:p>
          <a:p>
            <a:pPr fontAlgn="base"/>
            <a:endParaRPr lang="en-GB" sz="1100" b="0" i="0" dirty="0">
              <a:solidFill>
                <a:srgbClr val="000000"/>
              </a:solidFill>
              <a:effectLst/>
              <a:latin typeface="Segoe Print" pitchFamily="2" charset="0"/>
              <a:ea typeface="Calibri" charset="0"/>
              <a:cs typeface="Calibri" charset="0"/>
            </a:endParaRPr>
          </a:p>
          <a:p>
            <a:pPr fontAlgn="base"/>
            <a:r>
              <a:rPr lang="en-GB" sz="1100" b="0" i="0" u="none" strike="noStrike" dirty="0" err="1">
                <a:solidFill>
                  <a:srgbClr val="000000"/>
                </a:solidFill>
                <a:effectLst/>
                <a:latin typeface="Segoe Print" pitchFamily="2" charset="0"/>
                <a:ea typeface="Calibri" charset="0"/>
                <a:cs typeface="Calibri"/>
              </a:rPr>
              <a:t>Cwbwlhewch</a:t>
            </a:r>
            <a:r>
              <a:rPr lang="en-GB" sz="1100" b="0" i="0" u="none" strike="noStrike" dirty="0">
                <a:solidFill>
                  <a:srgbClr val="000000"/>
                </a:solidFill>
                <a:effectLst/>
                <a:latin typeface="Segoe Print" pitchFamily="2" charset="0"/>
                <a:ea typeface="Calibri" charset="0"/>
                <a:cs typeface="Calibri"/>
              </a:rPr>
              <a:t> </a:t>
            </a:r>
            <a:r>
              <a:rPr lang="en-GB" sz="1100" b="1" i="0" u="none" strike="noStrike" dirty="0" err="1">
                <a:solidFill>
                  <a:srgbClr val="000000"/>
                </a:solidFill>
                <a:effectLst/>
                <a:latin typeface="Segoe Print" pitchFamily="2" charset="0"/>
                <a:ea typeface="Calibri" charset="0"/>
                <a:cs typeface="Calibri"/>
              </a:rPr>
              <a:t>Dasg</a:t>
            </a:r>
            <a:r>
              <a:rPr lang="en-GB" sz="1100" b="1" i="0" u="none" strike="noStrike" dirty="0">
                <a:solidFill>
                  <a:srgbClr val="000000"/>
                </a:solidFill>
                <a:effectLst/>
                <a:latin typeface="Segoe Print" pitchFamily="2" charset="0"/>
                <a:ea typeface="Calibri" charset="0"/>
                <a:cs typeface="Calibri"/>
              </a:rPr>
              <a:t> </a:t>
            </a:r>
            <a:r>
              <a:rPr lang="en-GB" sz="1100" b="1" i="0" u="none" strike="noStrike" dirty="0" err="1">
                <a:solidFill>
                  <a:srgbClr val="000000"/>
                </a:solidFill>
                <a:effectLst/>
                <a:latin typeface="Segoe Print" pitchFamily="2" charset="0"/>
                <a:ea typeface="Calibri" charset="0"/>
                <a:cs typeface="Calibri"/>
              </a:rPr>
              <a:t>Arloesi</a:t>
            </a:r>
            <a:r>
              <a:rPr lang="en-GB" sz="1100" b="1" i="0" u="none" strike="noStrike" dirty="0">
                <a:solidFill>
                  <a:srgbClr val="000000"/>
                </a:solidFill>
                <a:effectLst/>
                <a:latin typeface="Segoe Print" pitchFamily="2" charset="0"/>
                <a:ea typeface="Calibri" charset="0"/>
                <a:cs typeface="Calibri"/>
              </a:rPr>
              <a:t> 1 </a:t>
            </a:r>
            <a:r>
              <a:rPr lang="en-GB" sz="1100" b="0" i="0" u="none" strike="noStrike" dirty="0">
                <a:solidFill>
                  <a:srgbClr val="000000"/>
                </a:solidFill>
                <a:effectLst/>
                <a:latin typeface="Segoe Print" pitchFamily="2" charset="0"/>
                <a:ea typeface="Calibri" charset="0"/>
                <a:cs typeface="Calibri"/>
              </a:rPr>
              <a:t>– </a:t>
            </a:r>
            <a:r>
              <a:rPr lang="en-GB" sz="1100" b="0" i="0" dirty="0">
                <a:solidFill>
                  <a:srgbClr val="000000"/>
                </a:solidFill>
                <a:effectLst/>
                <a:latin typeface="Segoe Print" pitchFamily="2" charset="0"/>
                <a:ea typeface="Calibri" charset="0"/>
                <a:cs typeface="Calibri"/>
              </a:rPr>
              <a:t>Mae </a:t>
            </a:r>
            <a:r>
              <a:rPr lang="en-GB" sz="1100" b="0" i="0" dirty="0" err="1">
                <a:solidFill>
                  <a:srgbClr val="000000"/>
                </a:solidFill>
                <a:effectLst/>
                <a:latin typeface="Segoe Print" pitchFamily="2" charset="0"/>
                <a:ea typeface="Calibri" charset="0"/>
                <a:cs typeface="Calibri"/>
              </a:rPr>
              <a:t>cyflwyniad</a:t>
            </a:r>
            <a:r>
              <a:rPr lang="en-GB" sz="1100" b="0" i="0" dirty="0">
                <a:solidFill>
                  <a:srgbClr val="000000"/>
                </a:solidFill>
                <a:effectLst/>
                <a:latin typeface="Segoe Print" pitchFamily="2" charset="0"/>
                <a:ea typeface="Calibri" charset="0"/>
                <a:cs typeface="Calibri"/>
              </a:rPr>
              <a:t> y </a:t>
            </a:r>
            <a:r>
              <a:rPr lang="en-GB" sz="1100" b="0" i="0" dirty="0" err="1">
                <a:solidFill>
                  <a:srgbClr val="000000"/>
                </a:solidFill>
                <a:effectLst/>
                <a:latin typeface="Segoe Print" pitchFamily="2" charset="0"/>
                <a:ea typeface="Calibri" charset="0"/>
                <a:cs typeface="Calibri"/>
              </a:rPr>
              <a:t>dasg</a:t>
            </a:r>
            <a:r>
              <a:rPr lang="en-GB" sz="1100" b="0" i="0" dirty="0">
                <a:solidFill>
                  <a:srgbClr val="000000"/>
                </a:solidFill>
                <a:effectLst/>
                <a:latin typeface="Segoe Print" pitchFamily="2" charset="0"/>
                <a:ea typeface="Calibri" charset="0"/>
                <a:cs typeface="Calibri"/>
              </a:rPr>
              <a:t> </a:t>
            </a:r>
            <a:r>
              <a:rPr lang="en-GB" sz="1100" b="0" i="0" dirty="0" err="1">
                <a:solidFill>
                  <a:srgbClr val="000000"/>
                </a:solidFill>
                <a:effectLst/>
                <a:latin typeface="Segoe Print" pitchFamily="2" charset="0"/>
                <a:ea typeface="Calibri" charset="0"/>
                <a:cs typeface="Calibri"/>
              </a:rPr>
              <a:t>hefyd</a:t>
            </a:r>
            <a:r>
              <a:rPr lang="en-GB" sz="1100" b="0" i="0" dirty="0">
                <a:solidFill>
                  <a:srgbClr val="000000"/>
                </a:solidFill>
                <a:effectLst/>
                <a:latin typeface="Segoe Print" pitchFamily="2" charset="0"/>
                <a:ea typeface="Calibri" charset="0"/>
                <a:cs typeface="Calibri"/>
              </a:rPr>
              <a:t> </a:t>
            </a:r>
            <a:r>
              <a:rPr lang="en-GB" sz="1100" b="0" i="0" dirty="0" err="1">
                <a:solidFill>
                  <a:srgbClr val="000000"/>
                </a:solidFill>
                <a:effectLst/>
                <a:latin typeface="Segoe Print" pitchFamily="2" charset="0"/>
                <a:ea typeface="Calibri" charset="0"/>
                <a:cs typeface="Calibri"/>
              </a:rPr>
              <a:t>ar</a:t>
            </a:r>
            <a:r>
              <a:rPr lang="en-GB" sz="1100" b="0" i="0" dirty="0">
                <a:solidFill>
                  <a:srgbClr val="000000"/>
                </a:solidFill>
                <a:effectLst/>
                <a:latin typeface="Segoe Print" pitchFamily="2" charset="0"/>
                <a:ea typeface="Calibri" charset="0"/>
                <a:cs typeface="Calibri"/>
              </a:rPr>
              <a:t> </a:t>
            </a:r>
            <a:r>
              <a:rPr lang="en-GB" sz="1100" b="0" i="0" dirty="0" err="1">
                <a:solidFill>
                  <a:srgbClr val="000000"/>
                </a:solidFill>
                <a:effectLst/>
                <a:latin typeface="Segoe Print" pitchFamily="2" charset="0"/>
                <a:ea typeface="Calibri" charset="0"/>
                <a:cs typeface="Calibri"/>
              </a:rPr>
              <a:t>gael</a:t>
            </a:r>
            <a:r>
              <a:rPr lang="en-GB" sz="1100" b="0" i="0" dirty="0">
                <a:solidFill>
                  <a:srgbClr val="000000"/>
                </a:solidFill>
                <a:effectLst/>
                <a:latin typeface="Segoe Print" pitchFamily="2" charset="0"/>
                <a:ea typeface="Calibri" charset="0"/>
                <a:cs typeface="Calibri"/>
              </a:rPr>
              <a:t> </a:t>
            </a:r>
            <a:r>
              <a:rPr lang="en-GB" sz="1100" b="0" i="0" dirty="0" err="1">
                <a:solidFill>
                  <a:srgbClr val="000000"/>
                </a:solidFill>
                <a:effectLst/>
                <a:latin typeface="Segoe Print" pitchFamily="2" charset="0"/>
                <a:ea typeface="Calibri" charset="0"/>
                <a:cs typeface="Calibri"/>
              </a:rPr>
              <a:t>ar</a:t>
            </a:r>
            <a:r>
              <a:rPr lang="en-GB" sz="1100" b="0" i="0" dirty="0">
                <a:solidFill>
                  <a:srgbClr val="000000"/>
                </a:solidFill>
                <a:effectLst/>
                <a:latin typeface="Segoe Print" pitchFamily="2" charset="0"/>
                <a:ea typeface="Calibri" charset="0"/>
                <a:cs typeface="Calibri"/>
              </a:rPr>
              <a:t> YouTube. </a:t>
            </a:r>
            <a:r>
              <a:rPr lang="en-GB" sz="1100" dirty="0">
                <a:solidFill>
                  <a:srgbClr val="7030A0"/>
                </a:solidFill>
                <a:latin typeface="Segoe Print" pitchFamily="2" charset="0"/>
                <a:ea typeface="Calibri" charset="0"/>
                <a:cs typeface="Calibri"/>
              </a:rPr>
              <a:t> </a:t>
            </a:r>
            <a:endParaRPr lang="en-US" sz="1100" b="0" i="0">
              <a:solidFill>
                <a:srgbClr val="000000"/>
              </a:solidFill>
              <a:effectLst/>
              <a:latin typeface="Segoe Print" pitchFamily="2" charset="0"/>
              <a:ea typeface="Calibri" charset="0"/>
              <a:cs typeface="Calibri"/>
            </a:endParaRPr>
          </a:p>
          <a:p>
            <a:pPr fontAlgn="base"/>
            <a:r>
              <a:rPr lang="en-GB" sz="1100" b="0" i="0" u="none" strike="noStrike" dirty="0" err="1">
                <a:solidFill>
                  <a:srgbClr val="000000"/>
                </a:solidFill>
                <a:effectLst/>
                <a:latin typeface="Segoe Print" pitchFamily="2" charset="0"/>
                <a:ea typeface="Calibri" charset="0"/>
                <a:cs typeface="Calibri" charset="0"/>
              </a:rPr>
              <a:t>Darllenwch</a:t>
            </a:r>
            <a:r>
              <a:rPr lang="en-GB" sz="1100" b="0" i="0" u="none" strike="noStrike" dirty="0">
                <a:solidFill>
                  <a:srgbClr val="000000"/>
                </a:solidFill>
                <a:effectLst/>
                <a:latin typeface="Segoe Print" pitchFamily="2" charset="0"/>
                <a:ea typeface="Calibri" charset="0"/>
                <a:cs typeface="Calibri" charset="0"/>
              </a:rPr>
              <a:t> y </a:t>
            </a:r>
            <a:r>
              <a:rPr lang="en-GB" sz="1100" b="0" i="0" u="none" strike="noStrike" dirty="0" err="1">
                <a:solidFill>
                  <a:srgbClr val="000000"/>
                </a:solidFill>
                <a:effectLst/>
                <a:latin typeface="Segoe Print" pitchFamily="2" charset="0"/>
                <a:ea typeface="Calibri" charset="0"/>
                <a:cs typeface="Calibri" charset="0"/>
              </a:rPr>
              <a:t>wybodaeth</a:t>
            </a:r>
            <a:r>
              <a:rPr lang="en-GB" sz="1100" b="0" i="0" u="none" strike="noStrike" dirty="0">
                <a:solidFill>
                  <a:srgbClr val="000000"/>
                </a:solidFill>
                <a:effectLst/>
                <a:latin typeface="Segoe Print" pitchFamily="2" charset="0"/>
                <a:ea typeface="Calibri" charset="0"/>
                <a:cs typeface="Calibri" charset="0"/>
              </a:rPr>
              <a:t> am </a:t>
            </a:r>
            <a:r>
              <a:rPr lang="en-GB" sz="1100" b="0" i="0" u="none" strike="noStrike" dirty="0" err="1">
                <a:solidFill>
                  <a:srgbClr val="000000"/>
                </a:solidFill>
                <a:effectLst/>
                <a:latin typeface="Segoe Print" pitchFamily="2" charset="0"/>
                <a:ea typeface="Calibri" charset="0"/>
                <a:cs typeface="Calibri" charset="0"/>
              </a:rPr>
              <a:t>gylch</a:t>
            </a:r>
            <a:r>
              <a:rPr lang="en-GB" sz="1100" b="0" i="0" u="none" strike="noStrike" dirty="0">
                <a:solidFill>
                  <a:srgbClr val="000000"/>
                </a:solidFill>
                <a:effectLst/>
                <a:latin typeface="Segoe Print" pitchFamily="2" charset="0"/>
                <a:ea typeface="Calibri" charset="0"/>
                <a:cs typeface="Calibri" charset="0"/>
              </a:rPr>
              <a:t> </a:t>
            </a:r>
            <a:r>
              <a:rPr lang="en-GB" sz="1100" b="0" i="0" u="none" strike="noStrike" dirty="0" err="1">
                <a:solidFill>
                  <a:srgbClr val="000000"/>
                </a:solidFill>
                <a:effectLst/>
                <a:latin typeface="Segoe Print" pitchFamily="2" charset="0"/>
                <a:ea typeface="Calibri" charset="0"/>
                <a:cs typeface="Calibri" charset="0"/>
              </a:rPr>
              <a:t>bywyd</a:t>
            </a:r>
            <a:r>
              <a:rPr lang="en-GB" sz="1100" b="0" i="0" u="none" strike="noStrike" dirty="0">
                <a:solidFill>
                  <a:srgbClr val="000000"/>
                </a:solidFill>
                <a:effectLst/>
                <a:latin typeface="Segoe Print" pitchFamily="2" charset="0"/>
                <a:ea typeface="Calibri" charset="0"/>
                <a:cs typeface="Calibri" charset="0"/>
              </a:rPr>
              <a:t> y </a:t>
            </a:r>
            <a:r>
              <a:rPr lang="en-GB" sz="1100" b="0" i="0" u="none" strike="noStrike" dirty="0" err="1">
                <a:solidFill>
                  <a:srgbClr val="000000"/>
                </a:solidFill>
                <a:effectLst/>
                <a:latin typeface="Segoe Print" pitchFamily="2" charset="0"/>
                <a:ea typeface="Calibri" charset="0"/>
                <a:cs typeface="Calibri" charset="0"/>
              </a:rPr>
              <a:t>wenynen</a:t>
            </a:r>
            <a:r>
              <a:rPr lang="en-GB" sz="1100" b="0" i="0" u="none" strike="noStrike" dirty="0">
                <a:solidFill>
                  <a:srgbClr val="000000"/>
                </a:solidFill>
                <a:effectLst/>
                <a:latin typeface="Segoe Print" pitchFamily="2" charset="0"/>
                <a:ea typeface="Calibri" charset="0"/>
                <a:cs typeface="Calibri" charset="0"/>
              </a:rPr>
              <a:t>, </a:t>
            </a:r>
            <a:r>
              <a:rPr lang="en-GB" sz="1100" b="0" i="0" u="none" strike="noStrike" dirty="0" err="1">
                <a:solidFill>
                  <a:srgbClr val="000000"/>
                </a:solidFill>
                <a:effectLst/>
                <a:latin typeface="Segoe Print" pitchFamily="2" charset="0"/>
                <a:ea typeface="Calibri" charset="0"/>
                <a:cs typeface="Calibri" charset="0"/>
              </a:rPr>
              <a:t>trefnwch</a:t>
            </a:r>
            <a:r>
              <a:rPr lang="en-GB" sz="1100" b="0" i="0" u="none" strike="noStrike" dirty="0">
                <a:solidFill>
                  <a:srgbClr val="000000"/>
                </a:solidFill>
                <a:effectLst/>
                <a:latin typeface="Segoe Print" pitchFamily="2" charset="0"/>
                <a:ea typeface="Calibri" charset="0"/>
                <a:cs typeface="Calibri" charset="0"/>
              </a:rPr>
              <a:t> y </a:t>
            </a:r>
            <a:r>
              <a:rPr lang="en-GB" sz="1100" b="0" i="0" u="none" strike="noStrike" dirty="0" err="1">
                <a:solidFill>
                  <a:srgbClr val="000000"/>
                </a:solidFill>
                <a:effectLst/>
                <a:latin typeface="Segoe Print" pitchFamily="2" charset="0"/>
                <a:ea typeface="Calibri" charset="0"/>
                <a:cs typeface="Calibri" charset="0"/>
              </a:rPr>
              <a:t>camau</a:t>
            </a:r>
            <a:r>
              <a:rPr lang="en-GB" sz="1100" b="0" i="0" u="none" strike="noStrike" dirty="0">
                <a:solidFill>
                  <a:srgbClr val="000000"/>
                </a:solidFill>
                <a:effectLst/>
                <a:latin typeface="Segoe Print" pitchFamily="2" charset="0"/>
                <a:ea typeface="Calibri" charset="0"/>
                <a:cs typeface="Calibri" charset="0"/>
              </a:rPr>
              <a:t> </a:t>
            </a:r>
            <a:r>
              <a:rPr lang="en-GB" sz="1100" b="0" i="0" u="none" strike="noStrike" dirty="0" err="1">
                <a:solidFill>
                  <a:srgbClr val="000000"/>
                </a:solidFill>
                <a:effectLst/>
                <a:latin typeface="Segoe Print" pitchFamily="2" charset="0"/>
                <a:ea typeface="Calibri" charset="0"/>
                <a:cs typeface="Calibri" charset="0"/>
              </a:rPr>
              <a:t>gan</a:t>
            </a:r>
            <a:r>
              <a:rPr lang="en-GB" sz="1100" b="0" i="0" u="none" strike="noStrike" dirty="0">
                <a:solidFill>
                  <a:srgbClr val="000000"/>
                </a:solidFill>
                <a:effectLst/>
                <a:latin typeface="Segoe Print" pitchFamily="2" charset="0"/>
                <a:ea typeface="Calibri" charset="0"/>
                <a:cs typeface="Calibri" charset="0"/>
              </a:rPr>
              <a:t> </a:t>
            </a:r>
            <a:r>
              <a:rPr lang="en-GB" sz="1100" b="0" i="0" u="none" strike="noStrike" dirty="0" err="1">
                <a:solidFill>
                  <a:srgbClr val="000000"/>
                </a:solidFill>
                <a:effectLst/>
                <a:latin typeface="Segoe Print" pitchFamily="2" charset="0"/>
                <a:ea typeface="Calibri" charset="0"/>
                <a:cs typeface="Calibri" charset="0"/>
              </a:rPr>
              <a:t>greu</a:t>
            </a:r>
            <a:r>
              <a:rPr lang="en-GB" sz="1100" b="0" i="0" u="none" strike="noStrike" dirty="0">
                <a:solidFill>
                  <a:srgbClr val="000000"/>
                </a:solidFill>
                <a:effectLst/>
                <a:latin typeface="Segoe Print" pitchFamily="2" charset="0"/>
                <a:ea typeface="Calibri" charset="0"/>
                <a:cs typeface="Calibri" charset="0"/>
              </a:rPr>
              <a:t> </a:t>
            </a:r>
            <a:r>
              <a:rPr lang="en-GB" sz="1100" b="0" i="0" u="none" strike="noStrike" dirty="0" err="1">
                <a:solidFill>
                  <a:srgbClr val="000000"/>
                </a:solidFill>
                <a:effectLst/>
                <a:latin typeface="Segoe Print" pitchFamily="2" charset="0"/>
                <a:ea typeface="Calibri" charset="0"/>
                <a:cs typeface="Calibri" charset="0"/>
              </a:rPr>
              <a:t>yr</a:t>
            </a:r>
            <a:r>
              <a:rPr lang="en-GB" sz="1100" b="0" i="0" u="none" strike="noStrike" dirty="0">
                <a:solidFill>
                  <a:srgbClr val="000000"/>
                </a:solidFill>
                <a:effectLst/>
                <a:latin typeface="Segoe Print" pitchFamily="2" charset="0"/>
                <a:ea typeface="Calibri" charset="0"/>
                <a:cs typeface="Calibri" charset="0"/>
              </a:rPr>
              <a:t> </a:t>
            </a:r>
            <a:r>
              <a:rPr lang="en-GB" sz="1100" b="0" i="0" u="none" strike="noStrike" dirty="0" err="1">
                <a:solidFill>
                  <a:srgbClr val="000000"/>
                </a:solidFill>
                <a:effectLst/>
                <a:latin typeface="Segoe Print" pitchFamily="2" charset="0"/>
                <a:ea typeface="Calibri" charset="0"/>
                <a:cs typeface="Calibri" charset="0"/>
              </a:rPr>
              <a:t>olwyn</a:t>
            </a:r>
            <a:r>
              <a:rPr lang="en-GB" sz="1100" b="0" i="0" u="none" strike="noStrike" dirty="0">
                <a:solidFill>
                  <a:srgbClr val="000000"/>
                </a:solidFill>
                <a:effectLst/>
                <a:latin typeface="Segoe Print" pitchFamily="2" charset="0"/>
                <a:ea typeface="Calibri" charset="0"/>
                <a:cs typeface="Calibri" charset="0"/>
              </a:rPr>
              <a:t>.</a:t>
            </a:r>
            <a:r>
              <a:rPr lang="en-US" sz="1100" b="0" i="0" dirty="0">
                <a:solidFill>
                  <a:srgbClr val="000000"/>
                </a:solidFill>
                <a:effectLst/>
                <a:latin typeface="Segoe Print" pitchFamily="2" charset="0"/>
                <a:ea typeface="Calibri" charset="0"/>
                <a:cs typeface="Calibri" charset="0"/>
              </a:rPr>
              <a:t>​</a:t>
            </a:r>
          </a:p>
          <a:p>
            <a:pPr fontAlgn="base"/>
            <a:r>
              <a:rPr lang="en-GB" sz="1100" b="0" i="0" u="none" strike="noStrike" dirty="0">
                <a:solidFill>
                  <a:schemeClr val="accent6"/>
                </a:solidFill>
                <a:effectLst/>
                <a:latin typeface="Segoe Print" pitchFamily="2" charset="0"/>
                <a:ea typeface="Calibri" charset="0"/>
                <a:cs typeface="Calibri" charset="0"/>
              </a:rPr>
              <a:t>Complete </a:t>
            </a:r>
            <a:r>
              <a:rPr lang="en-GB" sz="1100" b="1" i="0" u="none" strike="noStrike" dirty="0">
                <a:solidFill>
                  <a:schemeClr val="accent6"/>
                </a:solidFill>
                <a:effectLst/>
                <a:latin typeface="Segoe Print" pitchFamily="2" charset="0"/>
                <a:ea typeface="Calibri" charset="0"/>
                <a:cs typeface="Calibri" charset="0"/>
              </a:rPr>
              <a:t>Innovation Task 1 – </a:t>
            </a:r>
            <a:r>
              <a:rPr lang="en-GB" sz="1100" b="0" i="0" dirty="0">
                <a:solidFill>
                  <a:schemeClr val="accent6"/>
                </a:solidFill>
                <a:effectLst/>
                <a:latin typeface="Segoe Print" pitchFamily="2" charset="0"/>
                <a:ea typeface="Calibri" charset="0"/>
                <a:cs typeface="Calibri" charset="0"/>
              </a:rPr>
              <a:t>The introduction for the task is on YouTube (link).  </a:t>
            </a:r>
            <a:r>
              <a:rPr lang="en-GB" sz="1100" b="0" i="0" u="none" strike="noStrike" dirty="0">
                <a:solidFill>
                  <a:schemeClr val="accent6"/>
                </a:solidFill>
                <a:effectLst/>
                <a:latin typeface="Segoe Print" pitchFamily="2" charset="0"/>
                <a:ea typeface="Calibri" charset="0"/>
                <a:cs typeface="Calibri" charset="0"/>
              </a:rPr>
              <a:t>Read through the information on the life cycle of a bee, order the steps by making the wheel.</a:t>
            </a:r>
            <a:r>
              <a:rPr lang="en-GB" sz="1100" b="0" i="0" dirty="0">
                <a:solidFill>
                  <a:schemeClr val="accent6"/>
                </a:solidFill>
                <a:effectLst/>
                <a:latin typeface="Segoe Print" pitchFamily="2" charset="0"/>
                <a:ea typeface="Calibri" charset="0"/>
                <a:cs typeface="Calibri" charset="0"/>
              </a:rPr>
              <a:t>​</a:t>
            </a:r>
          </a:p>
        </p:txBody>
      </p:sp>
      <p:sp>
        <p:nvSpPr>
          <p:cNvPr id="7" name="Oval 6"/>
          <p:cNvSpPr/>
          <p:nvPr/>
        </p:nvSpPr>
        <p:spPr>
          <a:xfrm>
            <a:off x="170122" y="1845425"/>
            <a:ext cx="6507125" cy="6018415"/>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sz="1100">
              <a:latin typeface="Segoe Print" pitchFamily="2" charset="0"/>
            </a:endParaRPr>
          </a:p>
        </p:txBody>
      </p:sp>
      <p:cxnSp>
        <p:nvCxnSpPr>
          <p:cNvPr id="9" name="Straight Connector 8"/>
          <p:cNvCxnSpPr>
            <a:stCxn id="7" idx="0"/>
            <a:endCxn id="7" idx="4"/>
          </p:cNvCxnSpPr>
          <p:nvPr/>
        </p:nvCxnSpPr>
        <p:spPr>
          <a:xfrm>
            <a:off x="3423685" y="1845425"/>
            <a:ext cx="0" cy="601841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7" idx="6"/>
          </p:cNvCxnSpPr>
          <p:nvPr/>
        </p:nvCxnSpPr>
        <p:spPr>
          <a:xfrm>
            <a:off x="170121" y="4854632"/>
            <a:ext cx="6507126" cy="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Down Arrow 12"/>
          <p:cNvSpPr/>
          <p:nvPr/>
        </p:nvSpPr>
        <p:spPr>
          <a:xfrm rot="5400000">
            <a:off x="3085753" y="5935167"/>
            <a:ext cx="675861" cy="848139"/>
          </a:xfrm>
          <a:prstGeom prst="down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sz="1100">
              <a:latin typeface="Segoe Print" pitchFamily="2" charset="0"/>
            </a:endParaRPr>
          </a:p>
        </p:txBody>
      </p:sp>
      <p:sp>
        <p:nvSpPr>
          <p:cNvPr id="14" name="Down Arrow 13"/>
          <p:cNvSpPr/>
          <p:nvPr/>
        </p:nvSpPr>
        <p:spPr>
          <a:xfrm rot="10800000">
            <a:off x="1458973" y="4430561"/>
            <a:ext cx="675861" cy="848139"/>
          </a:xfrm>
          <a:prstGeom prst="down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sz="1100">
              <a:latin typeface="Segoe Print" pitchFamily="2"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4651" y="2128624"/>
            <a:ext cx="1104900" cy="90170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690964" y="4995292"/>
            <a:ext cx="939800" cy="711200"/>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2587970" y="6799864"/>
            <a:ext cx="698500" cy="914400"/>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574" y="4056165"/>
            <a:ext cx="1054100" cy="774700"/>
          </a:xfrm>
          <a:prstGeom prst="rect">
            <a:avLst/>
          </a:prstGeom>
        </p:spPr>
      </p:pic>
      <p:sp>
        <p:nvSpPr>
          <p:cNvPr id="19" name="Down Arrow 18"/>
          <p:cNvSpPr/>
          <p:nvPr/>
        </p:nvSpPr>
        <p:spPr>
          <a:xfrm rot="16200000">
            <a:off x="3160559" y="2782086"/>
            <a:ext cx="675861" cy="848139"/>
          </a:xfrm>
          <a:prstGeom prst="down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sz="1100">
              <a:latin typeface="Segoe Print" pitchFamily="2" charset="0"/>
            </a:endParaRPr>
          </a:p>
        </p:txBody>
      </p:sp>
      <p:sp>
        <p:nvSpPr>
          <p:cNvPr id="20" name="TextBox 19"/>
          <p:cNvSpPr txBox="1"/>
          <p:nvPr/>
        </p:nvSpPr>
        <p:spPr>
          <a:xfrm>
            <a:off x="4651603" y="2437343"/>
            <a:ext cx="1139244" cy="261610"/>
          </a:xfrm>
          <a:prstGeom prst="rect">
            <a:avLst/>
          </a:prstGeom>
          <a:noFill/>
        </p:spPr>
        <p:txBody>
          <a:bodyPr wrap="square" rtlCol="0">
            <a:spAutoFit/>
          </a:bodyPr>
          <a:lstStyle/>
          <a:p>
            <a:r>
              <a:rPr lang="cy-GB" sz="1100" b="1" dirty="0">
                <a:latin typeface="Segoe Print" pitchFamily="2" charset="0"/>
              </a:rPr>
              <a:t>Wyau</a:t>
            </a:r>
          </a:p>
        </p:txBody>
      </p:sp>
      <p:sp>
        <p:nvSpPr>
          <p:cNvPr id="21" name="TextBox 20"/>
          <p:cNvSpPr txBox="1"/>
          <p:nvPr/>
        </p:nvSpPr>
        <p:spPr>
          <a:xfrm>
            <a:off x="5578341" y="5689115"/>
            <a:ext cx="1139244" cy="261610"/>
          </a:xfrm>
          <a:prstGeom prst="rect">
            <a:avLst/>
          </a:prstGeom>
          <a:noFill/>
        </p:spPr>
        <p:txBody>
          <a:bodyPr wrap="square" rtlCol="0">
            <a:spAutoFit/>
          </a:bodyPr>
          <a:lstStyle/>
          <a:p>
            <a:r>
              <a:rPr lang="cy-GB" sz="1100" b="1" dirty="0">
                <a:latin typeface="Segoe Print" pitchFamily="2" charset="0"/>
              </a:rPr>
              <a:t>Larva</a:t>
            </a:r>
          </a:p>
        </p:txBody>
      </p:sp>
      <p:sp>
        <p:nvSpPr>
          <p:cNvPr id="22" name="TextBox 21"/>
          <p:cNvSpPr txBox="1"/>
          <p:nvPr/>
        </p:nvSpPr>
        <p:spPr>
          <a:xfrm>
            <a:off x="1889475" y="7039265"/>
            <a:ext cx="1139244" cy="261610"/>
          </a:xfrm>
          <a:prstGeom prst="rect">
            <a:avLst/>
          </a:prstGeom>
          <a:noFill/>
        </p:spPr>
        <p:txBody>
          <a:bodyPr wrap="square" rtlCol="0">
            <a:spAutoFit/>
          </a:bodyPr>
          <a:lstStyle/>
          <a:p>
            <a:r>
              <a:rPr lang="cy-GB" sz="1100" b="1" dirty="0">
                <a:latin typeface="Segoe Print" pitchFamily="2" charset="0"/>
              </a:rPr>
              <a:t>Pupa</a:t>
            </a:r>
          </a:p>
        </p:txBody>
      </p:sp>
      <p:sp>
        <p:nvSpPr>
          <p:cNvPr id="23" name="TextBox 22"/>
          <p:cNvSpPr txBox="1"/>
          <p:nvPr/>
        </p:nvSpPr>
        <p:spPr>
          <a:xfrm>
            <a:off x="1559086" y="4140860"/>
            <a:ext cx="1139244" cy="261610"/>
          </a:xfrm>
          <a:prstGeom prst="rect">
            <a:avLst/>
          </a:prstGeom>
          <a:noFill/>
        </p:spPr>
        <p:txBody>
          <a:bodyPr wrap="square" rtlCol="0">
            <a:spAutoFit/>
          </a:bodyPr>
          <a:lstStyle/>
          <a:p>
            <a:r>
              <a:rPr lang="cy-GB" sz="1100" b="1" dirty="0">
                <a:latin typeface="Segoe Print" pitchFamily="2" charset="0"/>
              </a:rPr>
              <a:t>Oedolyn</a:t>
            </a:r>
          </a:p>
        </p:txBody>
      </p:sp>
      <p:sp>
        <p:nvSpPr>
          <p:cNvPr id="24" name="TextBox 23"/>
          <p:cNvSpPr txBox="1"/>
          <p:nvPr/>
        </p:nvSpPr>
        <p:spPr>
          <a:xfrm>
            <a:off x="3789040" y="2864768"/>
            <a:ext cx="2357669" cy="1954381"/>
          </a:xfrm>
          <a:prstGeom prst="rect">
            <a:avLst/>
          </a:prstGeom>
          <a:noFill/>
        </p:spPr>
        <p:txBody>
          <a:bodyPr wrap="square" rtlCol="0">
            <a:spAutoFit/>
          </a:bodyPr>
          <a:lstStyle/>
          <a:p>
            <a:r>
              <a:rPr lang="en-US" sz="1100" dirty="0" err="1">
                <a:latin typeface="Segoe Print" pitchFamily="2" charset="0"/>
              </a:rPr>
              <a:t>Mae’r</a:t>
            </a:r>
            <a:r>
              <a:rPr lang="en-US" sz="1100" dirty="0">
                <a:latin typeface="Segoe Print" pitchFamily="2" charset="0"/>
              </a:rPr>
              <a:t> </a:t>
            </a:r>
            <a:r>
              <a:rPr lang="en-US" sz="1100" dirty="0" err="1">
                <a:latin typeface="Segoe Print" pitchFamily="2" charset="0"/>
              </a:rPr>
              <a:t>wy</a:t>
            </a:r>
            <a:r>
              <a:rPr lang="en-US" sz="1100" dirty="0">
                <a:latin typeface="Segoe Print" pitchFamily="2" charset="0"/>
              </a:rPr>
              <a:t> </a:t>
            </a:r>
            <a:r>
              <a:rPr lang="en-US" sz="1100" dirty="0" err="1">
                <a:latin typeface="Segoe Print" pitchFamily="2" charset="0"/>
              </a:rPr>
              <a:t>yn</a:t>
            </a:r>
            <a:r>
              <a:rPr lang="en-US" sz="1100" dirty="0">
                <a:latin typeface="Segoe Print" pitchFamily="2" charset="0"/>
              </a:rPr>
              <a:t> </a:t>
            </a:r>
            <a:r>
              <a:rPr lang="en-US" sz="1100" dirty="0" err="1">
                <a:latin typeface="Segoe Print" pitchFamily="2" charset="0"/>
              </a:rPr>
              <a:t>cael</a:t>
            </a:r>
            <a:r>
              <a:rPr lang="en-US" sz="1100" dirty="0">
                <a:latin typeface="Segoe Print" pitchFamily="2" charset="0"/>
              </a:rPr>
              <a:t> </a:t>
            </a:r>
            <a:r>
              <a:rPr lang="en-US" sz="1100" dirty="0" err="1">
                <a:latin typeface="Segoe Print" pitchFamily="2" charset="0"/>
              </a:rPr>
              <a:t>ei</a:t>
            </a:r>
            <a:r>
              <a:rPr lang="en-US" sz="1100" dirty="0">
                <a:latin typeface="Segoe Print" pitchFamily="2" charset="0"/>
              </a:rPr>
              <a:t> </a:t>
            </a:r>
            <a:r>
              <a:rPr lang="en-US" sz="1100" dirty="0" err="1">
                <a:latin typeface="Segoe Print" pitchFamily="2" charset="0"/>
              </a:rPr>
              <a:t>dodwy</a:t>
            </a:r>
            <a:r>
              <a:rPr lang="en-US" sz="1100" dirty="0">
                <a:latin typeface="Segoe Print" pitchFamily="2" charset="0"/>
              </a:rPr>
              <a:t> </a:t>
            </a:r>
            <a:r>
              <a:rPr lang="en-US" sz="1100" dirty="0" err="1">
                <a:latin typeface="Segoe Print" pitchFamily="2" charset="0"/>
              </a:rPr>
              <a:t>gan</a:t>
            </a:r>
            <a:r>
              <a:rPr lang="en-US" sz="1100" dirty="0">
                <a:latin typeface="Segoe Print" pitchFamily="2" charset="0"/>
              </a:rPr>
              <a:t> </a:t>
            </a:r>
            <a:r>
              <a:rPr lang="en-US" sz="1100" dirty="0" err="1">
                <a:latin typeface="Segoe Print" pitchFamily="2" charset="0"/>
              </a:rPr>
              <a:t>frenhines</a:t>
            </a:r>
            <a:r>
              <a:rPr lang="en-US" sz="1100" dirty="0">
                <a:latin typeface="Segoe Print" pitchFamily="2" charset="0"/>
              </a:rPr>
              <a:t> y </a:t>
            </a:r>
            <a:r>
              <a:rPr lang="en-US" sz="1100" dirty="0" err="1">
                <a:latin typeface="Segoe Print" pitchFamily="2" charset="0"/>
              </a:rPr>
              <a:t>gwenyn</a:t>
            </a:r>
            <a:r>
              <a:rPr lang="en-US" sz="1100" dirty="0">
                <a:latin typeface="Segoe Print" pitchFamily="2" charset="0"/>
              </a:rPr>
              <a:t> </a:t>
            </a:r>
            <a:r>
              <a:rPr lang="en-US" sz="1100" dirty="0" err="1">
                <a:latin typeface="Segoe Print" pitchFamily="2" charset="0"/>
              </a:rPr>
              <a:t>mêl</a:t>
            </a:r>
            <a:r>
              <a:rPr lang="en-US" sz="1100" dirty="0">
                <a:latin typeface="Segoe Print" pitchFamily="2" charset="0"/>
              </a:rPr>
              <a:t> </a:t>
            </a:r>
            <a:r>
              <a:rPr lang="en-US" sz="1100" dirty="0" err="1">
                <a:latin typeface="Segoe Print" pitchFamily="2" charset="0"/>
              </a:rPr>
              <a:t>mewn</a:t>
            </a:r>
            <a:r>
              <a:rPr lang="en-US" sz="1100" dirty="0">
                <a:latin typeface="Segoe Print" pitchFamily="2" charset="0"/>
              </a:rPr>
              <a:t> cell </a:t>
            </a:r>
            <a:r>
              <a:rPr lang="en-US" sz="1100" dirty="0" err="1">
                <a:latin typeface="Segoe Print" pitchFamily="2" charset="0"/>
              </a:rPr>
              <a:t>wy</a:t>
            </a:r>
            <a:r>
              <a:rPr lang="en-US" sz="1100" dirty="0">
                <a:latin typeface="Segoe Print" pitchFamily="2" charset="0"/>
              </a:rPr>
              <a:t> </a:t>
            </a:r>
            <a:r>
              <a:rPr lang="en-US" sz="1100" dirty="0" err="1">
                <a:latin typeface="Segoe Print" pitchFamily="2" charset="0"/>
              </a:rPr>
              <a:t>hecsagon</a:t>
            </a:r>
            <a:r>
              <a:rPr lang="en-US" sz="1100" dirty="0">
                <a:latin typeface="Segoe Print" pitchFamily="2" charset="0"/>
              </a:rPr>
              <a:t>. Mae </a:t>
            </a:r>
            <a:r>
              <a:rPr lang="en-US" sz="1100" dirty="0" err="1">
                <a:latin typeface="Segoe Print" pitchFamily="2" charset="0"/>
              </a:rPr>
              <a:t>tua’r</a:t>
            </a:r>
            <a:r>
              <a:rPr lang="en-US" sz="1100" dirty="0">
                <a:latin typeface="Segoe Print" pitchFamily="2" charset="0"/>
              </a:rPr>
              <a:t> un </a:t>
            </a:r>
            <a:r>
              <a:rPr lang="en-US" sz="1100" dirty="0" err="1">
                <a:latin typeface="Segoe Print" pitchFamily="2" charset="0"/>
              </a:rPr>
              <a:t>maint</a:t>
            </a:r>
            <a:r>
              <a:rPr lang="en-US" sz="1100" dirty="0">
                <a:latin typeface="Segoe Print" pitchFamily="2" charset="0"/>
              </a:rPr>
              <a:t> </a:t>
            </a:r>
            <a:r>
              <a:rPr lang="en-US" sz="1100" dirty="0" err="1">
                <a:latin typeface="Segoe Print" pitchFamily="2" charset="0"/>
              </a:rPr>
              <a:t>â</a:t>
            </a:r>
            <a:r>
              <a:rPr lang="en-US" sz="1100" dirty="0">
                <a:latin typeface="Segoe Print" pitchFamily="2" charset="0"/>
              </a:rPr>
              <a:t> </a:t>
            </a:r>
            <a:r>
              <a:rPr lang="en-US" sz="1100" dirty="0" err="1">
                <a:latin typeface="Segoe Print" pitchFamily="2" charset="0"/>
              </a:rPr>
              <a:t>gronyn</a:t>
            </a:r>
            <a:r>
              <a:rPr lang="en-US" sz="1100" dirty="0">
                <a:latin typeface="Segoe Print" pitchFamily="2" charset="0"/>
              </a:rPr>
              <a:t> o reis. Gall y </a:t>
            </a:r>
            <a:r>
              <a:rPr lang="en-US" sz="1100" dirty="0" err="1">
                <a:latin typeface="Segoe Print" pitchFamily="2" charset="0"/>
              </a:rPr>
              <a:t>frenhines</a:t>
            </a:r>
            <a:r>
              <a:rPr lang="en-US" sz="1100" dirty="0">
                <a:latin typeface="Segoe Print" pitchFamily="2" charset="0"/>
              </a:rPr>
              <a:t> </a:t>
            </a:r>
            <a:r>
              <a:rPr lang="en-US" sz="1100" dirty="0" err="1">
                <a:latin typeface="Segoe Print" pitchFamily="2" charset="0"/>
              </a:rPr>
              <a:t>dodwy</a:t>
            </a:r>
            <a:r>
              <a:rPr lang="en-US" sz="1100" dirty="0">
                <a:latin typeface="Segoe Print" pitchFamily="2" charset="0"/>
              </a:rPr>
              <a:t> </a:t>
            </a:r>
            <a:r>
              <a:rPr lang="en-US" sz="1100" dirty="0" err="1">
                <a:latin typeface="Segoe Print" pitchFamily="2" charset="0"/>
              </a:rPr>
              <a:t>rhwng</a:t>
            </a:r>
            <a:r>
              <a:rPr lang="en-US" sz="1100" dirty="0">
                <a:latin typeface="Segoe Print" pitchFamily="2" charset="0"/>
              </a:rPr>
              <a:t> 2,000 - 3,000 o </a:t>
            </a:r>
            <a:r>
              <a:rPr lang="en-US" sz="1100" dirty="0" err="1">
                <a:latin typeface="Segoe Print" pitchFamily="2" charset="0"/>
              </a:rPr>
              <a:t>wyau</a:t>
            </a:r>
            <a:r>
              <a:rPr lang="en-US" sz="1100" dirty="0">
                <a:latin typeface="Segoe Print" pitchFamily="2" charset="0"/>
              </a:rPr>
              <a:t> </a:t>
            </a:r>
            <a:r>
              <a:rPr lang="en-US" sz="1100" dirty="0" err="1">
                <a:latin typeface="Segoe Print" pitchFamily="2" charset="0"/>
              </a:rPr>
              <a:t>pob</a:t>
            </a:r>
            <a:r>
              <a:rPr lang="en-US" sz="1100" dirty="0">
                <a:latin typeface="Segoe Print" pitchFamily="2" charset="0"/>
              </a:rPr>
              <a:t> </a:t>
            </a:r>
            <a:r>
              <a:rPr lang="en-US" sz="1100" dirty="0" err="1">
                <a:latin typeface="Segoe Print" pitchFamily="2" charset="0"/>
              </a:rPr>
              <a:t>dydd</a:t>
            </a:r>
            <a:r>
              <a:rPr lang="en-US" sz="1100" dirty="0">
                <a:latin typeface="Segoe Print" pitchFamily="2" charset="0"/>
              </a:rPr>
              <a:t>! Mae </a:t>
            </a:r>
            <a:r>
              <a:rPr lang="en-US" sz="1100" dirty="0" err="1">
                <a:latin typeface="Segoe Print" pitchFamily="2" charset="0"/>
              </a:rPr>
              <a:t>gwenyn</a:t>
            </a:r>
            <a:r>
              <a:rPr lang="en-US" sz="1100" dirty="0">
                <a:latin typeface="Segoe Print" pitchFamily="2" charset="0"/>
              </a:rPr>
              <a:t> </a:t>
            </a:r>
            <a:r>
              <a:rPr lang="en-US" sz="1100" dirty="0" err="1">
                <a:latin typeface="Segoe Print" pitchFamily="2" charset="0"/>
              </a:rPr>
              <a:t>fydd</a:t>
            </a:r>
            <a:r>
              <a:rPr lang="en-US" sz="1100" dirty="0">
                <a:latin typeface="Segoe Print" pitchFamily="2" charset="0"/>
              </a:rPr>
              <a:t> am </a:t>
            </a:r>
            <a:r>
              <a:rPr lang="en-US" sz="1100" dirty="0" err="1">
                <a:latin typeface="Segoe Print" pitchFamily="2" charset="0"/>
              </a:rPr>
              <a:t>fod</a:t>
            </a:r>
            <a:r>
              <a:rPr lang="en-US" sz="1100" dirty="0">
                <a:latin typeface="Segoe Print" pitchFamily="2" charset="0"/>
              </a:rPr>
              <a:t> </a:t>
            </a:r>
            <a:r>
              <a:rPr lang="en-US" sz="1100" dirty="0" err="1">
                <a:latin typeface="Segoe Print" pitchFamily="2" charset="0"/>
              </a:rPr>
              <a:t>yn</a:t>
            </a:r>
            <a:r>
              <a:rPr lang="en-US" sz="1100" dirty="0">
                <a:latin typeface="Segoe Print" pitchFamily="2" charset="0"/>
              </a:rPr>
              <a:t> </a:t>
            </a:r>
            <a:r>
              <a:rPr lang="en-US" sz="1100" dirty="0" err="1">
                <a:latin typeface="Segoe Print" pitchFamily="2" charset="0"/>
              </a:rPr>
              <a:t>frenhines</a:t>
            </a:r>
            <a:r>
              <a:rPr lang="en-US" sz="1100" dirty="0">
                <a:latin typeface="Segoe Print" pitchFamily="2" charset="0"/>
              </a:rPr>
              <a:t> </a:t>
            </a:r>
            <a:r>
              <a:rPr lang="en-US" sz="1100" dirty="0" err="1">
                <a:latin typeface="Segoe Print" pitchFamily="2" charset="0"/>
              </a:rPr>
              <a:t>yn</a:t>
            </a:r>
            <a:r>
              <a:rPr lang="en-US" sz="1100" dirty="0">
                <a:latin typeface="Segoe Print" pitchFamily="2" charset="0"/>
              </a:rPr>
              <a:t> </a:t>
            </a:r>
            <a:r>
              <a:rPr lang="en-US" sz="1100" dirty="0" err="1">
                <a:latin typeface="Segoe Print" pitchFamily="2" charset="0"/>
              </a:rPr>
              <a:t>cael</a:t>
            </a:r>
            <a:r>
              <a:rPr lang="en-US" sz="1100" dirty="0">
                <a:latin typeface="Segoe Print" pitchFamily="2" charset="0"/>
              </a:rPr>
              <a:t> </a:t>
            </a:r>
            <a:r>
              <a:rPr lang="en-US" sz="1100" dirty="0" err="1">
                <a:latin typeface="Segoe Print" pitchFamily="2" charset="0"/>
              </a:rPr>
              <a:t>ei</a:t>
            </a:r>
            <a:r>
              <a:rPr lang="en-US" sz="1100" dirty="0">
                <a:latin typeface="Segoe Print" pitchFamily="2" charset="0"/>
              </a:rPr>
              <a:t> </a:t>
            </a:r>
            <a:r>
              <a:rPr lang="en-US" sz="1100" dirty="0" err="1">
                <a:latin typeface="Segoe Print" pitchFamily="2" charset="0"/>
              </a:rPr>
              <a:t>rhoi</a:t>
            </a:r>
            <a:r>
              <a:rPr lang="en-US" sz="1100" dirty="0">
                <a:latin typeface="Segoe Print" pitchFamily="2" charset="0"/>
              </a:rPr>
              <a:t> </a:t>
            </a:r>
            <a:r>
              <a:rPr lang="en-US" sz="1100" dirty="0" err="1">
                <a:latin typeface="Segoe Print" pitchFamily="2" charset="0"/>
              </a:rPr>
              <a:t>mewn</a:t>
            </a:r>
            <a:r>
              <a:rPr lang="en-US" sz="1100" dirty="0">
                <a:latin typeface="Segoe Print" pitchFamily="2" charset="0"/>
              </a:rPr>
              <a:t> cell </a:t>
            </a:r>
            <a:r>
              <a:rPr lang="en-US" sz="1100" dirty="0" err="1">
                <a:latin typeface="Segoe Print" pitchFamily="2" charset="0"/>
              </a:rPr>
              <a:t>arbennig</a:t>
            </a:r>
            <a:r>
              <a:rPr lang="en-US" sz="1100" dirty="0">
                <a:latin typeface="Segoe Print" pitchFamily="2" charset="0"/>
              </a:rPr>
              <a:t> </a:t>
            </a:r>
            <a:r>
              <a:rPr lang="en-US" sz="1100" dirty="0" err="1">
                <a:latin typeface="Segoe Print" pitchFamily="2" charset="0"/>
              </a:rPr>
              <a:t>o’r</a:t>
            </a:r>
            <a:r>
              <a:rPr lang="en-US" sz="1100" dirty="0">
                <a:latin typeface="Segoe Print" pitchFamily="2" charset="0"/>
              </a:rPr>
              <a:t> </a:t>
            </a:r>
            <a:r>
              <a:rPr lang="en-US" sz="1100" dirty="0" err="1">
                <a:latin typeface="Segoe Print" pitchFamily="2" charset="0"/>
              </a:rPr>
              <a:t>enw</a:t>
            </a:r>
            <a:r>
              <a:rPr lang="en-US" sz="1100" dirty="0">
                <a:latin typeface="Segoe Print" pitchFamily="2" charset="0"/>
              </a:rPr>
              <a:t> ‘cell y </a:t>
            </a:r>
            <a:r>
              <a:rPr lang="en-US" sz="1100" dirty="0" err="1">
                <a:latin typeface="Segoe Print" pitchFamily="2" charset="0"/>
              </a:rPr>
              <a:t>frenhines</a:t>
            </a:r>
            <a:r>
              <a:rPr lang="en-US" sz="1100" dirty="0">
                <a:latin typeface="Segoe Print" pitchFamily="2" charset="0"/>
              </a:rPr>
              <a:t>’</a:t>
            </a:r>
            <a:endParaRPr lang="cy-GB" sz="1100" dirty="0">
              <a:latin typeface="Segoe Print" pitchFamily="2" charset="0"/>
            </a:endParaRPr>
          </a:p>
        </p:txBody>
      </p:sp>
      <p:sp>
        <p:nvSpPr>
          <p:cNvPr id="25" name="TextBox 24"/>
          <p:cNvSpPr txBox="1"/>
          <p:nvPr/>
        </p:nvSpPr>
        <p:spPr>
          <a:xfrm>
            <a:off x="3861048" y="4953000"/>
            <a:ext cx="2388381" cy="2462213"/>
          </a:xfrm>
          <a:prstGeom prst="rect">
            <a:avLst/>
          </a:prstGeom>
          <a:noFill/>
        </p:spPr>
        <p:txBody>
          <a:bodyPr wrap="square" rtlCol="0">
            <a:spAutoFit/>
          </a:bodyPr>
          <a:lstStyle/>
          <a:p>
            <a:r>
              <a:rPr lang="en-US" sz="1100" dirty="0" err="1">
                <a:latin typeface="Segoe Print" pitchFamily="2" charset="0"/>
              </a:rPr>
              <a:t>Ar</a:t>
            </a:r>
            <a:r>
              <a:rPr lang="en-US" sz="1100" dirty="0">
                <a:latin typeface="Segoe Print" pitchFamily="2" charset="0"/>
              </a:rPr>
              <a:t> </a:t>
            </a:r>
            <a:r>
              <a:rPr lang="en-US" sz="1100" dirty="0" err="1">
                <a:latin typeface="Segoe Print" pitchFamily="2" charset="0"/>
              </a:rPr>
              <a:t>ôl</a:t>
            </a:r>
            <a:r>
              <a:rPr lang="en-US" sz="1100" dirty="0">
                <a:latin typeface="Segoe Print" pitchFamily="2" charset="0"/>
              </a:rPr>
              <a:t> 3 </a:t>
            </a:r>
            <a:r>
              <a:rPr lang="en-US" sz="1100" dirty="0" err="1">
                <a:latin typeface="Segoe Print" pitchFamily="2" charset="0"/>
              </a:rPr>
              <a:t>diwrnod</a:t>
            </a:r>
            <a:r>
              <a:rPr lang="en-US" sz="1100" dirty="0">
                <a:latin typeface="Segoe Print" pitchFamily="2" charset="0"/>
              </a:rPr>
              <a:t> </a:t>
            </a:r>
          </a:p>
          <a:p>
            <a:r>
              <a:rPr lang="en-US" sz="1100" dirty="0" err="1">
                <a:latin typeface="Segoe Print" pitchFamily="2" charset="0"/>
              </a:rPr>
              <a:t>mae’r</a:t>
            </a:r>
            <a:r>
              <a:rPr lang="en-US" sz="1100" dirty="0">
                <a:latin typeface="Segoe Print" pitchFamily="2" charset="0"/>
              </a:rPr>
              <a:t> </a:t>
            </a:r>
            <a:r>
              <a:rPr lang="en-US" sz="1100" dirty="0" err="1">
                <a:latin typeface="Segoe Print" pitchFamily="2" charset="0"/>
              </a:rPr>
              <a:t>wy</a:t>
            </a:r>
            <a:r>
              <a:rPr lang="en-US" sz="1100" dirty="0">
                <a:latin typeface="Segoe Print" pitchFamily="2" charset="0"/>
              </a:rPr>
              <a:t> </a:t>
            </a:r>
            <a:r>
              <a:rPr lang="en-US" sz="1100" dirty="0" err="1">
                <a:latin typeface="Segoe Print" pitchFamily="2" charset="0"/>
              </a:rPr>
              <a:t>yn</a:t>
            </a:r>
            <a:r>
              <a:rPr lang="en-US" sz="1100" dirty="0">
                <a:latin typeface="Segoe Print" pitchFamily="2" charset="0"/>
              </a:rPr>
              <a:t> </a:t>
            </a:r>
            <a:r>
              <a:rPr lang="en-US" sz="1100" dirty="0" err="1">
                <a:latin typeface="Segoe Print" pitchFamily="2" charset="0"/>
              </a:rPr>
              <a:t>troi</a:t>
            </a:r>
            <a:r>
              <a:rPr lang="en-US" sz="1100" dirty="0">
                <a:latin typeface="Segoe Print" pitchFamily="2" charset="0"/>
              </a:rPr>
              <a:t> </a:t>
            </a:r>
            <a:r>
              <a:rPr lang="en-US" sz="1100" dirty="0" err="1">
                <a:latin typeface="Segoe Print" pitchFamily="2" charset="0"/>
              </a:rPr>
              <a:t>fewn</a:t>
            </a:r>
            <a:r>
              <a:rPr lang="en-US" sz="1100" dirty="0">
                <a:latin typeface="Segoe Print" pitchFamily="2" charset="0"/>
              </a:rPr>
              <a:t> </a:t>
            </a:r>
            <a:r>
              <a:rPr lang="en-US" sz="1100" dirty="0" err="1">
                <a:latin typeface="Segoe Print" pitchFamily="2" charset="0"/>
              </a:rPr>
              <a:t>i</a:t>
            </a:r>
            <a:r>
              <a:rPr lang="en-US" sz="1100" dirty="0">
                <a:latin typeface="Segoe Print" pitchFamily="2" charset="0"/>
              </a:rPr>
              <a:t> </a:t>
            </a:r>
          </a:p>
          <a:p>
            <a:r>
              <a:rPr lang="en-US" sz="1100" dirty="0">
                <a:latin typeface="Segoe Print" pitchFamily="2" charset="0"/>
              </a:rPr>
              <a:t>‘Larva’ </a:t>
            </a:r>
            <a:r>
              <a:rPr lang="en-US" sz="1100" dirty="0" err="1">
                <a:latin typeface="Segoe Print" pitchFamily="2" charset="0"/>
              </a:rPr>
              <a:t>sy’n</a:t>
            </a:r>
            <a:r>
              <a:rPr lang="en-US" sz="1100" dirty="0">
                <a:latin typeface="Segoe Print" pitchFamily="2" charset="0"/>
              </a:rPr>
              <a:t> </a:t>
            </a:r>
            <a:r>
              <a:rPr lang="en-US" sz="1100" dirty="0" err="1">
                <a:latin typeface="Segoe Print" pitchFamily="2" charset="0"/>
              </a:rPr>
              <a:t>edrych</a:t>
            </a:r>
            <a:r>
              <a:rPr lang="en-US" sz="1100" dirty="0">
                <a:latin typeface="Segoe Print" pitchFamily="2" charset="0"/>
              </a:rPr>
              <a:t> </a:t>
            </a:r>
            <a:r>
              <a:rPr lang="en-US" sz="1100" dirty="0" err="1">
                <a:latin typeface="Segoe Print" pitchFamily="2" charset="0"/>
              </a:rPr>
              <a:t>fel</a:t>
            </a:r>
            <a:r>
              <a:rPr lang="en-US" sz="1100" dirty="0">
                <a:latin typeface="Segoe Print" pitchFamily="2" charset="0"/>
              </a:rPr>
              <a:t> y </a:t>
            </a:r>
            <a:r>
              <a:rPr lang="en-US" sz="1100" dirty="0" err="1">
                <a:latin typeface="Segoe Print" pitchFamily="2" charset="0"/>
              </a:rPr>
              <a:t>llun</a:t>
            </a:r>
            <a:r>
              <a:rPr lang="en-US" sz="1100" dirty="0">
                <a:latin typeface="Segoe Print" pitchFamily="2" charset="0"/>
              </a:rPr>
              <a:t> </a:t>
            </a:r>
          </a:p>
          <a:p>
            <a:r>
              <a:rPr lang="en-US" sz="1100" dirty="0" err="1">
                <a:latin typeface="Segoe Print" pitchFamily="2" charset="0"/>
              </a:rPr>
              <a:t>yma</a:t>
            </a:r>
            <a:r>
              <a:rPr lang="en-US" sz="1100" dirty="0">
                <a:latin typeface="Segoe Print" pitchFamily="2" charset="0"/>
              </a:rPr>
              <a:t>. Does </a:t>
            </a:r>
            <a:r>
              <a:rPr lang="en-US" sz="1100" dirty="0" err="1">
                <a:latin typeface="Segoe Print" pitchFamily="2" charset="0"/>
              </a:rPr>
              <a:t>ganddo</a:t>
            </a:r>
            <a:r>
              <a:rPr lang="en-US" sz="1100" dirty="0">
                <a:latin typeface="Segoe Print" pitchFamily="2" charset="0"/>
              </a:rPr>
              <a:t> dim </a:t>
            </a:r>
            <a:r>
              <a:rPr lang="en-US" sz="1100" dirty="0" err="1">
                <a:latin typeface="Segoe Print" pitchFamily="2" charset="0"/>
              </a:rPr>
              <a:t>goesau</a:t>
            </a:r>
            <a:r>
              <a:rPr lang="en-US" sz="1100" dirty="0">
                <a:latin typeface="Segoe Print" pitchFamily="2" charset="0"/>
              </a:rPr>
              <a:t> a </a:t>
            </a:r>
            <a:r>
              <a:rPr lang="en-US" sz="1100" dirty="0" err="1">
                <a:latin typeface="Segoe Print" pitchFamily="2" charset="0"/>
              </a:rPr>
              <a:t>mae’n</a:t>
            </a:r>
            <a:r>
              <a:rPr lang="en-US" sz="1100" dirty="0">
                <a:latin typeface="Segoe Print" pitchFamily="2" charset="0"/>
              </a:rPr>
              <a:t> </a:t>
            </a:r>
            <a:r>
              <a:rPr lang="en-US" sz="1100" dirty="0" err="1">
                <a:latin typeface="Segoe Print" pitchFamily="2" charset="0"/>
              </a:rPr>
              <a:t>ddall</a:t>
            </a:r>
            <a:r>
              <a:rPr lang="en-US" sz="1100" dirty="0">
                <a:latin typeface="Segoe Print" pitchFamily="2" charset="0"/>
              </a:rPr>
              <a:t> (blind). Mae </a:t>
            </a:r>
          </a:p>
          <a:p>
            <a:r>
              <a:rPr lang="en-US" sz="1100" dirty="0" err="1">
                <a:latin typeface="Segoe Print" pitchFamily="2" charset="0"/>
              </a:rPr>
              <a:t>gwenyn</a:t>
            </a:r>
            <a:r>
              <a:rPr lang="en-US" sz="1100" dirty="0">
                <a:latin typeface="Segoe Print" pitchFamily="2" charset="0"/>
              </a:rPr>
              <a:t> </a:t>
            </a:r>
            <a:r>
              <a:rPr lang="en-US" sz="1100" dirty="0" err="1">
                <a:latin typeface="Segoe Print" pitchFamily="2" charset="0"/>
              </a:rPr>
              <a:t>ifanc</a:t>
            </a:r>
            <a:r>
              <a:rPr lang="en-US" sz="1100" dirty="0">
                <a:latin typeface="Segoe Print" pitchFamily="2" charset="0"/>
              </a:rPr>
              <a:t> </a:t>
            </a:r>
            <a:r>
              <a:rPr lang="en-US" sz="1100" dirty="0" err="1">
                <a:latin typeface="Segoe Print" pitchFamily="2" charset="0"/>
              </a:rPr>
              <a:t>yn</a:t>
            </a:r>
            <a:r>
              <a:rPr lang="en-US" sz="1100" dirty="0">
                <a:latin typeface="Segoe Print" pitchFamily="2" charset="0"/>
              </a:rPr>
              <a:t> </a:t>
            </a:r>
            <a:r>
              <a:rPr lang="en-US" sz="1100" dirty="0" err="1">
                <a:latin typeface="Segoe Print" pitchFamily="2" charset="0"/>
              </a:rPr>
              <a:t>bwydo</a:t>
            </a:r>
            <a:r>
              <a:rPr lang="en-US" sz="1100" dirty="0">
                <a:latin typeface="Segoe Print" pitchFamily="2" charset="0"/>
              </a:rPr>
              <a:t> y </a:t>
            </a:r>
          </a:p>
          <a:p>
            <a:r>
              <a:rPr lang="en-US" sz="1100" dirty="0">
                <a:latin typeface="Segoe Print" pitchFamily="2" charset="0"/>
              </a:rPr>
              <a:t>Larva </a:t>
            </a:r>
            <a:r>
              <a:rPr lang="en-US" sz="1100" dirty="0" err="1">
                <a:latin typeface="Segoe Print" pitchFamily="2" charset="0"/>
              </a:rPr>
              <a:t>gyda</a:t>
            </a:r>
            <a:r>
              <a:rPr lang="en-US" sz="1100" dirty="0">
                <a:latin typeface="Segoe Print" pitchFamily="2" charset="0"/>
              </a:rPr>
              <a:t> </a:t>
            </a:r>
            <a:r>
              <a:rPr lang="en-US" sz="1100" dirty="0" err="1">
                <a:latin typeface="Segoe Print" pitchFamily="2" charset="0"/>
              </a:rPr>
              <a:t>jeli</a:t>
            </a:r>
            <a:r>
              <a:rPr lang="en-US" sz="1100" dirty="0">
                <a:latin typeface="Segoe Print" pitchFamily="2" charset="0"/>
              </a:rPr>
              <a:t> </a:t>
            </a:r>
            <a:r>
              <a:rPr lang="en-US" sz="1100" dirty="0" err="1">
                <a:latin typeface="Segoe Print" pitchFamily="2" charset="0"/>
              </a:rPr>
              <a:t>brenhinol</a:t>
            </a:r>
            <a:r>
              <a:rPr lang="en-US" sz="1100" dirty="0">
                <a:latin typeface="Segoe Print" pitchFamily="2" charset="0"/>
              </a:rPr>
              <a:t> </a:t>
            </a:r>
            <a:r>
              <a:rPr lang="en-US" sz="1100" dirty="0" err="1">
                <a:latin typeface="Segoe Print" pitchFamily="2" charset="0"/>
              </a:rPr>
              <a:t>neu</a:t>
            </a:r>
            <a:r>
              <a:rPr lang="en-US" sz="1100" dirty="0">
                <a:latin typeface="Segoe Print" pitchFamily="2" charset="0"/>
              </a:rPr>
              <a:t> </a:t>
            </a:r>
            <a:r>
              <a:rPr lang="en-US" sz="1100" dirty="0" err="1">
                <a:latin typeface="Segoe Print" pitchFamily="2" charset="0"/>
              </a:rPr>
              <a:t>gyda</a:t>
            </a:r>
            <a:r>
              <a:rPr lang="en-US" sz="1100" dirty="0">
                <a:latin typeface="Segoe Print" pitchFamily="2" charset="0"/>
              </a:rPr>
              <a:t> </a:t>
            </a:r>
            <a:r>
              <a:rPr lang="en-US" sz="1100" dirty="0" err="1">
                <a:latin typeface="Segoe Print" pitchFamily="2" charset="0"/>
              </a:rPr>
              <a:t>cymysgedd</a:t>
            </a:r>
            <a:r>
              <a:rPr lang="en-US" sz="1100" dirty="0">
                <a:latin typeface="Segoe Print" pitchFamily="2" charset="0"/>
              </a:rPr>
              <a:t> o </a:t>
            </a:r>
            <a:r>
              <a:rPr lang="en-US" sz="1100" dirty="0" err="1">
                <a:latin typeface="Segoe Print" pitchFamily="2" charset="0"/>
              </a:rPr>
              <a:t>fêl</a:t>
            </a:r>
            <a:r>
              <a:rPr lang="en-US" sz="1100" dirty="0">
                <a:latin typeface="Segoe Print" pitchFamily="2" charset="0"/>
              </a:rPr>
              <a:t> a </a:t>
            </a:r>
            <a:r>
              <a:rPr lang="en-US" sz="1100" dirty="0" err="1">
                <a:latin typeface="Segoe Print" pitchFamily="2" charset="0"/>
              </a:rPr>
              <a:t>phaill</a:t>
            </a:r>
            <a:r>
              <a:rPr lang="en-US" sz="1100" dirty="0">
                <a:latin typeface="Segoe Print" pitchFamily="2" charset="0"/>
              </a:rPr>
              <a:t> (pollen). Mae </a:t>
            </a:r>
            <a:r>
              <a:rPr lang="en-US" sz="1100" dirty="0" err="1">
                <a:latin typeface="Segoe Print" pitchFamily="2" charset="0"/>
              </a:rPr>
              <a:t>angen</a:t>
            </a:r>
            <a:r>
              <a:rPr lang="en-US" sz="1100" dirty="0">
                <a:latin typeface="Segoe Print" pitchFamily="2" charset="0"/>
              </a:rPr>
              <a:t> </a:t>
            </a:r>
            <a:r>
              <a:rPr lang="en-US" sz="1100" dirty="0" err="1">
                <a:latin typeface="Segoe Print" pitchFamily="2" charset="0"/>
              </a:rPr>
              <a:t>i’r</a:t>
            </a:r>
            <a:r>
              <a:rPr lang="en-US" sz="1100" dirty="0">
                <a:latin typeface="Segoe Print" pitchFamily="2" charset="0"/>
              </a:rPr>
              <a:t> ‘Larva’ </a:t>
            </a:r>
            <a:r>
              <a:rPr lang="en-US" sz="1100" dirty="0" err="1">
                <a:latin typeface="Segoe Print" pitchFamily="2" charset="0"/>
              </a:rPr>
              <a:t>adnewyddu</a:t>
            </a:r>
            <a:r>
              <a:rPr lang="en-US" sz="1100" dirty="0">
                <a:latin typeface="Segoe Print" pitchFamily="2" charset="0"/>
              </a:rPr>
              <a:t> </a:t>
            </a:r>
          </a:p>
          <a:p>
            <a:r>
              <a:rPr lang="en-US" sz="1100" dirty="0" err="1">
                <a:latin typeface="Segoe Print" pitchFamily="2" charset="0"/>
              </a:rPr>
              <a:t>ei</a:t>
            </a:r>
            <a:r>
              <a:rPr lang="en-US" sz="1100" dirty="0">
                <a:latin typeface="Segoe Print" pitchFamily="2" charset="0"/>
              </a:rPr>
              <a:t> </a:t>
            </a:r>
            <a:r>
              <a:rPr lang="en-US" sz="1100" dirty="0" err="1">
                <a:latin typeface="Segoe Print" pitchFamily="2" charset="0"/>
              </a:rPr>
              <a:t>groen</a:t>
            </a:r>
            <a:r>
              <a:rPr lang="en-US" sz="1100" dirty="0">
                <a:latin typeface="Segoe Print" pitchFamily="2" charset="0"/>
              </a:rPr>
              <a:t> </a:t>
            </a:r>
            <a:r>
              <a:rPr lang="en-US" sz="1100" dirty="0" err="1">
                <a:latin typeface="Segoe Print" pitchFamily="2" charset="0"/>
              </a:rPr>
              <a:t>allanol</a:t>
            </a:r>
            <a:r>
              <a:rPr lang="en-US" sz="1100" dirty="0">
                <a:latin typeface="Segoe Print" pitchFamily="2" charset="0"/>
              </a:rPr>
              <a:t> </a:t>
            </a:r>
            <a:r>
              <a:rPr lang="en-US" sz="1100" dirty="0" err="1">
                <a:latin typeface="Segoe Print" pitchFamily="2" charset="0"/>
              </a:rPr>
              <a:t>llawer</a:t>
            </a:r>
            <a:r>
              <a:rPr lang="en-US" sz="1100" dirty="0">
                <a:latin typeface="Segoe Print" pitchFamily="2" charset="0"/>
              </a:rPr>
              <a:t> o </a:t>
            </a:r>
          </a:p>
          <a:p>
            <a:r>
              <a:rPr lang="en-US" sz="1100" dirty="0" err="1">
                <a:latin typeface="Segoe Print" pitchFamily="2" charset="0"/>
              </a:rPr>
              <a:t>weithiau</a:t>
            </a:r>
            <a:r>
              <a:rPr lang="en-US" sz="1100" dirty="0">
                <a:latin typeface="Segoe Print" pitchFamily="2" charset="0"/>
              </a:rPr>
              <a:t> a </a:t>
            </a:r>
            <a:r>
              <a:rPr lang="en-US" sz="1100" dirty="0" err="1">
                <a:latin typeface="Segoe Print" pitchFamily="2" charset="0"/>
              </a:rPr>
              <a:t>bydd</a:t>
            </a:r>
            <a:r>
              <a:rPr lang="en-US" sz="1100" dirty="0">
                <a:latin typeface="Segoe Print" pitchFamily="2" charset="0"/>
              </a:rPr>
              <a:t> </a:t>
            </a:r>
            <a:r>
              <a:rPr lang="en-US" sz="1100" dirty="0" err="1">
                <a:latin typeface="Segoe Print" pitchFamily="2" charset="0"/>
              </a:rPr>
              <a:t>yna</a:t>
            </a:r>
            <a:r>
              <a:rPr lang="en-US" sz="1100" dirty="0">
                <a:latin typeface="Segoe Print" pitchFamily="2" charset="0"/>
              </a:rPr>
              <a:t> </a:t>
            </a:r>
            <a:r>
              <a:rPr lang="en-US" sz="1100" dirty="0" err="1">
                <a:latin typeface="Segoe Print" pitchFamily="2" charset="0"/>
              </a:rPr>
              <a:t>yn</a:t>
            </a:r>
            <a:endParaRPr lang="en-US" sz="1100" dirty="0">
              <a:latin typeface="Segoe Print" pitchFamily="2" charset="0"/>
            </a:endParaRPr>
          </a:p>
          <a:p>
            <a:r>
              <a:rPr lang="en-US" sz="1100" dirty="0" err="1">
                <a:latin typeface="Segoe Print" pitchFamily="2" charset="0"/>
              </a:rPr>
              <a:t>cael</a:t>
            </a:r>
            <a:r>
              <a:rPr lang="en-US" sz="1100" dirty="0">
                <a:latin typeface="Segoe Print" pitchFamily="2" charset="0"/>
              </a:rPr>
              <a:t> </a:t>
            </a:r>
            <a:r>
              <a:rPr lang="en-US" sz="1100" dirty="0" err="1">
                <a:latin typeface="Segoe Print" pitchFamily="2" charset="0"/>
              </a:rPr>
              <a:t>ei</a:t>
            </a:r>
            <a:r>
              <a:rPr lang="en-US" sz="1100" dirty="0">
                <a:latin typeface="Segoe Print" pitchFamily="2" charset="0"/>
              </a:rPr>
              <a:t> </a:t>
            </a:r>
            <a:r>
              <a:rPr lang="en-US" sz="1100" dirty="0" err="1">
                <a:latin typeface="Segoe Print" pitchFamily="2" charset="0"/>
              </a:rPr>
              <a:t>orchuddio</a:t>
            </a:r>
            <a:endParaRPr lang="en-US" sz="1100" dirty="0">
              <a:latin typeface="Segoe Print" pitchFamily="2" charset="0"/>
            </a:endParaRPr>
          </a:p>
          <a:p>
            <a:r>
              <a:rPr lang="en-US" sz="1100" dirty="0" err="1">
                <a:latin typeface="Segoe Print" pitchFamily="2" charset="0"/>
              </a:rPr>
              <a:t>mewn</a:t>
            </a:r>
            <a:r>
              <a:rPr lang="en-US" sz="1100" dirty="0">
                <a:latin typeface="Segoe Print" pitchFamily="2" charset="0"/>
              </a:rPr>
              <a:t> </a:t>
            </a:r>
            <a:r>
              <a:rPr lang="en-US" sz="1100" dirty="0" err="1">
                <a:latin typeface="Segoe Print" pitchFamily="2" charset="0"/>
              </a:rPr>
              <a:t>cwyr</a:t>
            </a:r>
            <a:r>
              <a:rPr lang="en-US" sz="1100" dirty="0">
                <a:latin typeface="Segoe Print" pitchFamily="2" charset="0"/>
              </a:rPr>
              <a:t> (wax).</a:t>
            </a:r>
            <a:endParaRPr lang="cy-GB" sz="1100" dirty="0">
              <a:latin typeface="Segoe Print" pitchFamily="2" charset="0"/>
            </a:endParaRPr>
          </a:p>
        </p:txBody>
      </p:sp>
      <p:sp>
        <p:nvSpPr>
          <p:cNvPr id="26" name="TextBox 25"/>
          <p:cNvSpPr txBox="1"/>
          <p:nvPr/>
        </p:nvSpPr>
        <p:spPr>
          <a:xfrm>
            <a:off x="832354" y="5461601"/>
            <a:ext cx="2388381" cy="1277273"/>
          </a:xfrm>
          <a:prstGeom prst="rect">
            <a:avLst/>
          </a:prstGeom>
          <a:noFill/>
        </p:spPr>
        <p:txBody>
          <a:bodyPr wrap="square" rtlCol="0" anchor="t">
            <a:spAutoFit/>
          </a:bodyPr>
          <a:lstStyle/>
          <a:p>
            <a:r>
              <a:rPr lang="en-US" sz="1100" dirty="0" err="1">
                <a:latin typeface="Segoe Print" pitchFamily="2" charset="0"/>
              </a:rPr>
              <a:t>Ar</a:t>
            </a:r>
            <a:r>
              <a:rPr lang="en-US" sz="1100" dirty="0">
                <a:latin typeface="Segoe Print" pitchFamily="2" charset="0"/>
              </a:rPr>
              <a:t> </a:t>
            </a:r>
            <a:r>
              <a:rPr lang="en-US" sz="1100" dirty="0" err="1">
                <a:latin typeface="Segoe Print" pitchFamily="2" charset="0"/>
              </a:rPr>
              <a:t>ôl</a:t>
            </a:r>
            <a:r>
              <a:rPr lang="en-US" sz="1100" dirty="0">
                <a:latin typeface="Segoe Print" pitchFamily="2" charset="0"/>
              </a:rPr>
              <a:t> </a:t>
            </a:r>
            <a:r>
              <a:rPr lang="en-US" sz="1100" dirty="0" err="1">
                <a:latin typeface="Segoe Print" pitchFamily="2" charset="0"/>
              </a:rPr>
              <a:t>hyn</a:t>
            </a:r>
            <a:r>
              <a:rPr lang="en-US" sz="1100" dirty="0">
                <a:latin typeface="Segoe Print" pitchFamily="2" charset="0"/>
              </a:rPr>
              <a:t> </a:t>
            </a:r>
            <a:r>
              <a:rPr lang="en-US" sz="1100" dirty="0" err="1">
                <a:latin typeface="Segoe Print" pitchFamily="2" charset="0"/>
              </a:rPr>
              <a:t>mae’r</a:t>
            </a:r>
            <a:r>
              <a:rPr lang="en-US" sz="1100" dirty="0">
                <a:latin typeface="Segoe Print" pitchFamily="2" charset="0"/>
              </a:rPr>
              <a:t> Larva </a:t>
            </a:r>
            <a:r>
              <a:rPr lang="en-US" sz="1100" dirty="0" err="1">
                <a:latin typeface="Segoe Print" pitchFamily="2" charset="0"/>
              </a:rPr>
              <a:t>yn</a:t>
            </a:r>
            <a:r>
              <a:rPr lang="en-US" sz="1100" dirty="0">
                <a:latin typeface="Segoe Print" pitchFamily="2" charset="0"/>
              </a:rPr>
              <a:t> </a:t>
            </a:r>
            <a:r>
              <a:rPr lang="en-US" sz="1100" dirty="0" err="1">
                <a:latin typeface="Segoe Print" pitchFamily="2" charset="0"/>
              </a:rPr>
              <a:t>dechrau</a:t>
            </a:r>
            <a:r>
              <a:rPr lang="en-US" sz="1100" dirty="0">
                <a:latin typeface="Segoe Print" pitchFamily="2" charset="0"/>
              </a:rPr>
              <a:t> </a:t>
            </a:r>
            <a:r>
              <a:rPr lang="en-US" sz="1100" dirty="0" err="1">
                <a:latin typeface="Segoe Print" pitchFamily="2" charset="0"/>
              </a:rPr>
              <a:t>creu</a:t>
            </a:r>
            <a:r>
              <a:rPr lang="en-US" sz="1100" dirty="0">
                <a:latin typeface="Segoe Print" pitchFamily="2" charset="0"/>
              </a:rPr>
              <a:t> </a:t>
            </a:r>
            <a:r>
              <a:rPr lang="en-US" sz="1100" dirty="0" err="1">
                <a:latin typeface="Segoe Print" pitchFamily="2" charset="0"/>
              </a:rPr>
              <a:t>cacŵn</a:t>
            </a:r>
            <a:r>
              <a:rPr lang="en-US" sz="1100" dirty="0">
                <a:latin typeface="Segoe Print" pitchFamily="2" charset="0"/>
              </a:rPr>
              <a:t> o </a:t>
            </a:r>
            <a:r>
              <a:rPr lang="en-US" sz="1100" dirty="0" err="1">
                <a:latin typeface="Segoe Print" pitchFamily="2" charset="0"/>
              </a:rPr>
              <a:t>amgylch</a:t>
            </a:r>
            <a:r>
              <a:rPr lang="en-US" sz="1100" dirty="0">
                <a:latin typeface="Segoe Print" pitchFamily="2" charset="0"/>
              </a:rPr>
              <a:t> </a:t>
            </a:r>
            <a:r>
              <a:rPr lang="en-US" sz="1100" dirty="0" err="1">
                <a:latin typeface="Segoe Print" pitchFamily="2" charset="0"/>
              </a:rPr>
              <a:t>ei</a:t>
            </a:r>
            <a:r>
              <a:rPr lang="en-US" sz="1100" dirty="0">
                <a:latin typeface="Segoe Print" pitchFamily="2" charset="0"/>
              </a:rPr>
              <a:t> </a:t>
            </a:r>
            <a:r>
              <a:rPr lang="en-US" sz="1100" dirty="0" err="1">
                <a:latin typeface="Segoe Print" pitchFamily="2" charset="0"/>
              </a:rPr>
              <a:t>hun</a:t>
            </a:r>
            <a:r>
              <a:rPr lang="en-US" sz="1100" dirty="0">
                <a:latin typeface="Segoe Print" pitchFamily="2" charset="0"/>
              </a:rPr>
              <a:t> (</a:t>
            </a:r>
            <a:r>
              <a:rPr lang="en-US" sz="1100" dirty="0" err="1">
                <a:latin typeface="Segoe Print" pitchFamily="2" charset="0"/>
              </a:rPr>
              <a:t>yn</a:t>
            </a:r>
            <a:r>
              <a:rPr lang="en-US" sz="1100" dirty="0">
                <a:latin typeface="Segoe Print" pitchFamily="2" charset="0"/>
              </a:rPr>
              <a:t> </a:t>
            </a:r>
            <a:r>
              <a:rPr lang="en-US" sz="1100" dirty="0" err="1">
                <a:latin typeface="Segoe Print" pitchFamily="2" charset="0"/>
              </a:rPr>
              <a:t>debyg</a:t>
            </a:r>
            <a:r>
              <a:rPr lang="en-US" sz="1100" dirty="0">
                <a:latin typeface="Segoe Print" pitchFamily="2" charset="0"/>
              </a:rPr>
              <a:t> </a:t>
            </a:r>
            <a:r>
              <a:rPr lang="en-US" sz="1100" dirty="0" err="1">
                <a:latin typeface="Segoe Print" pitchFamily="2" charset="0"/>
              </a:rPr>
              <a:t>i</a:t>
            </a:r>
            <a:r>
              <a:rPr lang="en-US" sz="1100" dirty="0">
                <a:latin typeface="Segoe Print" pitchFamily="2" charset="0"/>
              </a:rPr>
              <a:t> </a:t>
            </a:r>
            <a:r>
              <a:rPr lang="en-US" sz="1100" dirty="0" err="1">
                <a:latin typeface="Segoe Print" pitchFamily="2" charset="0"/>
              </a:rPr>
              <a:t>beth</a:t>
            </a:r>
            <a:r>
              <a:rPr lang="en-US" sz="1100" dirty="0">
                <a:latin typeface="Segoe Print" pitchFamily="2" charset="0"/>
              </a:rPr>
              <a:t> </a:t>
            </a:r>
            <a:r>
              <a:rPr lang="en-US" sz="1100" dirty="0" err="1">
                <a:latin typeface="Segoe Print" pitchFamily="2" charset="0"/>
              </a:rPr>
              <a:t>mae</a:t>
            </a:r>
            <a:r>
              <a:rPr lang="en-US" sz="1100" dirty="0">
                <a:latin typeface="Segoe Print" pitchFamily="2" charset="0"/>
              </a:rPr>
              <a:t> pili </a:t>
            </a:r>
            <a:r>
              <a:rPr lang="en-US" sz="1100" dirty="0" err="1">
                <a:latin typeface="Segoe Print" pitchFamily="2" charset="0"/>
              </a:rPr>
              <a:t>pala</a:t>
            </a:r>
            <a:r>
              <a:rPr lang="en-US" sz="1100" dirty="0">
                <a:latin typeface="Segoe Print" pitchFamily="2" charset="0"/>
              </a:rPr>
              <a:t> </a:t>
            </a:r>
            <a:r>
              <a:rPr lang="en-US" sz="1100" dirty="0" err="1">
                <a:latin typeface="Segoe Print" pitchFamily="2" charset="0"/>
              </a:rPr>
              <a:t>yn</a:t>
            </a:r>
            <a:r>
              <a:rPr lang="en-US" sz="1100" dirty="0">
                <a:latin typeface="Segoe Print" pitchFamily="2" charset="0"/>
              </a:rPr>
              <a:t> </a:t>
            </a:r>
            <a:r>
              <a:rPr lang="en-US" sz="1100" dirty="0" err="1">
                <a:latin typeface="Segoe Print" pitchFamily="2" charset="0"/>
              </a:rPr>
              <a:t>dod</a:t>
            </a:r>
            <a:r>
              <a:rPr lang="en-US" sz="1100" dirty="0">
                <a:latin typeface="Segoe Print" pitchFamily="2" charset="0"/>
              </a:rPr>
              <a:t> </a:t>
            </a:r>
            <a:r>
              <a:rPr lang="en-US" sz="1100" dirty="0" err="1">
                <a:latin typeface="Segoe Print" pitchFamily="2" charset="0"/>
              </a:rPr>
              <a:t>allan</a:t>
            </a:r>
            <a:r>
              <a:rPr lang="en-US" sz="1100" dirty="0">
                <a:latin typeface="Segoe Print" pitchFamily="2" charset="0"/>
              </a:rPr>
              <a:t> </a:t>
            </a:r>
            <a:r>
              <a:rPr lang="en-US" sz="1100" dirty="0" err="1">
                <a:latin typeface="Segoe Print" pitchFamily="2" charset="0"/>
              </a:rPr>
              <a:t>ohono</a:t>
            </a:r>
            <a:r>
              <a:rPr lang="en-US" sz="1100" dirty="0">
                <a:latin typeface="Segoe Print" pitchFamily="2" charset="0"/>
              </a:rPr>
              <a:t>. Mae o </a:t>
            </a:r>
            <a:r>
              <a:rPr lang="en-US" sz="1100" dirty="0" err="1">
                <a:latin typeface="Segoe Print" pitchFamily="2" charset="0"/>
              </a:rPr>
              <a:t>nawr</a:t>
            </a:r>
            <a:r>
              <a:rPr lang="en-US" sz="1100" dirty="0">
                <a:latin typeface="Segoe Print" pitchFamily="2" charset="0"/>
              </a:rPr>
              <a:t> </a:t>
            </a:r>
            <a:r>
              <a:rPr lang="en-US" sz="1100" dirty="0" err="1">
                <a:latin typeface="Segoe Print" pitchFamily="2" charset="0"/>
              </a:rPr>
              <a:t>yn</a:t>
            </a:r>
            <a:r>
              <a:rPr lang="en-US" sz="1100" dirty="0">
                <a:latin typeface="Segoe Print" pitchFamily="2" charset="0"/>
              </a:rPr>
              <a:t> </a:t>
            </a:r>
            <a:r>
              <a:rPr lang="en-US" sz="1100" dirty="0" err="1">
                <a:latin typeface="Segoe Print" pitchFamily="2" charset="0"/>
              </a:rPr>
              <a:t>dechrau</a:t>
            </a:r>
            <a:r>
              <a:rPr lang="en-US" sz="1100" dirty="0">
                <a:latin typeface="Segoe Print" pitchFamily="2" charset="0"/>
              </a:rPr>
              <a:t> </a:t>
            </a:r>
            <a:r>
              <a:rPr lang="en-US" sz="1100" dirty="0" err="1">
                <a:latin typeface="Segoe Print" pitchFamily="2" charset="0"/>
              </a:rPr>
              <a:t>edrych</a:t>
            </a:r>
            <a:r>
              <a:rPr lang="en-US" sz="1100" dirty="0">
                <a:latin typeface="Segoe Print" pitchFamily="2" charset="0"/>
              </a:rPr>
              <a:t> </a:t>
            </a:r>
            <a:r>
              <a:rPr lang="en-US" sz="1100" dirty="0" err="1">
                <a:latin typeface="Segoe Print" pitchFamily="2" charset="0"/>
              </a:rPr>
              <a:t>mwy</a:t>
            </a:r>
            <a:r>
              <a:rPr lang="en-US" sz="1100" dirty="0">
                <a:latin typeface="Segoe Print" pitchFamily="2" charset="0"/>
              </a:rPr>
              <a:t> </a:t>
            </a:r>
            <a:r>
              <a:rPr lang="en-US" sz="1100" dirty="0" err="1">
                <a:latin typeface="Segoe Print" pitchFamily="2" charset="0"/>
              </a:rPr>
              <a:t>fel</a:t>
            </a:r>
            <a:r>
              <a:rPr lang="en-US" sz="1100" dirty="0">
                <a:latin typeface="Segoe Print" pitchFamily="2" charset="0"/>
              </a:rPr>
              <a:t> </a:t>
            </a:r>
            <a:r>
              <a:rPr lang="en-US" sz="1100" dirty="0" err="1">
                <a:latin typeface="Segoe Print" pitchFamily="2" charset="0"/>
              </a:rPr>
              <a:t>gwenyn</a:t>
            </a:r>
            <a:r>
              <a:rPr lang="en-US" sz="1100" dirty="0">
                <a:latin typeface="Segoe Print" pitchFamily="2" charset="0"/>
              </a:rPr>
              <a:t> </a:t>
            </a:r>
            <a:r>
              <a:rPr lang="en-US" sz="1100" dirty="0" err="1">
                <a:latin typeface="Segoe Print" pitchFamily="2" charset="0"/>
              </a:rPr>
              <a:t>gyda</a:t>
            </a:r>
            <a:r>
              <a:rPr lang="en-US" sz="1100" dirty="0">
                <a:latin typeface="Segoe Print" pitchFamily="2" charset="0"/>
              </a:rPr>
              <a:t> </a:t>
            </a:r>
            <a:r>
              <a:rPr lang="en-US" sz="1100" dirty="0" err="1">
                <a:latin typeface="Segoe Print" pitchFamily="2" charset="0"/>
              </a:rPr>
              <a:t>adenydd</a:t>
            </a:r>
            <a:r>
              <a:rPr lang="en-US" sz="1100" dirty="0">
                <a:latin typeface="Segoe Print" pitchFamily="2" charset="0"/>
              </a:rPr>
              <a:t>, </a:t>
            </a:r>
            <a:r>
              <a:rPr lang="en-US" sz="1100" dirty="0" err="1">
                <a:latin typeface="Segoe Print" pitchFamily="2" charset="0"/>
              </a:rPr>
              <a:t>coesau</a:t>
            </a:r>
            <a:r>
              <a:rPr lang="en-US" sz="1100" dirty="0">
                <a:latin typeface="Segoe Print" pitchFamily="2" charset="0"/>
              </a:rPr>
              <a:t> a </a:t>
            </a:r>
            <a:r>
              <a:rPr lang="en-US" sz="1100" dirty="0" err="1">
                <a:latin typeface="Segoe Print" pitchFamily="2" charset="0"/>
              </a:rPr>
              <a:t>phen</a:t>
            </a:r>
            <a:r>
              <a:rPr lang="en-US" sz="1100" dirty="0">
                <a:latin typeface="Segoe Print" pitchFamily="2" charset="0"/>
              </a:rPr>
              <a:t>. </a:t>
            </a:r>
            <a:endParaRPr lang="cy-GB" sz="1100" dirty="0">
              <a:latin typeface="Segoe Print" pitchFamily="2" charset="0"/>
            </a:endParaRPr>
          </a:p>
        </p:txBody>
      </p:sp>
      <p:sp>
        <p:nvSpPr>
          <p:cNvPr id="28" name="TextBox 27"/>
          <p:cNvSpPr txBox="1"/>
          <p:nvPr/>
        </p:nvSpPr>
        <p:spPr>
          <a:xfrm>
            <a:off x="961840" y="2182901"/>
            <a:ext cx="2417732" cy="1785104"/>
          </a:xfrm>
          <a:prstGeom prst="rect">
            <a:avLst/>
          </a:prstGeom>
          <a:noFill/>
        </p:spPr>
        <p:txBody>
          <a:bodyPr wrap="square" rtlCol="0">
            <a:spAutoFit/>
          </a:bodyPr>
          <a:lstStyle/>
          <a:p>
            <a:r>
              <a:rPr lang="en-US" sz="1100" dirty="0">
                <a:latin typeface="Segoe Print" pitchFamily="2" charset="0"/>
              </a:rPr>
              <a:t>	I </a:t>
            </a:r>
            <a:r>
              <a:rPr lang="en-US" sz="1100" dirty="0" err="1">
                <a:latin typeface="Segoe Print" pitchFamily="2" charset="0"/>
              </a:rPr>
              <a:t>orffen</a:t>
            </a:r>
            <a:r>
              <a:rPr lang="en-US" sz="1100" dirty="0">
                <a:latin typeface="Segoe Print" pitchFamily="2" charset="0"/>
              </a:rPr>
              <a:t> </a:t>
            </a:r>
            <a:r>
              <a:rPr lang="en-US" sz="1100" dirty="0" err="1">
                <a:latin typeface="Segoe Print" pitchFamily="2" charset="0"/>
              </a:rPr>
              <a:t>mae’r</a:t>
            </a:r>
            <a:r>
              <a:rPr lang="en-US" sz="1100" dirty="0">
                <a:latin typeface="Segoe Print" pitchFamily="2" charset="0"/>
              </a:rPr>
              <a:t> 	</a:t>
            </a:r>
            <a:r>
              <a:rPr lang="en-US" sz="1100" dirty="0" err="1">
                <a:latin typeface="Segoe Print" pitchFamily="2" charset="0"/>
              </a:rPr>
              <a:t>oedolyn</a:t>
            </a:r>
            <a:r>
              <a:rPr lang="en-US" sz="1100" dirty="0">
                <a:latin typeface="Segoe Print" pitchFamily="2" charset="0"/>
              </a:rPr>
              <a:t> </a:t>
            </a:r>
            <a:r>
              <a:rPr lang="en-US" sz="1100" dirty="0" err="1">
                <a:latin typeface="Segoe Print" pitchFamily="2" charset="0"/>
              </a:rPr>
              <a:t>yn</a:t>
            </a:r>
            <a:r>
              <a:rPr lang="en-US" sz="1100" dirty="0">
                <a:latin typeface="Segoe Print" pitchFamily="2" charset="0"/>
              </a:rPr>
              <a:t> </a:t>
            </a:r>
            <a:r>
              <a:rPr lang="en-US" sz="1100" dirty="0" err="1">
                <a:latin typeface="Segoe Print" pitchFamily="2" charset="0"/>
              </a:rPr>
              <a:t>cnoi</a:t>
            </a:r>
            <a:r>
              <a:rPr lang="en-US" sz="1100" dirty="0">
                <a:latin typeface="Segoe Print" pitchFamily="2" charset="0"/>
              </a:rPr>
              <a:t> </a:t>
            </a:r>
            <a:r>
              <a:rPr lang="en-US" sz="1100" dirty="0" err="1">
                <a:latin typeface="Segoe Print" pitchFamily="2" charset="0"/>
              </a:rPr>
              <a:t>ei</a:t>
            </a:r>
            <a:r>
              <a:rPr lang="en-US" sz="1100" dirty="0">
                <a:latin typeface="Segoe Print" pitchFamily="2" charset="0"/>
              </a:rPr>
              <a:t> 	</a:t>
            </a:r>
            <a:r>
              <a:rPr lang="en-US" sz="1100" dirty="0" err="1">
                <a:latin typeface="Segoe Print" pitchFamily="2" charset="0"/>
              </a:rPr>
              <a:t>hun</a:t>
            </a:r>
            <a:r>
              <a:rPr lang="en-US" sz="1100" dirty="0">
                <a:latin typeface="Segoe Print" pitchFamily="2" charset="0"/>
              </a:rPr>
              <a:t> </a:t>
            </a:r>
            <a:r>
              <a:rPr lang="en-US" sz="1100" dirty="0" err="1">
                <a:latin typeface="Segoe Print" pitchFamily="2" charset="0"/>
              </a:rPr>
              <a:t>allan</a:t>
            </a:r>
            <a:r>
              <a:rPr lang="en-US" sz="1100" dirty="0">
                <a:latin typeface="Segoe Print" pitchFamily="2" charset="0"/>
              </a:rPr>
              <a:t> </a:t>
            </a:r>
            <a:r>
              <a:rPr lang="en-US" sz="1100" dirty="0" err="1">
                <a:latin typeface="Segoe Print" pitchFamily="2" charset="0"/>
              </a:rPr>
              <a:t>o’r</a:t>
            </a:r>
            <a:r>
              <a:rPr lang="en-US" sz="1100" dirty="0">
                <a:latin typeface="Segoe Print" pitchFamily="2" charset="0"/>
              </a:rPr>
              <a:t> </a:t>
            </a:r>
            <a:r>
              <a:rPr lang="en-US" sz="1000" dirty="0">
                <a:latin typeface="Segoe Print" pitchFamily="2" charset="0"/>
              </a:rPr>
              <a:t>pupa.</a:t>
            </a:r>
            <a:r>
              <a:rPr lang="en-US" sz="1100" dirty="0">
                <a:latin typeface="Segoe Print" pitchFamily="2" charset="0"/>
              </a:rPr>
              <a:t>         </a:t>
            </a:r>
          </a:p>
          <a:p>
            <a:r>
              <a:rPr lang="en-US" sz="1100" dirty="0">
                <a:latin typeface="Segoe Print" pitchFamily="2" charset="0"/>
              </a:rPr>
              <a:t>         </a:t>
            </a:r>
            <a:r>
              <a:rPr lang="en-US" sz="1100" dirty="0" err="1">
                <a:latin typeface="Segoe Print" pitchFamily="2" charset="0"/>
              </a:rPr>
              <a:t>Mae’r</a:t>
            </a:r>
            <a:r>
              <a:rPr lang="en-US" sz="1100" dirty="0">
                <a:latin typeface="Segoe Print" pitchFamily="2" charset="0"/>
              </a:rPr>
              <a:t> broses </a:t>
            </a:r>
            <a:r>
              <a:rPr lang="en-US" sz="1100" dirty="0" err="1">
                <a:latin typeface="Segoe Print" pitchFamily="2" charset="0"/>
              </a:rPr>
              <a:t>gyda</a:t>
            </a:r>
            <a:r>
              <a:rPr lang="en-US" sz="1100" dirty="0">
                <a:latin typeface="Segoe Print" pitchFamily="2" charset="0"/>
              </a:rPr>
              <a:t> </a:t>
            </a:r>
            <a:r>
              <a:rPr lang="en-US" sz="1100" dirty="0" err="1">
                <a:latin typeface="Segoe Print" pitchFamily="2" charset="0"/>
              </a:rPr>
              <a:t>yn</a:t>
            </a:r>
            <a:r>
              <a:rPr lang="en-US" sz="1100" dirty="0">
                <a:latin typeface="Segoe Print" pitchFamily="2" charset="0"/>
              </a:rPr>
              <a:t>  </a:t>
            </a:r>
            <a:r>
              <a:rPr lang="en-US" sz="1100" dirty="0" err="1">
                <a:latin typeface="Segoe Print" pitchFamily="2" charset="0"/>
              </a:rPr>
              <a:t>cymryd</a:t>
            </a:r>
            <a:r>
              <a:rPr lang="en-US" sz="1100" dirty="0">
                <a:latin typeface="Segoe Print" pitchFamily="2" charset="0"/>
              </a:rPr>
              <a:t> 16 </a:t>
            </a:r>
            <a:r>
              <a:rPr lang="en-US" sz="1100" dirty="0" err="1">
                <a:latin typeface="Segoe Print" pitchFamily="2" charset="0"/>
              </a:rPr>
              <a:t>diwrnod</a:t>
            </a:r>
            <a:r>
              <a:rPr lang="en-US" sz="1100" dirty="0">
                <a:latin typeface="Segoe Print" pitchFamily="2" charset="0"/>
              </a:rPr>
              <a:t> </a:t>
            </a:r>
            <a:r>
              <a:rPr lang="en-US" sz="1100" dirty="0" err="1">
                <a:latin typeface="Segoe Print" pitchFamily="2" charset="0"/>
              </a:rPr>
              <a:t>os</a:t>
            </a:r>
            <a:r>
              <a:rPr lang="en-US" sz="1100" dirty="0">
                <a:latin typeface="Segoe Print" pitchFamily="2" charset="0"/>
              </a:rPr>
              <a:t> </a:t>
            </a:r>
            <a:r>
              <a:rPr lang="en-US" sz="1100" dirty="0" err="1">
                <a:latin typeface="Segoe Print" pitchFamily="2" charset="0"/>
              </a:rPr>
              <a:t>yw’r</a:t>
            </a:r>
            <a:r>
              <a:rPr lang="en-US" sz="1100" dirty="0">
                <a:latin typeface="Segoe Print" pitchFamily="2" charset="0"/>
              </a:rPr>
              <a:t> </a:t>
            </a:r>
            <a:r>
              <a:rPr lang="en-US" sz="1100" dirty="0" err="1">
                <a:latin typeface="Segoe Print" pitchFamily="2" charset="0"/>
              </a:rPr>
              <a:t>gwenyn</a:t>
            </a:r>
            <a:r>
              <a:rPr lang="en-US" sz="1100" dirty="0">
                <a:latin typeface="Segoe Print" pitchFamily="2" charset="0"/>
              </a:rPr>
              <a:t> </a:t>
            </a:r>
            <a:r>
              <a:rPr lang="en-US" sz="1100" dirty="0" err="1">
                <a:latin typeface="Segoe Print" pitchFamily="2" charset="0"/>
              </a:rPr>
              <a:t>yn</a:t>
            </a:r>
            <a:r>
              <a:rPr lang="en-US" sz="1100" dirty="0">
                <a:latin typeface="Segoe Print" pitchFamily="2" charset="0"/>
              </a:rPr>
              <a:t> </a:t>
            </a:r>
            <a:r>
              <a:rPr lang="en-US" sz="1100" dirty="0" err="1">
                <a:latin typeface="Segoe Print" pitchFamily="2" charset="0"/>
              </a:rPr>
              <a:t>frenhines</a:t>
            </a:r>
            <a:r>
              <a:rPr lang="en-US" sz="1100" dirty="0">
                <a:latin typeface="Segoe Print" pitchFamily="2" charset="0"/>
              </a:rPr>
              <a:t>. </a:t>
            </a:r>
            <a:r>
              <a:rPr lang="en-US" sz="1100" dirty="0" err="1">
                <a:latin typeface="Segoe Print" pitchFamily="2" charset="0"/>
              </a:rPr>
              <a:t>Mae’n</a:t>
            </a:r>
            <a:r>
              <a:rPr lang="en-US" sz="1100" dirty="0">
                <a:latin typeface="Segoe Print" pitchFamily="2" charset="0"/>
              </a:rPr>
              <a:t> </a:t>
            </a:r>
            <a:r>
              <a:rPr lang="en-US" sz="1100" dirty="0" err="1">
                <a:latin typeface="Segoe Print" pitchFamily="2" charset="0"/>
              </a:rPr>
              <a:t>cymryd</a:t>
            </a:r>
            <a:r>
              <a:rPr lang="en-US" sz="1100" dirty="0">
                <a:latin typeface="Segoe Print" pitchFamily="2" charset="0"/>
              </a:rPr>
              <a:t> </a:t>
            </a:r>
          </a:p>
          <a:p>
            <a:r>
              <a:rPr lang="en-US" sz="1100" dirty="0" err="1">
                <a:latin typeface="Segoe Print" pitchFamily="2" charset="0"/>
              </a:rPr>
              <a:t>rhwng</a:t>
            </a:r>
            <a:r>
              <a:rPr lang="en-US" sz="1100" dirty="0">
                <a:latin typeface="Segoe Print" pitchFamily="2" charset="0"/>
              </a:rPr>
              <a:t> 18-22 </a:t>
            </a:r>
            <a:r>
              <a:rPr lang="en-US" sz="1100" dirty="0" err="1">
                <a:latin typeface="Segoe Print" pitchFamily="2" charset="0"/>
              </a:rPr>
              <a:t>diwrnod</a:t>
            </a:r>
            <a:r>
              <a:rPr lang="en-US" sz="1100" dirty="0">
                <a:latin typeface="Segoe Print" pitchFamily="2" charset="0"/>
              </a:rPr>
              <a:t> </a:t>
            </a:r>
            <a:r>
              <a:rPr lang="en-US" sz="1100" dirty="0" err="1">
                <a:latin typeface="Segoe Print" pitchFamily="2" charset="0"/>
              </a:rPr>
              <a:t>i</a:t>
            </a:r>
            <a:r>
              <a:rPr lang="en-US" sz="1100" dirty="0">
                <a:latin typeface="Segoe Print" pitchFamily="2" charset="0"/>
              </a:rPr>
              <a:t> </a:t>
            </a:r>
            <a:r>
              <a:rPr lang="en-US" sz="1100" dirty="0" err="1">
                <a:latin typeface="Segoe Print" pitchFamily="2" charset="0"/>
              </a:rPr>
              <a:t>wenyn</a:t>
            </a:r>
            <a:r>
              <a:rPr lang="en-US" sz="1100" dirty="0">
                <a:latin typeface="Segoe Print" pitchFamily="2" charset="0"/>
              </a:rPr>
              <a:t> </a:t>
            </a:r>
            <a:r>
              <a:rPr lang="en-US" sz="1100" dirty="0" err="1">
                <a:latin typeface="Segoe Print" pitchFamily="2" charset="0"/>
              </a:rPr>
              <a:t>gweithio</a:t>
            </a:r>
            <a:r>
              <a:rPr lang="en-US" sz="1100" dirty="0">
                <a:latin typeface="Segoe Print" pitchFamily="2" charset="0"/>
              </a:rPr>
              <a:t> a 24 </a:t>
            </a:r>
            <a:r>
              <a:rPr lang="en-US" sz="1100" dirty="0" err="1">
                <a:latin typeface="Segoe Print" pitchFamily="2" charset="0"/>
              </a:rPr>
              <a:t>diwrnod</a:t>
            </a:r>
            <a:r>
              <a:rPr lang="en-US" sz="1100" dirty="0">
                <a:latin typeface="Segoe Print" pitchFamily="2" charset="0"/>
              </a:rPr>
              <a:t> </a:t>
            </a:r>
            <a:r>
              <a:rPr lang="en-US" sz="1100" dirty="0" err="1">
                <a:latin typeface="Segoe Print" pitchFamily="2" charset="0"/>
              </a:rPr>
              <a:t>i</a:t>
            </a:r>
            <a:r>
              <a:rPr lang="en-US" sz="1100" dirty="0">
                <a:latin typeface="Segoe Print" pitchFamily="2" charset="0"/>
              </a:rPr>
              <a:t> </a:t>
            </a:r>
            <a:r>
              <a:rPr lang="en-US" sz="1100" dirty="0" err="1">
                <a:latin typeface="Segoe Print" pitchFamily="2" charset="0"/>
              </a:rPr>
              <a:t>wenyn</a:t>
            </a:r>
            <a:r>
              <a:rPr lang="en-US" sz="1100" dirty="0">
                <a:latin typeface="Segoe Print" pitchFamily="2" charset="0"/>
              </a:rPr>
              <a:t> </a:t>
            </a:r>
            <a:r>
              <a:rPr lang="en-US" sz="1100" dirty="0" err="1">
                <a:latin typeface="Segoe Print" pitchFamily="2" charset="0"/>
              </a:rPr>
              <a:t>gwrywaidd</a:t>
            </a:r>
            <a:r>
              <a:rPr lang="en-US" sz="1100" dirty="0">
                <a:latin typeface="Segoe Print" pitchFamily="2" charset="0"/>
              </a:rPr>
              <a:t> (</a:t>
            </a:r>
            <a:r>
              <a:rPr lang="en-US" sz="1100" dirty="0" err="1">
                <a:latin typeface="Segoe Print" pitchFamily="2" charset="0"/>
              </a:rPr>
              <a:t>bachgen</a:t>
            </a:r>
            <a:r>
              <a:rPr lang="en-US" sz="1100" dirty="0">
                <a:latin typeface="Segoe Print" pitchFamily="2" charset="0"/>
              </a:rPr>
              <a:t>). </a:t>
            </a:r>
          </a:p>
        </p:txBody>
      </p:sp>
      <p:sp>
        <p:nvSpPr>
          <p:cNvPr id="30" name="Rectangle 29"/>
          <p:cNvSpPr/>
          <p:nvPr/>
        </p:nvSpPr>
        <p:spPr>
          <a:xfrm>
            <a:off x="209878" y="8152992"/>
            <a:ext cx="4613913" cy="1436738"/>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sz="1100" dirty="0">
              <a:latin typeface="Segoe Print" pitchFamily="2" charset="0"/>
            </a:endParaRPr>
          </a:p>
        </p:txBody>
      </p:sp>
      <p:sp>
        <p:nvSpPr>
          <p:cNvPr id="31" name="Rectangle 30"/>
          <p:cNvSpPr/>
          <p:nvPr/>
        </p:nvSpPr>
        <p:spPr>
          <a:xfrm>
            <a:off x="244926" y="8176667"/>
            <a:ext cx="4406677" cy="1277273"/>
          </a:xfrm>
          <a:prstGeom prst="rect">
            <a:avLst/>
          </a:prstGeom>
        </p:spPr>
        <p:txBody>
          <a:bodyPr wrap="square">
            <a:spAutoFit/>
          </a:bodyPr>
          <a:lstStyle/>
          <a:p>
            <a:pPr algn="ctr" fontAlgn="base"/>
            <a:r>
              <a:rPr lang="cy-GB" sz="1100" dirty="0">
                <a:solidFill>
                  <a:srgbClr val="000000"/>
                </a:solidFill>
                <a:latin typeface="Segoe Print" pitchFamily="2" charset="0"/>
                <a:ea typeface="Calibri" charset="0"/>
                <a:cs typeface="Calibri" charset="0"/>
              </a:rPr>
              <a:t>Beth am greu rhywbeth tebyg i’r enghraifft ar y dde? Cofiwch gynnwys ysgrifennu i ddangos yr holl wybodaeth. Gallwch herio eich hun drwy ymchwilio am ffeithiau ychwanegol.</a:t>
            </a:r>
            <a:endParaRPr lang="cy-GB" sz="1100" b="0" i="0" dirty="0">
              <a:solidFill>
                <a:srgbClr val="000000"/>
              </a:solidFill>
              <a:effectLst/>
              <a:latin typeface="Segoe Print" pitchFamily="2" charset="0"/>
              <a:ea typeface="Calibri" charset="0"/>
              <a:cs typeface="Calibri" charset="0"/>
            </a:endParaRPr>
          </a:p>
          <a:p>
            <a:pPr algn="ctr" fontAlgn="base"/>
            <a:r>
              <a:rPr lang="cy-GB" sz="1100" dirty="0">
                <a:solidFill>
                  <a:schemeClr val="accent1"/>
                </a:solidFill>
                <a:latin typeface="Segoe Print" pitchFamily="2" charset="0"/>
                <a:ea typeface="Calibri" charset="0"/>
                <a:cs typeface="Calibri" charset="0"/>
              </a:rPr>
              <a:t>How about creating something similar to the example on the right? Remember to write down all your information. You can challenge yourself by researching your own facts.</a:t>
            </a:r>
            <a:endParaRPr lang="en-GB" sz="1100" b="0" i="0" dirty="0">
              <a:solidFill>
                <a:schemeClr val="accent1"/>
              </a:solidFill>
              <a:effectLst/>
              <a:latin typeface="Segoe Print" pitchFamily="2" charset="0"/>
              <a:ea typeface="Calibri" charset="0"/>
              <a:cs typeface="Calibri" charset="0"/>
            </a:endParaRPr>
          </a:p>
        </p:txBody>
      </p:sp>
      <p:pic>
        <p:nvPicPr>
          <p:cNvPr id="33" name="Picture 32"/>
          <p:cNvPicPr>
            <a:picLocks noChangeAspect="1"/>
          </p:cNvPicPr>
          <p:nvPr/>
        </p:nvPicPr>
        <p:blipFill rotWithShape="1">
          <a:blip r:embed="rId7" cstate="print"/>
          <a:srcRect l="12754" t="30528" r="7881" b="17745"/>
          <a:stretch/>
        </p:blipFill>
        <p:spPr>
          <a:xfrm>
            <a:off x="4941623" y="7960752"/>
            <a:ext cx="1735624" cy="1696058"/>
          </a:xfrm>
          <a:prstGeom prst="rect">
            <a:avLst/>
          </a:prstGeom>
          <a:ln>
            <a:solidFill>
              <a:schemeClr val="tx1"/>
            </a:solidFill>
          </a:ln>
        </p:spPr>
      </p:pic>
      <p:sp>
        <p:nvSpPr>
          <p:cNvPr id="2" name="TextBox 1">
            <a:extLst>
              <a:ext uri="{FF2B5EF4-FFF2-40B4-BE49-F238E27FC236}">
                <a16:creationId xmlns:a16="http://schemas.microsoft.com/office/drawing/2014/main" id="{F14C6409-F5D9-4E13-9B88-A4686C4243FA}"/>
              </a:ext>
            </a:extLst>
          </p:cNvPr>
          <p:cNvSpPr txBox="1"/>
          <p:nvPr/>
        </p:nvSpPr>
        <p:spPr>
          <a:xfrm>
            <a:off x="4547507" y="169683"/>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err="1">
                <a:latin typeface="Segoe Print" pitchFamily="2" charset="0"/>
              </a:rPr>
              <a:t>Adref</a:t>
            </a:r>
            <a:r>
              <a:rPr lang="en-US" sz="1100" b="1" dirty="0">
                <a:latin typeface="Segoe Print" pitchFamily="2" charset="0"/>
              </a:rPr>
              <a:t>/ At Home</a:t>
            </a:r>
          </a:p>
        </p:txBody>
      </p:sp>
      <p:sp>
        <p:nvSpPr>
          <p:cNvPr id="12" name="Down Arrow 11"/>
          <p:cNvSpPr/>
          <p:nvPr/>
        </p:nvSpPr>
        <p:spPr>
          <a:xfrm>
            <a:off x="5877272" y="4232920"/>
            <a:ext cx="675861" cy="848139"/>
          </a:xfrm>
          <a:prstGeom prst="down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sz="1100">
              <a:latin typeface="Segoe Print" pitchFamily="2" charset="0"/>
            </a:endParaRPr>
          </a:p>
        </p:txBody>
      </p:sp>
    </p:spTree>
    <p:extLst>
      <p:ext uri="{BB962C8B-B14F-4D97-AF65-F5344CB8AC3E}">
        <p14:creationId xmlns:p14="http://schemas.microsoft.com/office/powerpoint/2010/main" val="2145601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5747652B-5923-4CBC-9B30-0CAF65F0F90D}"/>
              </a:ext>
            </a:extLst>
          </p:cNvPr>
          <p:cNvPicPr>
            <a:picLocks noChangeAspect="1"/>
          </p:cNvPicPr>
          <p:nvPr/>
        </p:nvPicPr>
        <p:blipFill>
          <a:blip r:embed="rId2" cstate="print"/>
          <a:stretch>
            <a:fillRect/>
          </a:stretch>
        </p:blipFill>
        <p:spPr>
          <a:xfrm>
            <a:off x="2225" y="-15552"/>
            <a:ext cx="6855775" cy="9950954"/>
          </a:xfrm>
          <a:prstGeom prst="rect">
            <a:avLst/>
          </a:prstGeom>
        </p:spPr>
      </p:pic>
    </p:spTree>
    <p:extLst>
      <p:ext uri="{BB962C8B-B14F-4D97-AF65-F5344CB8AC3E}">
        <p14:creationId xmlns:p14="http://schemas.microsoft.com/office/powerpoint/2010/main" val="2483683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2656" y="272480"/>
            <a:ext cx="6264696" cy="9417963"/>
          </a:xfrm>
          <a:prstGeom prst="rect">
            <a:avLst/>
          </a:prstGeom>
          <a:noFill/>
          <a:ln w="76200">
            <a:solidFill>
              <a:srgbClr val="FFC000"/>
            </a:solidFill>
          </a:ln>
        </p:spPr>
        <p:txBody>
          <a:bodyPr wrap="square" rtlCol="0">
            <a:spAutoFit/>
          </a:bodyPr>
          <a:lstStyle/>
          <a:p>
            <a:pPr fontAlgn="base"/>
            <a:r>
              <a:rPr lang="en-GB" sz="1400" b="1" u="sng" dirty="0" err="1">
                <a:latin typeface="Segoe Print" pitchFamily="2" charset="0"/>
              </a:rPr>
              <a:t>Tasg</a:t>
            </a:r>
            <a:r>
              <a:rPr lang="en-GB" sz="1400" b="1" u="sng" dirty="0">
                <a:latin typeface="Segoe Print" pitchFamily="2" charset="0"/>
              </a:rPr>
              <a:t> </a:t>
            </a:r>
            <a:r>
              <a:rPr lang="en-GB" sz="1400" b="1" u="sng" dirty="0" err="1">
                <a:latin typeface="Segoe Print" pitchFamily="2" charset="0"/>
              </a:rPr>
              <a:t>Arloesi</a:t>
            </a:r>
            <a:r>
              <a:rPr lang="en-GB" sz="1400" b="1" u="sng" dirty="0">
                <a:latin typeface="Segoe Print" pitchFamily="2" charset="0"/>
              </a:rPr>
              <a:t> 2 – </a:t>
            </a:r>
            <a:r>
              <a:rPr lang="en-GB" sz="1400" b="1" u="sng" dirty="0" err="1">
                <a:latin typeface="Segoe Print" pitchFamily="2" charset="0"/>
              </a:rPr>
              <a:t>Iaith</a:t>
            </a:r>
            <a:r>
              <a:rPr lang="en-GB" sz="1400" b="1" u="sng" dirty="0">
                <a:latin typeface="Segoe Print" pitchFamily="2" charset="0"/>
              </a:rPr>
              <a:t> </a:t>
            </a:r>
            <a:r>
              <a:rPr lang="en-GB" sz="1400" b="1" u="sng" dirty="0" err="1">
                <a:latin typeface="Segoe Print" pitchFamily="2" charset="0"/>
              </a:rPr>
              <a:t>Arwyddion</a:t>
            </a:r>
            <a:r>
              <a:rPr lang="en-GB" sz="1400" b="1" u="sng" dirty="0">
                <a:latin typeface="Segoe Print" pitchFamily="2" charset="0"/>
              </a:rPr>
              <a:t> </a:t>
            </a:r>
            <a:r>
              <a:rPr lang="en-GB" sz="1400" b="1" u="sng" dirty="0" err="1">
                <a:latin typeface="Segoe Print" pitchFamily="2" charset="0"/>
              </a:rPr>
              <a:t>Prydeinig</a:t>
            </a:r>
            <a:r>
              <a:rPr lang="en-GB" sz="1400" b="1" u="sng" dirty="0">
                <a:latin typeface="Segoe Print" pitchFamily="2" charset="0"/>
              </a:rPr>
              <a:t> (</a:t>
            </a:r>
            <a:r>
              <a:rPr lang="en-GB" sz="1400" b="1" u="sng" dirty="0" err="1">
                <a:latin typeface="Segoe Print" pitchFamily="2" charset="0"/>
              </a:rPr>
              <a:t>Adref</a:t>
            </a:r>
            <a:r>
              <a:rPr lang="en-GB" sz="1400" b="1" u="sng" dirty="0">
                <a:latin typeface="Segoe Print" pitchFamily="2" charset="0"/>
              </a:rPr>
              <a:t>)</a:t>
            </a:r>
            <a:br>
              <a:rPr lang="en-US" sz="1400" b="1" u="sng" dirty="0">
                <a:latin typeface="Segoe Print" pitchFamily="2" charset="0"/>
              </a:rPr>
            </a:br>
            <a:r>
              <a:rPr lang="en-GB" sz="1400" b="1" u="sng" dirty="0">
                <a:solidFill>
                  <a:srgbClr val="7030A0"/>
                </a:solidFill>
                <a:latin typeface="Segoe Print" pitchFamily="2" charset="0"/>
              </a:rPr>
              <a:t>Innovation Task 2</a:t>
            </a:r>
            <a:r>
              <a:rPr lang="en-US" sz="1400" b="1" u="sng" dirty="0">
                <a:solidFill>
                  <a:srgbClr val="7030A0"/>
                </a:solidFill>
                <a:latin typeface="Segoe Print" pitchFamily="2" charset="0"/>
              </a:rPr>
              <a:t>​ - British Sign Language. (At home)</a:t>
            </a:r>
          </a:p>
          <a:p>
            <a:pPr algn="ctr" fontAlgn="base"/>
            <a:endParaRPr lang="en-GB" sz="1400" dirty="0">
              <a:solidFill>
                <a:srgbClr val="7030A0"/>
              </a:solidFill>
              <a:latin typeface="Segoe Print" pitchFamily="2" charset="0"/>
            </a:endParaRPr>
          </a:p>
          <a:p>
            <a:pPr fontAlgn="base"/>
            <a:r>
              <a:rPr lang="en-GB" sz="1400" dirty="0" err="1">
                <a:latin typeface="Segoe Print" pitchFamily="2" charset="0"/>
              </a:rPr>
              <a:t>Ar</a:t>
            </a:r>
            <a:r>
              <a:rPr lang="en-GB" sz="1400" dirty="0">
                <a:latin typeface="Segoe Print" pitchFamily="2" charset="0"/>
              </a:rPr>
              <a:t> </a:t>
            </a:r>
            <a:r>
              <a:rPr lang="en-GB" sz="1400" dirty="0" err="1">
                <a:latin typeface="Segoe Print" pitchFamily="2" charset="0"/>
              </a:rPr>
              <a:t>ôl</a:t>
            </a:r>
            <a:r>
              <a:rPr lang="en-GB" sz="1400" dirty="0">
                <a:latin typeface="Segoe Print" pitchFamily="2" charset="0"/>
              </a:rPr>
              <a:t> </a:t>
            </a:r>
            <a:r>
              <a:rPr lang="en-GB" sz="1400" dirty="0" err="1">
                <a:latin typeface="Segoe Print" pitchFamily="2" charset="0"/>
              </a:rPr>
              <a:t>gwylio</a:t>
            </a:r>
            <a:r>
              <a:rPr lang="en-GB" sz="1400" dirty="0">
                <a:latin typeface="Segoe Print" pitchFamily="2" charset="0"/>
              </a:rPr>
              <a:t> </a:t>
            </a:r>
            <a:r>
              <a:rPr lang="en-GB" sz="1400" dirty="0" err="1">
                <a:latin typeface="Segoe Print" pitchFamily="2" charset="0"/>
              </a:rPr>
              <a:t>fideo</a:t>
            </a:r>
            <a:r>
              <a:rPr lang="en-GB" sz="1400" dirty="0">
                <a:latin typeface="Segoe Print" pitchFamily="2" charset="0"/>
              </a:rPr>
              <a:t> Tamara </a:t>
            </a:r>
            <a:r>
              <a:rPr lang="en-GB" sz="1400" dirty="0" err="1">
                <a:latin typeface="Segoe Print" pitchFamily="2" charset="0"/>
              </a:rPr>
              <a:t>ar</a:t>
            </a:r>
            <a:r>
              <a:rPr lang="en-GB" sz="1400" dirty="0">
                <a:latin typeface="Segoe Print" pitchFamily="2" charset="0"/>
              </a:rPr>
              <a:t>  ​</a:t>
            </a:r>
            <a:r>
              <a:rPr lang="en-GB" sz="1400" u="sng" dirty="0">
                <a:hlinkClick r:id="rId2"/>
              </a:rPr>
              <a:t>https://www.literacyshed.com/tamara.html</a:t>
            </a:r>
            <a:r>
              <a:rPr lang="en-GB" sz="1400" u="sng" dirty="0"/>
              <a:t> , </a:t>
            </a:r>
            <a:endParaRPr lang="en-GB" sz="1400" dirty="0">
              <a:latin typeface="Segoe Print" pitchFamily="2" charset="0"/>
            </a:endParaRPr>
          </a:p>
          <a:p>
            <a:pPr fontAlgn="base"/>
            <a:r>
              <a:rPr lang="en-GB" sz="1400" b="1" dirty="0">
                <a:latin typeface="Segoe Print" pitchFamily="2" charset="0"/>
              </a:rPr>
              <a:t>  </a:t>
            </a:r>
            <a:r>
              <a:rPr lang="en-GB" sz="1400" b="1" dirty="0" err="1">
                <a:latin typeface="Segoe Print" pitchFamily="2" charset="0"/>
              </a:rPr>
              <a:t>dysgwch</a:t>
            </a:r>
            <a:r>
              <a:rPr lang="en-GB" sz="1400" b="1" dirty="0">
                <a:latin typeface="Segoe Print" pitchFamily="2" charset="0"/>
              </a:rPr>
              <a:t> </a:t>
            </a:r>
            <a:r>
              <a:rPr lang="en-GB" sz="1400" b="1" dirty="0" err="1">
                <a:latin typeface="Segoe Print" pitchFamily="2" charset="0"/>
              </a:rPr>
              <a:t>wahanol</a:t>
            </a:r>
            <a:r>
              <a:rPr lang="en-GB" sz="1400" b="1" dirty="0">
                <a:latin typeface="Segoe Print" pitchFamily="2" charset="0"/>
              </a:rPr>
              <a:t> </a:t>
            </a:r>
            <a:r>
              <a:rPr lang="en-GB" sz="1400" b="1" dirty="0" err="1">
                <a:latin typeface="Segoe Print" pitchFamily="2" charset="0"/>
              </a:rPr>
              <a:t>gyfarchion</a:t>
            </a:r>
            <a:r>
              <a:rPr lang="en-GB" sz="1400" b="1" dirty="0">
                <a:latin typeface="Segoe Print" pitchFamily="2" charset="0"/>
              </a:rPr>
              <a:t> </a:t>
            </a:r>
            <a:r>
              <a:rPr lang="en-GB" sz="1400" b="1" dirty="0" err="1">
                <a:latin typeface="Segoe Print" pitchFamily="2" charset="0"/>
              </a:rPr>
              <a:t>mewn</a:t>
            </a:r>
            <a:r>
              <a:rPr lang="en-GB" sz="1400" b="1" dirty="0">
                <a:latin typeface="Segoe Print" pitchFamily="2" charset="0"/>
              </a:rPr>
              <a:t> </a:t>
            </a:r>
            <a:r>
              <a:rPr lang="en-GB" sz="1400" b="1" dirty="0" err="1">
                <a:latin typeface="Segoe Print" pitchFamily="2" charset="0"/>
              </a:rPr>
              <a:t>Iaith</a:t>
            </a:r>
            <a:r>
              <a:rPr lang="en-GB" sz="1400" b="1" dirty="0">
                <a:latin typeface="Segoe Print" pitchFamily="2" charset="0"/>
              </a:rPr>
              <a:t> </a:t>
            </a:r>
            <a:r>
              <a:rPr lang="en-GB" sz="1400" b="1" dirty="0" err="1">
                <a:latin typeface="Segoe Print" pitchFamily="2" charset="0"/>
              </a:rPr>
              <a:t>Arwyddion</a:t>
            </a:r>
            <a:r>
              <a:rPr lang="en-GB" sz="1400" b="1" dirty="0">
                <a:latin typeface="Segoe Print" pitchFamily="2" charset="0"/>
              </a:rPr>
              <a:t> </a:t>
            </a:r>
            <a:r>
              <a:rPr lang="en-GB" sz="1400" b="1" dirty="0" err="1">
                <a:latin typeface="Segoe Print" pitchFamily="2" charset="0"/>
              </a:rPr>
              <a:t>Prydeinig</a:t>
            </a:r>
            <a:r>
              <a:rPr lang="en-GB" sz="1400" b="1" dirty="0">
                <a:latin typeface="Segoe Print" pitchFamily="2" charset="0"/>
              </a:rPr>
              <a:t>.</a:t>
            </a:r>
            <a:r>
              <a:rPr lang="en-GB" sz="1400" dirty="0">
                <a:latin typeface="Segoe Print" pitchFamily="2" charset="0"/>
              </a:rPr>
              <a:t>​</a:t>
            </a:r>
          </a:p>
          <a:p>
            <a:pPr fontAlgn="base"/>
            <a:endParaRPr lang="en-GB" sz="1400" dirty="0">
              <a:solidFill>
                <a:srgbClr val="7030A0"/>
              </a:solidFill>
              <a:latin typeface="Segoe Print" pitchFamily="2" charset="0"/>
            </a:endParaRPr>
          </a:p>
          <a:p>
            <a:pPr fontAlgn="base"/>
            <a:r>
              <a:rPr lang="en-GB" sz="1400" b="1" dirty="0">
                <a:solidFill>
                  <a:srgbClr val="7030A0"/>
                </a:solidFill>
                <a:latin typeface="Segoe Print" pitchFamily="2" charset="0"/>
              </a:rPr>
              <a:t> Following Tamara's video from last week, on </a:t>
            </a:r>
            <a:r>
              <a:rPr lang="en-GB" sz="1400" u="sng" dirty="0">
                <a:hlinkClick r:id="rId2"/>
              </a:rPr>
              <a:t>https://www.literacyshed.com/tamara.html</a:t>
            </a:r>
            <a:r>
              <a:rPr lang="en-GB" sz="1400" u="sng" dirty="0"/>
              <a:t> ,</a:t>
            </a:r>
            <a:r>
              <a:rPr lang="en-GB" sz="1400" b="1" dirty="0">
                <a:solidFill>
                  <a:srgbClr val="7030A0"/>
                </a:solidFill>
                <a:latin typeface="Segoe Print" pitchFamily="2" charset="0"/>
              </a:rPr>
              <a:t> learn different British Sign Language Greetings. </a:t>
            </a:r>
          </a:p>
          <a:p>
            <a:pPr algn="ctr" fontAlgn="base"/>
            <a:endParaRPr lang="en-GB" sz="1400" b="1" dirty="0">
              <a:solidFill>
                <a:srgbClr val="7030A0"/>
              </a:solidFill>
              <a:latin typeface="Segoe Print" pitchFamily="2" charset="0"/>
            </a:endParaRPr>
          </a:p>
          <a:p>
            <a:pPr algn="ctr" fontAlgn="base"/>
            <a:endParaRPr lang="en-GB" sz="1400" b="1" dirty="0">
              <a:solidFill>
                <a:srgbClr val="7030A0"/>
              </a:solidFill>
              <a:latin typeface="Segoe Print" pitchFamily="2" charset="0"/>
            </a:endParaRPr>
          </a:p>
          <a:p>
            <a:pPr algn="ctr" fontAlgn="base"/>
            <a:endParaRPr lang="en-GB" sz="1400" b="1" dirty="0">
              <a:solidFill>
                <a:srgbClr val="7030A0"/>
              </a:solidFill>
              <a:latin typeface="Segoe Print" pitchFamily="2" charset="0"/>
            </a:endParaRPr>
          </a:p>
          <a:p>
            <a:pPr algn="ctr" fontAlgn="base"/>
            <a:endParaRPr lang="en-GB" sz="1400" b="1" dirty="0">
              <a:solidFill>
                <a:srgbClr val="7030A0"/>
              </a:solidFill>
              <a:latin typeface="Segoe Print" pitchFamily="2" charset="0"/>
            </a:endParaRPr>
          </a:p>
          <a:p>
            <a:pPr algn="ctr" fontAlgn="base"/>
            <a:endParaRPr lang="en-GB" sz="1400" b="1" dirty="0">
              <a:solidFill>
                <a:srgbClr val="7030A0"/>
              </a:solidFill>
              <a:latin typeface="Segoe Print" pitchFamily="2" charset="0"/>
            </a:endParaRPr>
          </a:p>
          <a:p>
            <a:pPr algn="ctr" fontAlgn="base"/>
            <a:endParaRPr lang="en-GB" sz="1400" b="1" dirty="0">
              <a:solidFill>
                <a:srgbClr val="7030A0"/>
              </a:solidFill>
              <a:latin typeface="Segoe Print" pitchFamily="2" charset="0"/>
            </a:endParaRPr>
          </a:p>
          <a:p>
            <a:pPr algn="ctr" fontAlgn="base"/>
            <a:endParaRPr lang="en-GB" sz="1400" b="1" dirty="0">
              <a:solidFill>
                <a:srgbClr val="7030A0"/>
              </a:solidFill>
              <a:latin typeface="Segoe Print" pitchFamily="2" charset="0"/>
            </a:endParaRPr>
          </a:p>
          <a:p>
            <a:pPr algn="ctr" fontAlgn="base"/>
            <a:endParaRPr lang="en-GB" sz="1400" b="1" dirty="0">
              <a:solidFill>
                <a:srgbClr val="7030A0"/>
              </a:solidFill>
              <a:latin typeface="Segoe Print" pitchFamily="2" charset="0"/>
            </a:endParaRPr>
          </a:p>
          <a:p>
            <a:pPr algn="ctr" fontAlgn="base"/>
            <a:endParaRPr lang="en-GB" sz="1400" dirty="0">
              <a:latin typeface="Segoe Print" pitchFamily="2" charset="0"/>
            </a:endParaRPr>
          </a:p>
          <a:p>
            <a:pPr algn="ctr" fontAlgn="base"/>
            <a:endParaRPr lang="en-GB" sz="1400" dirty="0">
              <a:latin typeface="Segoe Print" pitchFamily="2" charset="0"/>
            </a:endParaRPr>
          </a:p>
          <a:p>
            <a:pPr algn="ctr" fontAlgn="base"/>
            <a:endParaRPr lang="en-GB" sz="1400" dirty="0">
              <a:latin typeface="Segoe Print" pitchFamily="2" charset="0"/>
            </a:endParaRPr>
          </a:p>
          <a:p>
            <a:pPr algn="ctr" fontAlgn="base"/>
            <a:r>
              <a:rPr lang="en-GB" sz="1400" dirty="0" err="1">
                <a:latin typeface="Segoe Print" pitchFamily="2" charset="0"/>
              </a:rPr>
              <a:t>Gallwch</a:t>
            </a:r>
            <a:r>
              <a:rPr lang="en-GB" sz="1400" dirty="0">
                <a:latin typeface="Segoe Print" pitchFamily="2" charset="0"/>
              </a:rPr>
              <a:t> </a:t>
            </a:r>
            <a:r>
              <a:rPr lang="en-GB" sz="1400" dirty="0" err="1">
                <a:latin typeface="Segoe Print" pitchFamily="2" charset="0"/>
              </a:rPr>
              <a:t>eu</a:t>
            </a:r>
            <a:r>
              <a:rPr lang="en-GB" sz="1400" dirty="0">
                <a:latin typeface="Segoe Print" pitchFamily="2" charset="0"/>
              </a:rPr>
              <a:t> </a:t>
            </a:r>
            <a:r>
              <a:rPr lang="en-GB" sz="1400" dirty="0" err="1">
                <a:latin typeface="Segoe Print" pitchFamily="2" charset="0"/>
              </a:rPr>
              <a:t>dysgu</a:t>
            </a:r>
            <a:r>
              <a:rPr lang="en-GB" sz="1400" dirty="0">
                <a:latin typeface="Segoe Print" pitchFamily="2" charset="0"/>
              </a:rPr>
              <a:t> </a:t>
            </a:r>
            <a:r>
              <a:rPr lang="en-GB" sz="1400" dirty="0" err="1">
                <a:latin typeface="Segoe Print" pitchFamily="2" charset="0"/>
              </a:rPr>
              <a:t>ar</a:t>
            </a:r>
            <a:r>
              <a:rPr lang="en-GB" sz="1400" dirty="0">
                <a:latin typeface="Segoe Print" pitchFamily="2" charset="0"/>
              </a:rPr>
              <a:t> un </a:t>
            </a:r>
            <a:r>
              <a:rPr lang="en-GB" sz="1400" dirty="0" err="1">
                <a:latin typeface="Segoe Print" pitchFamily="2" charset="0"/>
              </a:rPr>
              <a:t>o’r</a:t>
            </a:r>
            <a:r>
              <a:rPr lang="en-GB" sz="1400" dirty="0">
                <a:latin typeface="Segoe Print" pitchFamily="2" charset="0"/>
              </a:rPr>
              <a:t> </a:t>
            </a:r>
            <a:r>
              <a:rPr lang="en-GB" sz="1400" dirty="0" err="1">
                <a:latin typeface="Segoe Print" pitchFamily="2" charset="0"/>
              </a:rPr>
              <a:t>wefanau</a:t>
            </a:r>
            <a:r>
              <a:rPr lang="en-GB" sz="1400" dirty="0">
                <a:latin typeface="Segoe Print" pitchFamily="2" charset="0"/>
              </a:rPr>
              <a:t> </a:t>
            </a:r>
            <a:r>
              <a:rPr lang="en-GB" sz="1400" dirty="0" err="1">
                <a:latin typeface="Segoe Print" pitchFamily="2" charset="0"/>
              </a:rPr>
              <a:t>yma</a:t>
            </a:r>
            <a:r>
              <a:rPr lang="en-GB" sz="1400" dirty="0">
                <a:latin typeface="Segoe Print" pitchFamily="2" charset="0"/>
              </a:rPr>
              <a:t>/ </a:t>
            </a:r>
            <a:r>
              <a:rPr lang="en-GB" sz="1400" dirty="0">
                <a:solidFill>
                  <a:srgbClr val="7030A0"/>
                </a:solidFill>
                <a:latin typeface="Segoe Print" pitchFamily="2" charset="0"/>
              </a:rPr>
              <a:t>You can learn from one of the following websites:</a:t>
            </a:r>
          </a:p>
          <a:p>
            <a:pPr fontAlgn="base"/>
            <a:endParaRPr lang="en-GB" sz="1400" dirty="0">
              <a:latin typeface="Segoe Print" pitchFamily="2" charset="0"/>
            </a:endParaRPr>
          </a:p>
          <a:p>
            <a:pPr fontAlgn="base"/>
            <a:r>
              <a:rPr lang="en-GB" sz="1400" u="sng" dirty="0">
                <a:latin typeface="Segoe Print" pitchFamily="2" charset="0"/>
                <a:hlinkClick r:id="rId3"/>
              </a:rPr>
              <a:t>https://www.british-sign.co.uk/bsl-greetings-signs-british-sign-language/</a:t>
            </a:r>
            <a:r>
              <a:rPr lang="en-GB" sz="1400" dirty="0">
                <a:latin typeface="Segoe Print" pitchFamily="2" charset="0"/>
              </a:rPr>
              <a:t>​</a:t>
            </a:r>
          </a:p>
          <a:p>
            <a:pPr fontAlgn="base"/>
            <a:endParaRPr lang="en-GB" sz="1400" dirty="0">
              <a:latin typeface="Segoe Print" pitchFamily="2" charset="0"/>
            </a:endParaRPr>
          </a:p>
          <a:p>
            <a:pPr fontAlgn="base"/>
            <a:r>
              <a:rPr lang="en-GB" sz="1400" dirty="0">
                <a:hlinkClick r:id="rId4"/>
              </a:rPr>
              <a:t>https://www.youtube.com/watch?v=kyicdRl3ULg</a:t>
            </a:r>
            <a:endParaRPr lang="en-GB" sz="1400" dirty="0"/>
          </a:p>
          <a:p>
            <a:pPr fontAlgn="base"/>
            <a:endParaRPr lang="en-GB" sz="1400" dirty="0"/>
          </a:p>
          <a:p>
            <a:pPr fontAlgn="base"/>
            <a:endParaRPr lang="en-GB" sz="1400" dirty="0"/>
          </a:p>
          <a:p>
            <a:pPr fontAlgn="base"/>
            <a:endParaRPr lang="en-GB" sz="1400" dirty="0"/>
          </a:p>
          <a:p>
            <a:pPr fontAlgn="base"/>
            <a:endParaRPr lang="en-GB" sz="1400" dirty="0"/>
          </a:p>
          <a:p>
            <a:pPr fontAlgn="base"/>
            <a:endParaRPr lang="en-GB" sz="1400" dirty="0"/>
          </a:p>
          <a:p>
            <a:pPr fontAlgn="base"/>
            <a:endParaRPr lang="en-GB" sz="1400" dirty="0"/>
          </a:p>
          <a:p>
            <a:pPr fontAlgn="base"/>
            <a:endParaRPr lang="en-GB" sz="1400" dirty="0"/>
          </a:p>
          <a:p>
            <a:pPr fontAlgn="base"/>
            <a:endParaRPr lang="en-GB" sz="1400" dirty="0"/>
          </a:p>
          <a:p>
            <a:pPr fontAlgn="base"/>
            <a:endParaRPr lang="en-GB" sz="1400" dirty="0"/>
          </a:p>
          <a:p>
            <a:pPr fontAlgn="base"/>
            <a:endParaRPr lang="en-GB" sz="1400" dirty="0"/>
          </a:p>
          <a:p>
            <a:pPr fontAlgn="base"/>
            <a:endParaRPr lang="en-GB" sz="1400" dirty="0"/>
          </a:p>
          <a:p>
            <a:pPr fontAlgn="base"/>
            <a:endParaRPr lang="en-GB" sz="1400" dirty="0"/>
          </a:p>
          <a:p>
            <a:pPr fontAlgn="base"/>
            <a:endParaRPr lang="en-GB" sz="1400" dirty="0">
              <a:latin typeface="Segoe Print" pitchFamily="2" charset="0"/>
            </a:endParaRPr>
          </a:p>
          <a:p>
            <a:pPr fontAlgn="base"/>
            <a:endParaRPr lang="en-GB" sz="1400" dirty="0">
              <a:latin typeface="Segoe Print" pitchFamily="2" charset="0"/>
            </a:endParaRPr>
          </a:p>
          <a:p>
            <a:pPr fontAlgn="base"/>
            <a:endParaRPr lang="en-GB" sz="1400" dirty="0">
              <a:latin typeface="Segoe Print" pitchFamily="2" charset="0"/>
            </a:endParaRPr>
          </a:p>
          <a:p>
            <a:endParaRPr lang="en-GB" dirty="0"/>
          </a:p>
        </p:txBody>
      </p:sp>
      <p:sp>
        <p:nvSpPr>
          <p:cNvPr id="11266" name="AutoShape 2" descr="Tamara - THE LITERACY SHED"/>
          <p:cNvSpPr>
            <a:spLocks noChangeAspect="1" noChangeArrowheads="1"/>
          </p:cNvSpPr>
          <p:nvPr/>
        </p:nvSpPr>
        <p:spPr bwMode="auto">
          <a:xfrm>
            <a:off x="155575" y="-136525"/>
            <a:ext cx="298450" cy="2984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268" name="AutoShape 4" descr="Tamara - THE LITERACY SHED"/>
          <p:cNvSpPr>
            <a:spLocks noChangeAspect="1" noChangeArrowheads="1"/>
          </p:cNvSpPr>
          <p:nvPr/>
        </p:nvSpPr>
        <p:spPr bwMode="auto">
          <a:xfrm>
            <a:off x="155575" y="-136525"/>
            <a:ext cx="298450" cy="2984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1270" name="Picture 6" descr="Tamara - THE LITERACY SHED"/>
          <p:cNvPicPr>
            <a:picLocks noChangeAspect="1" noChangeArrowheads="1"/>
          </p:cNvPicPr>
          <p:nvPr/>
        </p:nvPicPr>
        <p:blipFill>
          <a:blip r:embed="rId5" cstate="print"/>
          <a:srcRect/>
          <a:stretch>
            <a:fillRect/>
          </a:stretch>
        </p:blipFill>
        <p:spPr bwMode="auto">
          <a:xfrm>
            <a:off x="1484784" y="2360712"/>
            <a:ext cx="3467674" cy="1950567"/>
          </a:xfrm>
          <a:prstGeom prst="rect">
            <a:avLst/>
          </a:prstGeom>
          <a:noFill/>
        </p:spPr>
      </p:pic>
      <p:pic>
        <p:nvPicPr>
          <p:cNvPr id="11272" name="Picture 8" descr="BSL Greetings Signs - British Sign Language"/>
          <p:cNvPicPr>
            <a:picLocks noChangeAspect="1" noChangeArrowheads="1"/>
          </p:cNvPicPr>
          <p:nvPr/>
        </p:nvPicPr>
        <p:blipFill>
          <a:blip r:embed="rId6" cstate="print"/>
          <a:srcRect/>
          <a:stretch>
            <a:fillRect/>
          </a:stretch>
        </p:blipFill>
        <p:spPr bwMode="auto">
          <a:xfrm>
            <a:off x="1124744" y="6321152"/>
            <a:ext cx="4166211" cy="2945681"/>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7"/>
          <p:cNvGrpSpPr/>
          <p:nvPr/>
        </p:nvGrpSpPr>
        <p:grpSpPr>
          <a:xfrm>
            <a:off x="708660" y="1560194"/>
            <a:ext cx="571500" cy="646331"/>
            <a:chOff x="708660" y="1920240"/>
            <a:chExt cx="571500" cy="795485"/>
          </a:xfrm>
        </p:grpSpPr>
        <p:sp>
          <p:nvSpPr>
            <p:cNvPr id="4" name="Hexagon 3"/>
            <p:cNvSpPr/>
            <p:nvPr/>
          </p:nvSpPr>
          <p:spPr>
            <a:xfrm>
              <a:off x="708660" y="1920240"/>
              <a:ext cx="571500" cy="708660"/>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a:t>
              </a:r>
            </a:p>
          </p:txBody>
        </p:sp>
        <p:sp>
          <p:nvSpPr>
            <p:cNvPr id="6" name="TextBox 5"/>
            <p:cNvSpPr txBox="1"/>
            <p:nvPr/>
          </p:nvSpPr>
          <p:spPr>
            <a:xfrm>
              <a:off x="708660" y="1920240"/>
              <a:ext cx="571500" cy="795485"/>
            </a:xfrm>
            <a:prstGeom prst="rect">
              <a:avLst/>
            </a:prstGeom>
            <a:noFill/>
          </p:spPr>
          <p:txBody>
            <a:bodyPr wrap="square" rtlCol="0">
              <a:spAutoFit/>
            </a:bodyPr>
            <a:lstStyle/>
            <a:p>
              <a:r>
                <a:rPr lang="en-GB" sz="3600" dirty="0"/>
                <a:t>1</a:t>
              </a:r>
              <a:r>
                <a:rPr lang="en-GB" dirty="0"/>
                <a:t>.</a:t>
              </a:r>
            </a:p>
          </p:txBody>
        </p:sp>
      </p:grpSp>
      <p:sp>
        <p:nvSpPr>
          <p:cNvPr id="7" name="TextBox 6"/>
          <p:cNvSpPr txBox="1"/>
          <p:nvPr/>
        </p:nvSpPr>
        <p:spPr>
          <a:xfrm>
            <a:off x="1440180" y="3188494"/>
            <a:ext cx="4743450" cy="1477328"/>
          </a:xfrm>
          <a:prstGeom prst="rect">
            <a:avLst/>
          </a:prstGeom>
          <a:noFill/>
        </p:spPr>
        <p:txBody>
          <a:bodyPr wrap="square" rtlCol="0">
            <a:spAutoFit/>
          </a:bodyPr>
          <a:lstStyle/>
          <a:p>
            <a:r>
              <a:rPr lang="en-GB" dirty="0" err="1">
                <a:latin typeface="HfW cursive" panose="00000500000000000000" pitchFamily="2" charset="0"/>
              </a:rPr>
              <a:t>Sawl</a:t>
            </a:r>
            <a:r>
              <a:rPr lang="en-GB" dirty="0">
                <a:latin typeface="HfW cursive" panose="00000500000000000000" pitchFamily="2" charset="0"/>
              </a:rPr>
              <a:t> </a:t>
            </a:r>
            <a:r>
              <a:rPr lang="en-GB" dirty="0" err="1">
                <a:latin typeface="HfW cursive" panose="00000500000000000000" pitchFamily="2" charset="0"/>
              </a:rPr>
              <a:t>coes</a:t>
            </a:r>
            <a:r>
              <a:rPr lang="en-GB" dirty="0">
                <a:latin typeface="HfW cursive" panose="00000500000000000000" pitchFamily="2" charset="0"/>
              </a:rPr>
              <a:t> </a:t>
            </a:r>
            <a:r>
              <a:rPr lang="en-GB" dirty="0" err="1">
                <a:latin typeface="HfW cursive" panose="00000500000000000000" pitchFamily="2" charset="0"/>
              </a:rPr>
              <a:t>sydd</a:t>
            </a:r>
            <a:r>
              <a:rPr lang="en-GB" dirty="0">
                <a:latin typeface="HfW cursive" panose="00000500000000000000" pitchFamily="2" charset="0"/>
              </a:rPr>
              <a:t> </a:t>
            </a:r>
            <a:r>
              <a:rPr lang="en-GB" dirty="0" err="1">
                <a:latin typeface="HfW cursive" panose="00000500000000000000" pitchFamily="2" charset="0"/>
              </a:rPr>
              <a:t>gan</a:t>
            </a:r>
            <a:r>
              <a:rPr lang="en-GB" dirty="0">
                <a:latin typeface="HfW cursive" panose="00000500000000000000" pitchFamily="2" charset="0"/>
              </a:rPr>
              <a:t> </a:t>
            </a:r>
            <a:r>
              <a:rPr lang="en-GB" dirty="0" err="1">
                <a:latin typeface="HfW cursive" panose="00000500000000000000" pitchFamily="2" charset="0"/>
              </a:rPr>
              <a:t>wenynen</a:t>
            </a:r>
            <a:r>
              <a:rPr lang="en-GB" dirty="0">
                <a:latin typeface="HfW cursive" panose="00000500000000000000" pitchFamily="2" charset="0"/>
              </a:rPr>
              <a:t>?</a:t>
            </a:r>
          </a:p>
          <a:p>
            <a:endParaRPr lang="en-GB" dirty="0">
              <a:latin typeface="HfW cursive" panose="00000500000000000000" pitchFamily="2" charset="0"/>
            </a:endParaRPr>
          </a:p>
          <a:p>
            <a:pPr algn="ctr"/>
            <a:r>
              <a:rPr lang="en-GB" dirty="0" err="1">
                <a:latin typeface="HfW cursive" panose="00000500000000000000" pitchFamily="2" charset="0"/>
              </a:rPr>
              <a:t>pedair</a:t>
            </a:r>
            <a:endParaRPr lang="en-GB" dirty="0">
              <a:latin typeface="HfW cursive" panose="00000500000000000000" pitchFamily="2" charset="0"/>
            </a:endParaRPr>
          </a:p>
          <a:p>
            <a:pPr algn="ctr"/>
            <a:r>
              <a:rPr lang="en-GB" dirty="0" err="1">
                <a:latin typeface="HfW cursive" panose="00000500000000000000" pitchFamily="2" charset="0"/>
              </a:rPr>
              <a:t>chwech</a:t>
            </a:r>
            <a:endParaRPr lang="en-GB" dirty="0">
              <a:latin typeface="HfW cursive" panose="00000500000000000000" pitchFamily="2" charset="0"/>
            </a:endParaRPr>
          </a:p>
          <a:p>
            <a:pPr algn="ctr"/>
            <a:r>
              <a:rPr lang="en-GB" dirty="0" err="1">
                <a:latin typeface="HfW cursive" panose="00000500000000000000" pitchFamily="2" charset="0"/>
              </a:rPr>
              <a:t>wyth</a:t>
            </a:r>
            <a:endParaRPr lang="en-GB" dirty="0">
              <a:latin typeface="HfW cursive" panose="00000500000000000000" pitchFamily="2" charset="0"/>
            </a:endParaRPr>
          </a:p>
        </p:txBody>
      </p:sp>
      <p:grpSp>
        <p:nvGrpSpPr>
          <p:cNvPr id="8" name="Group 8"/>
          <p:cNvGrpSpPr/>
          <p:nvPr/>
        </p:nvGrpSpPr>
        <p:grpSpPr>
          <a:xfrm>
            <a:off x="697230" y="3188493"/>
            <a:ext cx="571500" cy="646331"/>
            <a:chOff x="708660" y="1920240"/>
            <a:chExt cx="571500" cy="795485"/>
          </a:xfrm>
        </p:grpSpPr>
        <p:sp>
          <p:nvSpPr>
            <p:cNvPr id="10" name="Hexagon 9"/>
            <p:cNvSpPr/>
            <p:nvPr/>
          </p:nvSpPr>
          <p:spPr>
            <a:xfrm>
              <a:off x="708660" y="1920240"/>
              <a:ext cx="571500" cy="708660"/>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a:t>
              </a:r>
            </a:p>
          </p:txBody>
        </p:sp>
        <p:sp>
          <p:nvSpPr>
            <p:cNvPr id="11" name="TextBox 10"/>
            <p:cNvSpPr txBox="1"/>
            <p:nvPr/>
          </p:nvSpPr>
          <p:spPr>
            <a:xfrm>
              <a:off x="708660" y="1920240"/>
              <a:ext cx="571500" cy="795485"/>
            </a:xfrm>
            <a:prstGeom prst="rect">
              <a:avLst/>
            </a:prstGeom>
            <a:noFill/>
          </p:spPr>
          <p:txBody>
            <a:bodyPr wrap="square" rtlCol="0">
              <a:spAutoFit/>
            </a:bodyPr>
            <a:lstStyle/>
            <a:p>
              <a:r>
                <a:rPr lang="en-GB" sz="3600" dirty="0"/>
                <a:t>2</a:t>
              </a:r>
              <a:r>
                <a:rPr lang="en-GB" dirty="0"/>
                <a:t>.</a:t>
              </a:r>
            </a:p>
          </p:txBody>
        </p:sp>
      </p:grpSp>
      <p:sp>
        <p:nvSpPr>
          <p:cNvPr id="12" name="TextBox 11"/>
          <p:cNvSpPr txBox="1"/>
          <p:nvPr/>
        </p:nvSpPr>
        <p:spPr>
          <a:xfrm>
            <a:off x="982980" y="1320528"/>
            <a:ext cx="5943600" cy="1477328"/>
          </a:xfrm>
          <a:prstGeom prst="rect">
            <a:avLst/>
          </a:prstGeom>
          <a:noFill/>
        </p:spPr>
        <p:txBody>
          <a:bodyPr wrap="square" rtlCol="0">
            <a:spAutoFit/>
          </a:bodyPr>
          <a:lstStyle/>
          <a:p>
            <a:r>
              <a:rPr lang="en-GB" dirty="0">
                <a:latin typeface="HfW cursive" panose="00000500000000000000" pitchFamily="2" charset="0"/>
              </a:rPr>
              <a:t>O </a:t>
            </a:r>
            <a:r>
              <a:rPr lang="en-GB" dirty="0" err="1">
                <a:latin typeface="HfW cursive" panose="00000500000000000000" pitchFamily="2" charset="0"/>
              </a:rPr>
              <a:t>ba</a:t>
            </a:r>
            <a:r>
              <a:rPr lang="en-GB" dirty="0">
                <a:latin typeface="HfW cursive" panose="00000500000000000000" pitchFamily="2" charset="0"/>
              </a:rPr>
              <a:t> ran </a:t>
            </a:r>
            <a:r>
              <a:rPr lang="en-GB" dirty="0" err="1">
                <a:latin typeface="HfW cursive" panose="00000500000000000000" pitchFamily="2" charset="0"/>
              </a:rPr>
              <a:t>o’r</a:t>
            </a:r>
            <a:r>
              <a:rPr lang="en-GB" dirty="0">
                <a:latin typeface="HfW cursive" panose="00000500000000000000" pitchFamily="2" charset="0"/>
              </a:rPr>
              <a:t> </a:t>
            </a:r>
            <a:r>
              <a:rPr lang="en-GB" dirty="0" err="1">
                <a:latin typeface="HfW cursive" panose="00000500000000000000" pitchFamily="2" charset="0"/>
              </a:rPr>
              <a:t>byd</a:t>
            </a:r>
            <a:r>
              <a:rPr lang="en-GB" dirty="0">
                <a:latin typeface="HfW cursive" panose="00000500000000000000" pitchFamily="2" charset="0"/>
              </a:rPr>
              <a:t> y </a:t>
            </a:r>
            <a:r>
              <a:rPr lang="en-GB" dirty="0" err="1">
                <a:latin typeface="HfW cursive" panose="00000500000000000000" pitchFamily="2" charset="0"/>
              </a:rPr>
              <a:t>daeth</a:t>
            </a:r>
            <a:r>
              <a:rPr lang="en-GB" dirty="0">
                <a:latin typeface="HfW cursive" panose="00000500000000000000" pitchFamily="2" charset="0"/>
              </a:rPr>
              <a:t> </a:t>
            </a:r>
            <a:r>
              <a:rPr lang="en-GB" dirty="0" err="1">
                <a:latin typeface="HfW cursive" panose="00000500000000000000" pitchFamily="2" charset="0"/>
              </a:rPr>
              <a:t>gwenyn</a:t>
            </a:r>
            <a:r>
              <a:rPr lang="en-GB" dirty="0">
                <a:latin typeface="HfW cursive" panose="00000500000000000000" pitchFamily="2" charset="0"/>
              </a:rPr>
              <a:t> </a:t>
            </a:r>
            <a:r>
              <a:rPr lang="en-GB" dirty="0" err="1">
                <a:latin typeface="HfW cursive" panose="00000500000000000000" pitchFamily="2" charset="0"/>
              </a:rPr>
              <a:t>yn</a:t>
            </a:r>
            <a:r>
              <a:rPr lang="en-GB" dirty="0">
                <a:latin typeface="HfW cursive" panose="00000500000000000000" pitchFamily="2" charset="0"/>
              </a:rPr>
              <a:t> </a:t>
            </a:r>
            <a:r>
              <a:rPr lang="en-GB" dirty="0" err="1">
                <a:latin typeface="HfW cursive" panose="00000500000000000000" pitchFamily="2" charset="0"/>
              </a:rPr>
              <a:t>wreiddiol</a:t>
            </a:r>
            <a:r>
              <a:rPr lang="en-GB" dirty="0">
                <a:latin typeface="HfW cursive" panose="00000500000000000000" pitchFamily="2" charset="0"/>
              </a:rPr>
              <a:t>?</a:t>
            </a:r>
          </a:p>
          <a:p>
            <a:endParaRPr lang="en-GB" dirty="0">
              <a:latin typeface="HfW cursive" panose="00000500000000000000" pitchFamily="2" charset="0"/>
            </a:endParaRPr>
          </a:p>
          <a:p>
            <a:pPr algn="ctr"/>
            <a:r>
              <a:rPr lang="en-GB" dirty="0" err="1">
                <a:latin typeface="HfW cursive" panose="00000500000000000000" pitchFamily="2" charset="0"/>
              </a:rPr>
              <a:t>Affrica</a:t>
            </a:r>
            <a:endParaRPr lang="en-GB" dirty="0">
              <a:latin typeface="HfW cursive" panose="00000500000000000000" pitchFamily="2" charset="0"/>
            </a:endParaRPr>
          </a:p>
          <a:p>
            <a:pPr algn="ctr"/>
            <a:r>
              <a:rPr lang="en-GB" dirty="0">
                <a:latin typeface="HfW cursive" panose="00000500000000000000" pitchFamily="2" charset="0"/>
              </a:rPr>
              <a:t>De-</a:t>
            </a:r>
            <a:r>
              <a:rPr lang="en-GB" dirty="0" err="1">
                <a:latin typeface="HfW cursive" panose="00000500000000000000" pitchFamily="2" charset="0"/>
              </a:rPr>
              <a:t>Ddwyrain</a:t>
            </a:r>
            <a:r>
              <a:rPr lang="en-GB" dirty="0">
                <a:latin typeface="HfW cursive" panose="00000500000000000000" pitchFamily="2" charset="0"/>
              </a:rPr>
              <a:t> Asia</a:t>
            </a:r>
          </a:p>
          <a:p>
            <a:pPr algn="ctr"/>
            <a:r>
              <a:rPr lang="en-GB" dirty="0">
                <a:latin typeface="HfW cursive" panose="00000500000000000000" pitchFamily="2" charset="0"/>
              </a:rPr>
              <a:t>De America</a:t>
            </a:r>
          </a:p>
        </p:txBody>
      </p:sp>
      <p:grpSp>
        <p:nvGrpSpPr>
          <p:cNvPr id="9" name="Group 13"/>
          <p:cNvGrpSpPr/>
          <p:nvPr/>
        </p:nvGrpSpPr>
        <p:grpSpPr>
          <a:xfrm>
            <a:off x="708660" y="4946567"/>
            <a:ext cx="571500" cy="646331"/>
            <a:chOff x="708660" y="1920240"/>
            <a:chExt cx="571500" cy="795485"/>
          </a:xfrm>
        </p:grpSpPr>
        <p:sp>
          <p:nvSpPr>
            <p:cNvPr id="15" name="Hexagon 14"/>
            <p:cNvSpPr/>
            <p:nvPr/>
          </p:nvSpPr>
          <p:spPr>
            <a:xfrm>
              <a:off x="708660" y="1920240"/>
              <a:ext cx="571500" cy="708660"/>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a:t>
              </a:r>
            </a:p>
          </p:txBody>
        </p:sp>
        <p:sp>
          <p:nvSpPr>
            <p:cNvPr id="16" name="TextBox 15"/>
            <p:cNvSpPr txBox="1"/>
            <p:nvPr/>
          </p:nvSpPr>
          <p:spPr>
            <a:xfrm>
              <a:off x="708660" y="1920240"/>
              <a:ext cx="571500" cy="795485"/>
            </a:xfrm>
            <a:prstGeom prst="rect">
              <a:avLst/>
            </a:prstGeom>
            <a:noFill/>
          </p:spPr>
          <p:txBody>
            <a:bodyPr wrap="square" rtlCol="0">
              <a:spAutoFit/>
            </a:bodyPr>
            <a:lstStyle/>
            <a:p>
              <a:r>
                <a:rPr lang="en-GB" sz="3600" dirty="0"/>
                <a:t>3</a:t>
              </a:r>
              <a:r>
                <a:rPr lang="en-GB" dirty="0"/>
                <a:t>.</a:t>
              </a:r>
            </a:p>
          </p:txBody>
        </p:sp>
      </p:grpSp>
      <p:grpSp>
        <p:nvGrpSpPr>
          <p:cNvPr id="13" name="Group 16"/>
          <p:cNvGrpSpPr/>
          <p:nvPr/>
        </p:nvGrpSpPr>
        <p:grpSpPr>
          <a:xfrm>
            <a:off x="731520" y="6878142"/>
            <a:ext cx="571500" cy="646331"/>
            <a:chOff x="708660" y="1920240"/>
            <a:chExt cx="571500" cy="795485"/>
          </a:xfrm>
        </p:grpSpPr>
        <p:sp>
          <p:nvSpPr>
            <p:cNvPr id="18" name="Hexagon 17"/>
            <p:cNvSpPr/>
            <p:nvPr/>
          </p:nvSpPr>
          <p:spPr>
            <a:xfrm>
              <a:off x="708660" y="1920240"/>
              <a:ext cx="571500" cy="708660"/>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a:t>
              </a:r>
            </a:p>
          </p:txBody>
        </p:sp>
        <p:sp>
          <p:nvSpPr>
            <p:cNvPr id="19" name="TextBox 18"/>
            <p:cNvSpPr txBox="1"/>
            <p:nvPr/>
          </p:nvSpPr>
          <p:spPr>
            <a:xfrm>
              <a:off x="708660" y="1920240"/>
              <a:ext cx="571500" cy="795485"/>
            </a:xfrm>
            <a:prstGeom prst="rect">
              <a:avLst/>
            </a:prstGeom>
            <a:noFill/>
          </p:spPr>
          <p:txBody>
            <a:bodyPr wrap="square" rtlCol="0">
              <a:spAutoFit/>
            </a:bodyPr>
            <a:lstStyle/>
            <a:p>
              <a:r>
                <a:rPr lang="en-GB" sz="3600" dirty="0"/>
                <a:t>4</a:t>
              </a:r>
              <a:r>
                <a:rPr lang="en-GB" dirty="0"/>
                <a:t>.</a:t>
              </a:r>
            </a:p>
          </p:txBody>
        </p:sp>
      </p:grpSp>
      <p:grpSp>
        <p:nvGrpSpPr>
          <p:cNvPr id="14" name="Group 19"/>
          <p:cNvGrpSpPr/>
          <p:nvPr/>
        </p:nvGrpSpPr>
        <p:grpSpPr>
          <a:xfrm>
            <a:off x="708660" y="8623204"/>
            <a:ext cx="571500" cy="646331"/>
            <a:chOff x="708660" y="1920240"/>
            <a:chExt cx="571500" cy="795485"/>
          </a:xfrm>
        </p:grpSpPr>
        <p:sp>
          <p:nvSpPr>
            <p:cNvPr id="21" name="Hexagon 20"/>
            <p:cNvSpPr/>
            <p:nvPr/>
          </p:nvSpPr>
          <p:spPr>
            <a:xfrm>
              <a:off x="708660" y="1920240"/>
              <a:ext cx="571500" cy="708660"/>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a:t>
              </a:r>
            </a:p>
          </p:txBody>
        </p:sp>
        <p:sp>
          <p:nvSpPr>
            <p:cNvPr id="22" name="TextBox 21"/>
            <p:cNvSpPr txBox="1"/>
            <p:nvPr/>
          </p:nvSpPr>
          <p:spPr>
            <a:xfrm>
              <a:off x="708660" y="1920240"/>
              <a:ext cx="571500" cy="795485"/>
            </a:xfrm>
            <a:prstGeom prst="rect">
              <a:avLst/>
            </a:prstGeom>
            <a:noFill/>
          </p:spPr>
          <p:txBody>
            <a:bodyPr wrap="square" rtlCol="0">
              <a:spAutoFit/>
            </a:bodyPr>
            <a:lstStyle/>
            <a:p>
              <a:r>
                <a:rPr lang="en-GB" sz="3600" dirty="0"/>
                <a:t>5</a:t>
              </a:r>
              <a:r>
                <a:rPr lang="en-GB" dirty="0"/>
                <a:t>.</a:t>
              </a:r>
            </a:p>
          </p:txBody>
        </p:sp>
      </p:grpSp>
      <p:sp>
        <p:nvSpPr>
          <p:cNvPr id="23" name="TextBox 22"/>
          <p:cNvSpPr txBox="1"/>
          <p:nvPr/>
        </p:nvSpPr>
        <p:spPr>
          <a:xfrm>
            <a:off x="1280160" y="4922189"/>
            <a:ext cx="5486400" cy="1477328"/>
          </a:xfrm>
          <a:prstGeom prst="rect">
            <a:avLst/>
          </a:prstGeom>
          <a:noFill/>
        </p:spPr>
        <p:txBody>
          <a:bodyPr wrap="square" rtlCol="0">
            <a:spAutoFit/>
          </a:bodyPr>
          <a:lstStyle/>
          <a:p>
            <a:r>
              <a:rPr lang="en-GB" dirty="0" err="1">
                <a:latin typeface="HfW cursive" panose="00000500000000000000" pitchFamily="2" charset="0"/>
              </a:rPr>
              <a:t>Pwy</a:t>
            </a:r>
            <a:r>
              <a:rPr lang="en-GB" dirty="0">
                <a:latin typeface="HfW cursive" panose="00000500000000000000" pitchFamily="2" charset="0"/>
              </a:rPr>
              <a:t> </a:t>
            </a:r>
            <a:r>
              <a:rPr lang="en-GB" dirty="0" err="1">
                <a:latin typeface="HfW cursive" panose="00000500000000000000" pitchFamily="2" charset="0"/>
              </a:rPr>
              <a:t>gyfansoddodd</a:t>
            </a:r>
            <a:r>
              <a:rPr lang="en-GB" dirty="0">
                <a:latin typeface="HfW cursive" panose="00000500000000000000" pitchFamily="2" charset="0"/>
              </a:rPr>
              <a:t> ‘Flight of The Bumblebee’?</a:t>
            </a:r>
          </a:p>
          <a:p>
            <a:endParaRPr lang="en-GB" dirty="0">
              <a:latin typeface="HfW cursive" panose="00000500000000000000" pitchFamily="2" charset="0"/>
            </a:endParaRPr>
          </a:p>
          <a:p>
            <a:pPr algn="ctr"/>
            <a:r>
              <a:rPr lang="en-GB" dirty="0">
                <a:latin typeface="HfW cursive" panose="00000500000000000000" pitchFamily="2" charset="0"/>
              </a:rPr>
              <a:t>Mr Harries</a:t>
            </a:r>
          </a:p>
          <a:p>
            <a:pPr algn="ctr"/>
            <a:r>
              <a:rPr lang="en-GB" dirty="0">
                <a:latin typeface="HfW cursive" panose="00000500000000000000" pitchFamily="2" charset="0"/>
              </a:rPr>
              <a:t>Mozart</a:t>
            </a:r>
          </a:p>
          <a:p>
            <a:pPr algn="ctr"/>
            <a:r>
              <a:rPr lang="en-GB" dirty="0">
                <a:latin typeface="HfW cursive" panose="00000500000000000000" pitchFamily="2" charset="0"/>
              </a:rPr>
              <a:t>Nikolai Rimsky-Korsakov</a:t>
            </a:r>
          </a:p>
        </p:txBody>
      </p:sp>
      <p:sp>
        <p:nvSpPr>
          <p:cNvPr id="26" name="TextBox 25"/>
          <p:cNvSpPr txBox="1"/>
          <p:nvPr/>
        </p:nvSpPr>
        <p:spPr>
          <a:xfrm>
            <a:off x="1211580" y="6755283"/>
            <a:ext cx="5486400" cy="1477328"/>
          </a:xfrm>
          <a:prstGeom prst="rect">
            <a:avLst/>
          </a:prstGeom>
          <a:noFill/>
        </p:spPr>
        <p:txBody>
          <a:bodyPr wrap="square" rtlCol="0">
            <a:spAutoFit/>
          </a:bodyPr>
          <a:lstStyle/>
          <a:p>
            <a:r>
              <a:rPr lang="en-GB" dirty="0">
                <a:latin typeface="HfW cursive" panose="00000500000000000000" pitchFamily="2" charset="0"/>
              </a:rPr>
              <a:t>Beth </a:t>
            </a:r>
            <a:r>
              <a:rPr lang="en-GB" dirty="0" err="1">
                <a:latin typeface="HfW cursive" panose="00000500000000000000" pitchFamily="2" charset="0"/>
              </a:rPr>
              <a:t>yw</a:t>
            </a:r>
            <a:r>
              <a:rPr lang="en-GB" dirty="0">
                <a:latin typeface="HfW cursive" panose="00000500000000000000" pitchFamily="2" charset="0"/>
              </a:rPr>
              <a:t> </a:t>
            </a:r>
            <a:r>
              <a:rPr lang="en-GB" dirty="0" err="1">
                <a:latin typeface="HfW cursive" panose="00000500000000000000" pitchFamily="2" charset="0"/>
              </a:rPr>
              <a:t>enw</a:t>
            </a:r>
            <a:r>
              <a:rPr lang="en-GB" dirty="0">
                <a:latin typeface="HfW cursive" panose="00000500000000000000" pitchFamily="2" charset="0"/>
              </a:rPr>
              <a:t> </a:t>
            </a:r>
            <a:r>
              <a:rPr lang="en-GB" dirty="0" err="1">
                <a:latin typeface="HfW cursive" panose="00000500000000000000" pitchFamily="2" charset="0"/>
              </a:rPr>
              <a:t>cartref</a:t>
            </a:r>
            <a:r>
              <a:rPr lang="en-GB" dirty="0">
                <a:latin typeface="HfW cursive" panose="00000500000000000000" pitchFamily="2" charset="0"/>
              </a:rPr>
              <a:t> </a:t>
            </a:r>
            <a:r>
              <a:rPr lang="en-GB" dirty="0" err="1">
                <a:latin typeface="HfW cursive" panose="00000500000000000000" pitchFamily="2" charset="0"/>
              </a:rPr>
              <a:t>gwenyn</a:t>
            </a:r>
            <a:r>
              <a:rPr lang="en-GB" dirty="0">
                <a:latin typeface="HfW cursive" panose="00000500000000000000" pitchFamily="2" charset="0"/>
              </a:rPr>
              <a:t>?</a:t>
            </a:r>
          </a:p>
          <a:p>
            <a:endParaRPr lang="en-GB" dirty="0">
              <a:latin typeface="HfW cursive" panose="00000500000000000000" pitchFamily="2" charset="0"/>
            </a:endParaRPr>
          </a:p>
          <a:p>
            <a:pPr algn="ctr"/>
            <a:r>
              <a:rPr lang="en-GB" dirty="0" err="1">
                <a:latin typeface="HfW cursive" panose="00000500000000000000" pitchFamily="2" charset="0"/>
              </a:rPr>
              <a:t>cwch</a:t>
            </a:r>
            <a:endParaRPr lang="en-GB" dirty="0">
              <a:latin typeface="HfW cursive" panose="00000500000000000000" pitchFamily="2" charset="0"/>
            </a:endParaRPr>
          </a:p>
          <a:p>
            <a:pPr algn="ctr"/>
            <a:r>
              <a:rPr lang="en-GB" dirty="0" err="1">
                <a:latin typeface="HfW cursive" panose="00000500000000000000" pitchFamily="2" charset="0"/>
              </a:rPr>
              <a:t>llong</a:t>
            </a:r>
            <a:endParaRPr lang="en-GB" dirty="0">
              <a:latin typeface="HfW cursive" panose="00000500000000000000" pitchFamily="2" charset="0"/>
            </a:endParaRPr>
          </a:p>
          <a:p>
            <a:pPr algn="ctr"/>
            <a:r>
              <a:rPr lang="en-GB" dirty="0">
                <a:latin typeface="HfW cursive" panose="00000500000000000000" pitchFamily="2" charset="0"/>
              </a:rPr>
              <a:t>t</a:t>
            </a:r>
            <a:r>
              <a:rPr lang="cy-GB" dirty="0">
                <a:latin typeface="Arial" panose="020B0604020202020204" pitchFamily="34" charset="0"/>
                <a:cs typeface="Arial" panose="020B0604020202020204" pitchFamily="34" charset="0"/>
              </a:rPr>
              <a:t>ŷ</a:t>
            </a:r>
            <a:endParaRPr lang="en-GB" dirty="0">
              <a:latin typeface="HfW cursive" panose="00000500000000000000" pitchFamily="2" charset="0"/>
            </a:endParaRPr>
          </a:p>
        </p:txBody>
      </p:sp>
      <p:sp>
        <p:nvSpPr>
          <p:cNvPr id="27" name="TextBox 26"/>
          <p:cNvSpPr txBox="1"/>
          <p:nvPr/>
        </p:nvSpPr>
        <p:spPr>
          <a:xfrm>
            <a:off x="1074420" y="8310933"/>
            <a:ext cx="5897880" cy="1477328"/>
          </a:xfrm>
          <a:prstGeom prst="rect">
            <a:avLst/>
          </a:prstGeom>
          <a:noFill/>
        </p:spPr>
        <p:txBody>
          <a:bodyPr wrap="square" rtlCol="0">
            <a:spAutoFit/>
          </a:bodyPr>
          <a:lstStyle/>
          <a:p>
            <a:r>
              <a:rPr lang="en-GB" dirty="0">
                <a:latin typeface="HfW cursive" panose="00000500000000000000" pitchFamily="2" charset="0"/>
              </a:rPr>
              <a:t>Beth </a:t>
            </a:r>
            <a:r>
              <a:rPr lang="en-GB" dirty="0" err="1">
                <a:latin typeface="HfW cursive" panose="00000500000000000000" pitchFamily="2" charset="0"/>
              </a:rPr>
              <a:t>mae</a:t>
            </a:r>
            <a:r>
              <a:rPr lang="en-GB" dirty="0">
                <a:latin typeface="HfW cursive" panose="00000500000000000000" pitchFamily="2" charset="0"/>
              </a:rPr>
              <a:t> </a:t>
            </a:r>
            <a:r>
              <a:rPr lang="en-GB" dirty="0" err="1">
                <a:latin typeface="HfW cursive" panose="00000500000000000000" pitchFamily="2" charset="0"/>
              </a:rPr>
              <a:t>gwenyn</a:t>
            </a:r>
            <a:r>
              <a:rPr lang="en-GB" dirty="0">
                <a:latin typeface="HfW cursive" panose="00000500000000000000" pitchFamily="2" charset="0"/>
              </a:rPr>
              <a:t> </a:t>
            </a:r>
            <a:r>
              <a:rPr lang="en-GB" dirty="0" err="1">
                <a:latin typeface="HfW cursive" panose="00000500000000000000" pitchFamily="2" charset="0"/>
              </a:rPr>
              <a:t>yn</a:t>
            </a:r>
            <a:r>
              <a:rPr lang="en-GB" dirty="0">
                <a:latin typeface="HfW cursive" panose="00000500000000000000" pitchFamily="2" charset="0"/>
              </a:rPr>
              <a:t> </a:t>
            </a:r>
            <a:r>
              <a:rPr lang="en-GB" dirty="0" err="1">
                <a:latin typeface="HfW cursive" panose="00000500000000000000" pitchFamily="2" charset="0"/>
              </a:rPr>
              <a:t>casglu</a:t>
            </a:r>
            <a:r>
              <a:rPr lang="en-GB" dirty="0">
                <a:latin typeface="HfW cursive" panose="00000500000000000000" pitchFamily="2" charset="0"/>
              </a:rPr>
              <a:t> </a:t>
            </a:r>
            <a:r>
              <a:rPr lang="en-GB" dirty="0" err="1">
                <a:latin typeface="HfW cursive" panose="00000500000000000000" pitchFamily="2" charset="0"/>
              </a:rPr>
              <a:t>o’r</a:t>
            </a:r>
            <a:r>
              <a:rPr lang="en-GB" dirty="0">
                <a:latin typeface="HfW cursive" panose="00000500000000000000" pitchFamily="2" charset="0"/>
              </a:rPr>
              <a:t> </a:t>
            </a:r>
            <a:r>
              <a:rPr lang="en-GB" dirty="0" err="1">
                <a:latin typeface="HfW cursive" panose="00000500000000000000" pitchFamily="2" charset="0"/>
              </a:rPr>
              <a:t>blodau</a:t>
            </a:r>
            <a:r>
              <a:rPr lang="en-GB" dirty="0">
                <a:latin typeface="HfW cursive" panose="00000500000000000000" pitchFamily="2" charset="0"/>
              </a:rPr>
              <a:t> a </a:t>
            </a:r>
            <a:r>
              <a:rPr lang="en-GB" dirty="0" err="1">
                <a:latin typeface="HfW cursive" panose="00000500000000000000" pitchFamily="2" charset="0"/>
              </a:rPr>
              <a:t>pham</a:t>
            </a:r>
            <a:r>
              <a:rPr lang="en-GB" dirty="0">
                <a:latin typeface="HfW cursive" panose="00000500000000000000" pitchFamily="2" charset="0"/>
              </a:rPr>
              <a:t>?</a:t>
            </a:r>
          </a:p>
          <a:p>
            <a:endParaRPr lang="en-GB" dirty="0">
              <a:latin typeface="HfW cursive" panose="00000500000000000000" pitchFamily="2" charset="0"/>
            </a:endParaRPr>
          </a:p>
          <a:p>
            <a:pPr algn="ctr"/>
            <a:r>
              <a:rPr lang="en-GB" dirty="0" err="1">
                <a:latin typeface="HfW cursive" panose="00000500000000000000" pitchFamily="2" charset="0"/>
              </a:rPr>
              <a:t>neithdar</a:t>
            </a:r>
            <a:r>
              <a:rPr lang="en-GB" dirty="0">
                <a:latin typeface="HfW cursive" panose="00000500000000000000" pitchFamily="2" charset="0"/>
              </a:rPr>
              <a:t> </a:t>
            </a:r>
            <a:r>
              <a:rPr lang="en-GB" dirty="0" err="1">
                <a:latin typeface="HfW cursive" panose="00000500000000000000" pitchFamily="2" charset="0"/>
              </a:rPr>
              <a:t>i</a:t>
            </a:r>
            <a:r>
              <a:rPr lang="en-GB" dirty="0">
                <a:latin typeface="HfW cursive" panose="00000500000000000000" pitchFamily="2" charset="0"/>
              </a:rPr>
              <a:t> </a:t>
            </a:r>
            <a:r>
              <a:rPr lang="en-GB" dirty="0" err="1">
                <a:latin typeface="HfW cursive" panose="00000500000000000000" pitchFamily="2" charset="0"/>
              </a:rPr>
              <a:t>greu</a:t>
            </a:r>
            <a:r>
              <a:rPr lang="en-GB" dirty="0">
                <a:latin typeface="HfW cursive" panose="00000500000000000000" pitchFamily="2" charset="0"/>
              </a:rPr>
              <a:t> </a:t>
            </a:r>
            <a:r>
              <a:rPr lang="en-GB" dirty="0" err="1">
                <a:latin typeface="HfW cursive" panose="00000500000000000000" pitchFamily="2" charset="0"/>
              </a:rPr>
              <a:t>m</a:t>
            </a:r>
            <a:r>
              <a:rPr lang="en-GB" dirty="0" err="1">
                <a:latin typeface="Arial" panose="020B0604020202020204" pitchFamily="34" charset="0"/>
                <a:cs typeface="Arial" panose="020B0604020202020204" pitchFamily="34" charset="0"/>
              </a:rPr>
              <a:t>êl</a:t>
            </a:r>
            <a:endParaRPr lang="en-GB" dirty="0">
              <a:latin typeface="HfW cursive" panose="00000500000000000000" pitchFamily="2" charset="0"/>
            </a:endParaRPr>
          </a:p>
          <a:p>
            <a:pPr algn="ctr"/>
            <a:r>
              <a:rPr lang="en-GB" dirty="0" err="1">
                <a:latin typeface="HfW cursive" panose="00000500000000000000" pitchFamily="2" charset="0"/>
              </a:rPr>
              <a:t>petalau</a:t>
            </a:r>
            <a:r>
              <a:rPr lang="en-GB" dirty="0">
                <a:latin typeface="HfW cursive" panose="00000500000000000000" pitchFamily="2" charset="0"/>
              </a:rPr>
              <a:t> </a:t>
            </a:r>
            <a:r>
              <a:rPr lang="en-GB" dirty="0" err="1">
                <a:latin typeface="HfW cursive" panose="00000500000000000000" pitchFamily="2" charset="0"/>
              </a:rPr>
              <a:t>i</a:t>
            </a:r>
            <a:r>
              <a:rPr lang="en-GB" dirty="0">
                <a:latin typeface="HfW cursive" panose="00000500000000000000" pitchFamily="2" charset="0"/>
              </a:rPr>
              <a:t> </a:t>
            </a:r>
            <a:r>
              <a:rPr lang="en-GB" dirty="0" err="1">
                <a:latin typeface="HfW cursive" panose="00000500000000000000" pitchFamily="2" charset="0"/>
              </a:rPr>
              <a:t>greu</a:t>
            </a:r>
            <a:r>
              <a:rPr lang="en-GB" dirty="0">
                <a:latin typeface="HfW cursive" panose="00000500000000000000" pitchFamily="2" charset="0"/>
              </a:rPr>
              <a:t> </a:t>
            </a:r>
            <a:r>
              <a:rPr lang="en-GB" dirty="0" err="1">
                <a:latin typeface="HfW cursive" panose="00000500000000000000" pitchFamily="2" charset="0"/>
              </a:rPr>
              <a:t>persawr</a:t>
            </a:r>
            <a:endParaRPr lang="en-GB" dirty="0">
              <a:latin typeface="HfW cursive" panose="00000500000000000000" pitchFamily="2" charset="0"/>
            </a:endParaRPr>
          </a:p>
          <a:p>
            <a:pPr algn="ctr"/>
            <a:r>
              <a:rPr lang="en-GB" dirty="0" err="1">
                <a:latin typeface="HfW cursive" panose="00000500000000000000" pitchFamily="2" charset="0"/>
              </a:rPr>
              <a:t>bwyd</a:t>
            </a:r>
            <a:r>
              <a:rPr lang="en-GB" dirty="0">
                <a:latin typeface="HfW cursive" panose="00000500000000000000" pitchFamily="2" charset="0"/>
              </a:rPr>
              <a:t> </a:t>
            </a:r>
            <a:r>
              <a:rPr lang="en-GB" dirty="0" err="1">
                <a:latin typeface="HfW cursive" panose="00000500000000000000" pitchFamily="2" charset="0"/>
              </a:rPr>
              <a:t>i</a:t>
            </a:r>
            <a:r>
              <a:rPr lang="en-GB" dirty="0">
                <a:latin typeface="HfW cursive" panose="00000500000000000000" pitchFamily="2" charset="0"/>
              </a:rPr>
              <a:t> </a:t>
            </a:r>
            <a:r>
              <a:rPr lang="en-GB" dirty="0" err="1">
                <a:latin typeface="HfW cursive" panose="00000500000000000000" pitchFamily="2" charset="0"/>
              </a:rPr>
              <a:t>ginio</a:t>
            </a:r>
            <a:endParaRPr lang="en-GB" dirty="0">
              <a:latin typeface="HfW cursive" panose="00000500000000000000" pitchFamily="2" charset="0"/>
            </a:endParaRPr>
          </a:p>
        </p:txBody>
      </p:sp>
      <p:pic>
        <p:nvPicPr>
          <p:cNvPr id="28" name="Picture 2" descr="Honey Bee Clipart Image: Cartoon honey bee flying around (With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6206" y="2168539"/>
            <a:ext cx="1261745" cy="110629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3" cstate="print"/>
          <a:stretch>
            <a:fillRect/>
          </a:stretch>
        </p:blipFill>
        <p:spPr>
          <a:xfrm>
            <a:off x="1160780" y="5514042"/>
            <a:ext cx="1097280" cy="944705"/>
          </a:xfrm>
          <a:prstGeom prst="rect">
            <a:avLst/>
          </a:prstGeom>
        </p:spPr>
      </p:pic>
      <p:pic>
        <p:nvPicPr>
          <p:cNvPr id="30" name="Picture 29"/>
          <p:cNvPicPr>
            <a:picLocks noChangeAspect="1"/>
          </p:cNvPicPr>
          <p:nvPr/>
        </p:nvPicPr>
        <p:blipFill>
          <a:blip r:embed="rId4" cstate="print"/>
          <a:stretch>
            <a:fillRect/>
          </a:stretch>
        </p:blipFill>
        <p:spPr>
          <a:xfrm>
            <a:off x="4904894" y="6767571"/>
            <a:ext cx="1793086" cy="1306021"/>
          </a:xfrm>
          <a:prstGeom prst="rect">
            <a:avLst/>
          </a:prstGeom>
        </p:spPr>
      </p:pic>
      <p:sp>
        <p:nvSpPr>
          <p:cNvPr id="31" name="Rectangle 30"/>
          <p:cNvSpPr/>
          <p:nvPr/>
        </p:nvSpPr>
        <p:spPr>
          <a:xfrm>
            <a:off x="251460" y="127907"/>
            <a:ext cx="6515100" cy="960473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387985" y="164097"/>
            <a:ext cx="4663440" cy="707886"/>
          </a:xfrm>
          <a:prstGeom prst="rect">
            <a:avLst/>
          </a:prstGeom>
        </p:spPr>
        <p:txBody>
          <a:bodyPr wrap="square" anchor="t">
            <a:spAutoFit/>
          </a:bodyPr>
          <a:lstStyle/>
          <a:p>
            <a:r>
              <a:rPr lang="en-GB" sz="2000" b="1" i="0" u="sng" dirty="0" err="1">
                <a:solidFill>
                  <a:srgbClr val="000000"/>
                </a:solidFill>
                <a:effectLst/>
                <a:latin typeface="Segoe Print"/>
              </a:rPr>
              <a:t>Tasg</a:t>
            </a:r>
            <a:r>
              <a:rPr lang="en-GB" sz="2000" b="1" i="0" u="sng" dirty="0">
                <a:solidFill>
                  <a:srgbClr val="000000"/>
                </a:solidFill>
                <a:effectLst/>
                <a:latin typeface="Segoe Print"/>
              </a:rPr>
              <a:t> </a:t>
            </a:r>
            <a:r>
              <a:rPr lang="en-GB" sz="2000" b="1" i="0" u="sng" dirty="0" err="1">
                <a:solidFill>
                  <a:srgbClr val="000000"/>
                </a:solidFill>
                <a:effectLst/>
                <a:latin typeface="Segoe Print"/>
              </a:rPr>
              <a:t>Arloesi</a:t>
            </a:r>
            <a:r>
              <a:rPr lang="en-GB" sz="2000" b="1" i="0" u="sng" dirty="0">
                <a:solidFill>
                  <a:srgbClr val="000000"/>
                </a:solidFill>
                <a:effectLst/>
                <a:latin typeface="Segoe Print"/>
              </a:rPr>
              <a:t> 3</a:t>
            </a:r>
            <a:r>
              <a:rPr lang="en-GB" sz="2000" b="1" u="sng" dirty="0">
                <a:solidFill>
                  <a:srgbClr val="000000"/>
                </a:solidFill>
                <a:latin typeface="Segoe Print"/>
              </a:rPr>
              <a:t> - </a:t>
            </a:r>
            <a:r>
              <a:rPr lang="en-GB" sz="2000" b="1" i="0" u="sng" dirty="0" err="1">
                <a:solidFill>
                  <a:srgbClr val="000000"/>
                </a:solidFill>
                <a:effectLst/>
                <a:latin typeface="Segoe Print"/>
              </a:rPr>
              <a:t>Cwis</a:t>
            </a:r>
            <a:r>
              <a:rPr lang="en-GB" sz="2000" b="1" i="0" u="sng" dirty="0">
                <a:solidFill>
                  <a:srgbClr val="000000"/>
                </a:solidFill>
                <a:effectLst/>
                <a:latin typeface="Segoe Print"/>
              </a:rPr>
              <a:t> </a:t>
            </a:r>
            <a:r>
              <a:rPr lang="en-GB" sz="2000" b="1" i="0" u="sng" dirty="0" err="1">
                <a:solidFill>
                  <a:srgbClr val="000000"/>
                </a:solidFill>
                <a:effectLst/>
                <a:latin typeface="Segoe Print"/>
              </a:rPr>
              <a:t>Gwenyn</a:t>
            </a:r>
            <a:r>
              <a:rPr lang="en-GB" sz="2000" b="1" i="0" u="sng" dirty="0">
                <a:solidFill>
                  <a:srgbClr val="000000"/>
                </a:solidFill>
                <a:effectLst/>
                <a:latin typeface="Segoe Print"/>
              </a:rPr>
              <a:t> /</a:t>
            </a:r>
            <a:r>
              <a:rPr lang="en-GB" sz="2000" b="0" i="0" dirty="0">
                <a:solidFill>
                  <a:srgbClr val="000000"/>
                </a:solidFill>
                <a:effectLst/>
                <a:latin typeface="Segoe Print"/>
              </a:rPr>
              <a:t>​</a:t>
            </a:r>
            <a:br>
              <a:rPr lang="en-GB" sz="2000" b="0" i="0" dirty="0">
                <a:effectLst/>
                <a:latin typeface="Segoe Print" panose="02000600000000000000" pitchFamily="2" charset="0"/>
              </a:rPr>
            </a:br>
            <a:r>
              <a:rPr lang="en-GB" sz="2000" b="1" i="0" u="sng" dirty="0">
                <a:solidFill>
                  <a:srgbClr val="7030A0"/>
                </a:solidFill>
                <a:effectLst/>
                <a:latin typeface="Segoe Print"/>
              </a:rPr>
              <a:t>Innovation Task 3</a:t>
            </a:r>
            <a:r>
              <a:rPr lang="en-GB" sz="2000" b="1" u="sng" dirty="0">
                <a:solidFill>
                  <a:srgbClr val="7030A0"/>
                </a:solidFill>
                <a:latin typeface="Segoe Print"/>
              </a:rPr>
              <a:t> - </a:t>
            </a:r>
            <a:r>
              <a:rPr lang="en-GB" sz="2000" b="1" i="0" u="sng" dirty="0">
                <a:solidFill>
                  <a:srgbClr val="7030A0"/>
                </a:solidFill>
                <a:effectLst/>
                <a:latin typeface="Segoe Print"/>
              </a:rPr>
              <a:t>Bee Quiz</a:t>
            </a:r>
            <a:endParaRPr lang="en-GB" sz="2000" dirty="0">
              <a:latin typeface="Segoe Print"/>
            </a:endParaRPr>
          </a:p>
        </p:txBody>
      </p:sp>
      <p:sp>
        <p:nvSpPr>
          <p:cNvPr id="3" name="TextBox 2">
            <a:extLst>
              <a:ext uri="{FF2B5EF4-FFF2-40B4-BE49-F238E27FC236}">
                <a16:creationId xmlns:a16="http://schemas.microsoft.com/office/drawing/2014/main" id="{5E87D896-D2ED-43D6-83E3-BFFE794D5227}"/>
              </a:ext>
            </a:extLst>
          </p:cNvPr>
          <p:cNvSpPr txBox="1"/>
          <p:nvPr/>
        </p:nvSpPr>
        <p:spPr>
          <a:xfrm>
            <a:off x="384175" y="742950"/>
            <a:ext cx="489585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err="1">
                <a:latin typeface="Comic Sans MS"/>
              </a:rPr>
              <a:t>Dewiswch</a:t>
            </a:r>
            <a:r>
              <a:rPr lang="en-US" sz="1000" dirty="0">
                <a:latin typeface="Comic Sans MS"/>
              </a:rPr>
              <a:t> </a:t>
            </a:r>
            <a:r>
              <a:rPr lang="en-US" sz="1000" dirty="0" err="1">
                <a:latin typeface="Comic Sans MS"/>
              </a:rPr>
              <a:t>yr</a:t>
            </a:r>
            <a:r>
              <a:rPr lang="en-US" sz="1000" dirty="0">
                <a:latin typeface="Comic Sans MS"/>
              </a:rPr>
              <a:t> </a:t>
            </a:r>
            <a:r>
              <a:rPr lang="en-US" sz="1000" dirty="0" err="1">
                <a:latin typeface="Comic Sans MS"/>
              </a:rPr>
              <a:t>ateb</a:t>
            </a:r>
            <a:r>
              <a:rPr lang="en-US" sz="1000" dirty="0">
                <a:latin typeface="Comic Sans MS"/>
              </a:rPr>
              <a:t> </a:t>
            </a:r>
            <a:r>
              <a:rPr lang="en-US" sz="1000" dirty="0" err="1">
                <a:latin typeface="Comic Sans MS"/>
              </a:rPr>
              <a:t>cywir</a:t>
            </a:r>
            <a:r>
              <a:rPr lang="en-US" sz="1000" dirty="0">
                <a:latin typeface="Comic Sans MS"/>
              </a:rPr>
              <a:t> </a:t>
            </a:r>
            <a:r>
              <a:rPr lang="en-US" sz="1000" dirty="0" err="1">
                <a:latin typeface="Comic Sans MS"/>
              </a:rPr>
              <a:t>o'r</a:t>
            </a:r>
            <a:r>
              <a:rPr lang="en-US" sz="1000" dirty="0">
                <a:latin typeface="Comic Sans MS"/>
              </a:rPr>
              <a:t> </a:t>
            </a:r>
            <a:r>
              <a:rPr lang="en-US" sz="1000" dirty="0" err="1">
                <a:latin typeface="Comic Sans MS"/>
              </a:rPr>
              <a:t>dewisiadau</a:t>
            </a:r>
            <a:r>
              <a:rPr lang="en-US" sz="1000" dirty="0">
                <a:latin typeface="Comic Sans MS"/>
              </a:rPr>
              <a:t> am </a:t>
            </a:r>
            <a:r>
              <a:rPr lang="en-US" sz="1000" dirty="0" err="1">
                <a:latin typeface="Comic Sans MS"/>
              </a:rPr>
              <a:t>ein</a:t>
            </a:r>
            <a:r>
              <a:rPr lang="en-US" sz="1000" dirty="0">
                <a:latin typeface="Comic Sans MS"/>
              </a:rPr>
              <a:t> </a:t>
            </a:r>
            <a:r>
              <a:rPr lang="en-US" sz="1000" dirty="0" err="1">
                <a:latin typeface="Comic Sans MS"/>
              </a:rPr>
              <a:t>thema</a:t>
            </a:r>
            <a:r>
              <a:rPr lang="en-US" sz="1000" dirty="0">
                <a:latin typeface="Comic Sans MS"/>
              </a:rPr>
              <a:t> </a:t>
            </a:r>
            <a:r>
              <a:rPr lang="en-US" sz="1000" b="1" dirty="0" err="1">
                <a:latin typeface="Comic Sans MS"/>
              </a:rPr>
              <a:t>Melys</a:t>
            </a:r>
            <a:r>
              <a:rPr lang="en-US" sz="1000" b="1" dirty="0">
                <a:latin typeface="Comic Sans MS"/>
              </a:rPr>
              <a:t> Moes </a:t>
            </a:r>
            <a:r>
              <a:rPr lang="en-US" sz="1000" b="1" dirty="0" err="1">
                <a:latin typeface="Comic Sans MS"/>
              </a:rPr>
              <a:t>Mwy</a:t>
            </a:r>
            <a:r>
              <a:rPr lang="en-US" sz="1000" dirty="0">
                <a:latin typeface="Comic Sans MS"/>
              </a:rPr>
              <a:t>/</a:t>
            </a:r>
          </a:p>
          <a:p>
            <a:r>
              <a:rPr lang="en-US" sz="1000" dirty="0">
                <a:solidFill>
                  <a:srgbClr val="7030A0"/>
                </a:solidFill>
                <a:latin typeface="Comic Sans MS"/>
              </a:rPr>
              <a:t>Multiple choice questions about our theme. </a:t>
            </a:r>
          </a:p>
          <a:p>
            <a:r>
              <a:rPr lang="en-US" sz="1000" dirty="0">
                <a:solidFill>
                  <a:srgbClr val="7030A0"/>
                </a:solidFill>
                <a:latin typeface="Comic Sans MS"/>
              </a:rPr>
              <a:t>Which one is the correct answer for each question?</a:t>
            </a:r>
            <a:endParaRPr lang="en-US" dirty="0"/>
          </a:p>
        </p:txBody>
      </p:sp>
      <p:sp>
        <p:nvSpPr>
          <p:cNvPr id="2" name="TextBox 1">
            <a:extLst>
              <a:ext uri="{FF2B5EF4-FFF2-40B4-BE49-F238E27FC236}">
                <a16:creationId xmlns:a16="http://schemas.microsoft.com/office/drawing/2014/main" id="{875D5788-3638-4BED-905D-80820306F442}"/>
              </a:ext>
            </a:extLst>
          </p:cNvPr>
          <p:cNvSpPr txBox="1"/>
          <p:nvPr/>
        </p:nvSpPr>
        <p:spPr>
          <a:xfrm>
            <a:off x="4699000" y="14446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err="1">
                <a:latin typeface="Segoe Print"/>
                <a:cs typeface="Calibri"/>
              </a:rPr>
              <a:t>Adref</a:t>
            </a:r>
            <a:r>
              <a:rPr lang="en-US" b="1" dirty="0">
                <a:latin typeface="Segoe Print"/>
                <a:cs typeface="Calibri"/>
              </a:rPr>
              <a:t>/ At Home</a:t>
            </a:r>
          </a:p>
        </p:txBody>
      </p:sp>
    </p:spTree>
    <p:extLst>
      <p:ext uri="{BB962C8B-B14F-4D97-AF65-F5344CB8AC3E}">
        <p14:creationId xmlns:p14="http://schemas.microsoft.com/office/powerpoint/2010/main" val="1225208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descr="A picture containing game&#10;&#10;Description generated with very high confidence">
            <a:extLst>
              <a:ext uri="{FF2B5EF4-FFF2-40B4-BE49-F238E27FC236}">
                <a16:creationId xmlns:a16="http://schemas.microsoft.com/office/drawing/2014/main" id="{9ABDB1B6-403F-4FF8-8515-42A958112F5C}"/>
              </a:ext>
            </a:extLst>
          </p:cNvPr>
          <p:cNvPicPr>
            <a:picLocks noChangeAspect="1"/>
          </p:cNvPicPr>
          <p:nvPr/>
        </p:nvPicPr>
        <p:blipFill>
          <a:blip r:embed="rId2" cstate="print"/>
          <a:stretch>
            <a:fillRect/>
          </a:stretch>
        </p:blipFill>
        <p:spPr>
          <a:xfrm>
            <a:off x="4148139" y="1365945"/>
            <a:ext cx="2143125" cy="1741289"/>
          </a:xfrm>
          <a:prstGeom prst="rect">
            <a:avLst/>
          </a:prstGeom>
        </p:spPr>
      </p:pic>
      <p:grpSp>
        <p:nvGrpSpPr>
          <p:cNvPr id="8" name="Group 7"/>
          <p:cNvGrpSpPr/>
          <p:nvPr/>
        </p:nvGrpSpPr>
        <p:grpSpPr>
          <a:xfrm>
            <a:off x="662940" y="921823"/>
            <a:ext cx="571500" cy="646331"/>
            <a:chOff x="708660" y="1920240"/>
            <a:chExt cx="571500" cy="795485"/>
          </a:xfrm>
        </p:grpSpPr>
        <p:sp>
          <p:nvSpPr>
            <p:cNvPr id="4" name="Hexagon 3"/>
            <p:cNvSpPr/>
            <p:nvPr/>
          </p:nvSpPr>
          <p:spPr>
            <a:xfrm>
              <a:off x="708660" y="1920240"/>
              <a:ext cx="571500" cy="708660"/>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a:t>
              </a:r>
            </a:p>
          </p:txBody>
        </p:sp>
        <p:sp>
          <p:nvSpPr>
            <p:cNvPr id="6" name="TextBox 5"/>
            <p:cNvSpPr txBox="1"/>
            <p:nvPr/>
          </p:nvSpPr>
          <p:spPr>
            <a:xfrm>
              <a:off x="708660" y="1920240"/>
              <a:ext cx="571500" cy="795485"/>
            </a:xfrm>
            <a:prstGeom prst="rect">
              <a:avLst/>
            </a:prstGeom>
            <a:noFill/>
          </p:spPr>
          <p:txBody>
            <a:bodyPr wrap="square" rtlCol="0">
              <a:spAutoFit/>
            </a:bodyPr>
            <a:lstStyle/>
            <a:p>
              <a:r>
                <a:rPr lang="en-GB" sz="3600" dirty="0"/>
                <a:t>6</a:t>
              </a:r>
              <a:r>
                <a:rPr lang="en-GB" dirty="0"/>
                <a:t>.</a:t>
              </a:r>
            </a:p>
          </p:txBody>
        </p:sp>
      </p:grpSp>
      <p:grpSp>
        <p:nvGrpSpPr>
          <p:cNvPr id="9" name="Group 8"/>
          <p:cNvGrpSpPr/>
          <p:nvPr/>
        </p:nvGrpSpPr>
        <p:grpSpPr>
          <a:xfrm>
            <a:off x="662940" y="2721484"/>
            <a:ext cx="571500" cy="646331"/>
            <a:chOff x="708660" y="1920240"/>
            <a:chExt cx="571500" cy="795485"/>
          </a:xfrm>
        </p:grpSpPr>
        <p:sp>
          <p:nvSpPr>
            <p:cNvPr id="10" name="Hexagon 9"/>
            <p:cNvSpPr/>
            <p:nvPr/>
          </p:nvSpPr>
          <p:spPr>
            <a:xfrm>
              <a:off x="708660" y="1920240"/>
              <a:ext cx="571500" cy="708660"/>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a:t>
              </a:r>
            </a:p>
          </p:txBody>
        </p:sp>
        <p:sp>
          <p:nvSpPr>
            <p:cNvPr id="11" name="TextBox 10"/>
            <p:cNvSpPr txBox="1"/>
            <p:nvPr/>
          </p:nvSpPr>
          <p:spPr>
            <a:xfrm>
              <a:off x="708660" y="1920240"/>
              <a:ext cx="571500" cy="795485"/>
            </a:xfrm>
            <a:prstGeom prst="rect">
              <a:avLst/>
            </a:prstGeom>
            <a:noFill/>
          </p:spPr>
          <p:txBody>
            <a:bodyPr wrap="square" rtlCol="0">
              <a:spAutoFit/>
            </a:bodyPr>
            <a:lstStyle/>
            <a:p>
              <a:r>
                <a:rPr lang="en-GB" sz="3600" dirty="0"/>
                <a:t>7</a:t>
              </a:r>
              <a:r>
                <a:rPr lang="en-GB" dirty="0"/>
                <a:t>.</a:t>
              </a:r>
            </a:p>
          </p:txBody>
        </p:sp>
      </p:grpSp>
      <p:grpSp>
        <p:nvGrpSpPr>
          <p:cNvPr id="13" name="Group 13"/>
          <p:cNvGrpSpPr/>
          <p:nvPr/>
        </p:nvGrpSpPr>
        <p:grpSpPr>
          <a:xfrm>
            <a:off x="685800" y="4574348"/>
            <a:ext cx="571500" cy="646331"/>
            <a:chOff x="708660" y="1920240"/>
            <a:chExt cx="571500" cy="795485"/>
          </a:xfrm>
        </p:grpSpPr>
        <p:sp>
          <p:nvSpPr>
            <p:cNvPr id="15" name="Hexagon 14"/>
            <p:cNvSpPr/>
            <p:nvPr/>
          </p:nvSpPr>
          <p:spPr>
            <a:xfrm>
              <a:off x="708660" y="1920240"/>
              <a:ext cx="571500" cy="708660"/>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a:t>
              </a:r>
            </a:p>
          </p:txBody>
        </p:sp>
        <p:sp>
          <p:nvSpPr>
            <p:cNvPr id="16" name="TextBox 15"/>
            <p:cNvSpPr txBox="1"/>
            <p:nvPr/>
          </p:nvSpPr>
          <p:spPr>
            <a:xfrm>
              <a:off x="708660" y="1920240"/>
              <a:ext cx="571500" cy="795485"/>
            </a:xfrm>
            <a:prstGeom prst="rect">
              <a:avLst/>
            </a:prstGeom>
            <a:noFill/>
          </p:spPr>
          <p:txBody>
            <a:bodyPr wrap="square" rtlCol="0">
              <a:spAutoFit/>
            </a:bodyPr>
            <a:lstStyle/>
            <a:p>
              <a:r>
                <a:rPr lang="en-GB" sz="3600" dirty="0"/>
                <a:t>8</a:t>
              </a:r>
              <a:r>
                <a:rPr lang="en-GB" dirty="0"/>
                <a:t>.</a:t>
              </a:r>
            </a:p>
          </p:txBody>
        </p:sp>
      </p:grpSp>
      <p:grpSp>
        <p:nvGrpSpPr>
          <p:cNvPr id="14" name="Group 16"/>
          <p:cNvGrpSpPr/>
          <p:nvPr/>
        </p:nvGrpSpPr>
        <p:grpSpPr>
          <a:xfrm>
            <a:off x="737235" y="6195275"/>
            <a:ext cx="571500" cy="646331"/>
            <a:chOff x="708660" y="1920240"/>
            <a:chExt cx="571500" cy="795485"/>
          </a:xfrm>
        </p:grpSpPr>
        <p:sp>
          <p:nvSpPr>
            <p:cNvPr id="18" name="Hexagon 17"/>
            <p:cNvSpPr/>
            <p:nvPr/>
          </p:nvSpPr>
          <p:spPr>
            <a:xfrm>
              <a:off x="708660" y="1920240"/>
              <a:ext cx="571500" cy="708660"/>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a:t>
              </a:r>
            </a:p>
          </p:txBody>
        </p:sp>
        <p:sp>
          <p:nvSpPr>
            <p:cNvPr id="19" name="TextBox 18"/>
            <p:cNvSpPr txBox="1"/>
            <p:nvPr/>
          </p:nvSpPr>
          <p:spPr>
            <a:xfrm>
              <a:off x="708660" y="1920240"/>
              <a:ext cx="571500" cy="795485"/>
            </a:xfrm>
            <a:prstGeom prst="rect">
              <a:avLst/>
            </a:prstGeom>
            <a:noFill/>
          </p:spPr>
          <p:txBody>
            <a:bodyPr wrap="square" rtlCol="0">
              <a:spAutoFit/>
            </a:bodyPr>
            <a:lstStyle/>
            <a:p>
              <a:r>
                <a:rPr lang="en-GB" sz="3600" dirty="0"/>
                <a:t>9</a:t>
              </a:r>
              <a:r>
                <a:rPr lang="en-GB" dirty="0"/>
                <a:t>.</a:t>
              </a:r>
            </a:p>
          </p:txBody>
        </p:sp>
      </p:grpSp>
      <p:grpSp>
        <p:nvGrpSpPr>
          <p:cNvPr id="17" name="Group 19"/>
          <p:cNvGrpSpPr/>
          <p:nvPr/>
        </p:nvGrpSpPr>
        <p:grpSpPr>
          <a:xfrm>
            <a:off x="685800" y="8404177"/>
            <a:ext cx="731520" cy="646331"/>
            <a:chOff x="708660" y="1920240"/>
            <a:chExt cx="731520" cy="795485"/>
          </a:xfrm>
        </p:grpSpPr>
        <p:sp>
          <p:nvSpPr>
            <p:cNvPr id="21" name="Hexagon 20"/>
            <p:cNvSpPr/>
            <p:nvPr/>
          </p:nvSpPr>
          <p:spPr>
            <a:xfrm>
              <a:off x="708660" y="1920240"/>
              <a:ext cx="571500" cy="708660"/>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a:t>
              </a:r>
            </a:p>
          </p:txBody>
        </p:sp>
        <p:sp>
          <p:nvSpPr>
            <p:cNvPr id="22" name="TextBox 21"/>
            <p:cNvSpPr txBox="1"/>
            <p:nvPr/>
          </p:nvSpPr>
          <p:spPr>
            <a:xfrm>
              <a:off x="708660" y="1920240"/>
              <a:ext cx="731520" cy="795485"/>
            </a:xfrm>
            <a:prstGeom prst="rect">
              <a:avLst/>
            </a:prstGeom>
            <a:noFill/>
          </p:spPr>
          <p:txBody>
            <a:bodyPr wrap="square" rtlCol="0">
              <a:spAutoFit/>
            </a:bodyPr>
            <a:lstStyle/>
            <a:p>
              <a:r>
                <a:rPr lang="en-GB" sz="3600" dirty="0"/>
                <a:t>10</a:t>
              </a:r>
              <a:r>
                <a:rPr lang="en-GB" dirty="0"/>
                <a:t>.</a:t>
              </a:r>
            </a:p>
          </p:txBody>
        </p:sp>
      </p:grpSp>
      <p:sp>
        <p:nvSpPr>
          <p:cNvPr id="23" name="TextBox 22"/>
          <p:cNvSpPr txBox="1"/>
          <p:nvPr/>
        </p:nvSpPr>
        <p:spPr>
          <a:xfrm>
            <a:off x="1777365" y="4665137"/>
            <a:ext cx="4743450" cy="1477328"/>
          </a:xfrm>
          <a:prstGeom prst="rect">
            <a:avLst/>
          </a:prstGeom>
          <a:noFill/>
        </p:spPr>
        <p:txBody>
          <a:bodyPr wrap="square" rtlCol="0">
            <a:spAutoFit/>
          </a:bodyPr>
          <a:lstStyle/>
          <a:p>
            <a:r>
              <a:rPr lang="en-GB" dirty="0" err="1">
                <a:latin typeface="HfW cursive" panose="00000500000000000000" pitchFamily="2" charset="0"/>
              </a:rPr>
              <a:t>Pwy</a:t>
            </a:r>
            <a:r>
              <a:rPr lang="en-GB" dirty="0">
                <a:latin typeface="HfW cursive" panose="00000500000000000000" pitchFamily="2" charset="0"/>
              </a:rPr>
              <a:t> </a:t>
            </a:r>
            <a:r>
              <a:rPr lang="en-GB" dirty="0" err="1">
                <a:latin typeface="HfW cursive" panose="00000500000000000000" pitchFamily="2" charset="0"/>
              </a:rPr>
              <a:t>ganodd</a:t>
            </a:r>
            <a:r>
              <a:rPr lang="en-GB" dirty="0">
                <a:latin typeface="HfW cursive" panose="00000500000000000000" pitchFamily="2" charset="0"/>
              </a:rPr>
              <a:t> ‘</a:t>
            </a:r>
            <a:r>
              <a:rPr lang="en-GB" dirty="0" err="1">
                <a:latin typeface="HfW cursive" panose="00000500000000000000" pitchFamily="2" charset="0"/>
              </a:rPr>
              <a:t>C</a:t>
            </a:r>
            <a:r>
              <a:rPr lang="en-GB" dirty="0" err="1">
                <a:latin typeface="Gill Sans MT" panose="020B0502020104020203" pitchFamily="34" charset="0"/>
              </a:rPr>
              <a:t>â</a:t>
            </a:r>
            <a:r>
              <a:rPr lang="en-GB" dirty="0" err="1">
                <a:latin typeface="HfW cursive" panose="00000500000000000000" pitchFamily="2" charset="0"/>
              </a:rPr>
              <a:t>n</a:t>
            </a:r>
            <a:r>
              <a:rPr lang="en-GB" dirty="0">
                <a:latin typeface="HfW cursive" panose="00000500000000000000" pitchFamily="2" charset="0"/>
              </a:rPr>
              <a:t> y </a:t>
            </a:r>
            <a:r>
              <a:rPr lang="en-GB" dirty="0" err="1">
                <a:latin typeface="HfW cursive" panose="00000500000000000000" pitchFamily="2" charset="0"/>
              </a:rPr>
              <a:t>Medd</a:t>
            </a:r>
            <a:r>
              <a:rPr lang="en-GB" dirty="0">
                <a:latin typeface="HfW cursive" panose="00000500000000000000" pitchFamily="2" charset="0"/>
              </a:rPr>
              <a:t>’?</a:t>
            </a:r>
          </a:p>
          <a:p>
            <a:endParaRPr lang="en-GB" dirty="0">
              <a:latin typeface="HfW cursive" panose="00000500000000000000" pitchFamily="2" charset="0"/>
            </a:endParaRPr>
          </a:p>
          <a:p>
            <a:pPr algn="ctr"/>
            <a:r>
              <a:rPr lang="en-GB" dirty="0" err="1">
                <a:latin typeface="HfW cursive" panose="00000500000000000000" pitchFamily="2" charset="0"/>
              </a:rPr>
              <a:t>Dafydd</a:t>
            </a:r>
            <a:r>
              <a:rPr lang="en-GB" dirty="0">
                <a:latin typeface="HfW cursive" panose="00000500000000000000" pitchFamily="2" charset="0"/>
              </a:rPr>
              <a:t> </a:t>
            </a:r>
            <a:r>
              <a:rPr lang="en-GB" dirty="0" err="1">
                <a:latin typeface="HfW cursive" panose="00000500000000000000" pitchFamily="2" charset="0"/>
              </a:rPr>
              <a:t>Iwan</a:t>
            </a:r>
            <a:endParaRPr lang="en-GB" dirty="0">
              <a:latin typeface="HfW cursive" panose="00000500000000000000" pitchFamily="2" charset="0"/>
            </a:endParaRPr>
          </a:p>
          <a:p>
            <a:pPr algn="ctr"/>
            <a:r>
              <a:rPr lang="en-GB" dirty="0">
                <a:latin typeface="HfW cursive" panose="00000500000000000000" pitchFamily="2" charset="0"/>
              </a:rPr>
              <a:t>Elin </a:t>
            </a:r>
            <a:r>
              <a:rPr lang="en-GB" dirty="0" err="1">
                <a:latin typeface="HfW cursive" panose="00000500000000000000" pitchFamily="2" charset="0"/>
              </a:rPr>
              <a:t>Fflur</a:t>
            </a:r>
            <a:endParaRPr lang="en-GB" dirty="0">
              <a:latin typeface="HfW cursive" panose="00000500000000000000" pitchFamily="2" charset="0"/>
            </a:endParaRPr>
          </a:p>
          <a:p>
            <a:pPr algn="ctr"/>
            <a:r>
              <a:rPr lang="en-GB" dirty="0">
                <a:latin typeface="HfW cursive" panose="00000500000000000000" pitchFamily="2" charset="0"/>
              </a:rPr>
              <a:t>Mr Evans</a:t>
            </a:r>
          </a:p>
        </p:txBody>
      </p:sp>
      <p:sp>
        <p:nvSpPr>
          <p:cNvPr id="24" name="TextBox 23"/>
          <p:cNvSpPr txBox="1"/>
          <p:nvPr/>
        </p:nvSpPr>
        <p:spPr>
          <a:xfrm>
            <a:off x="1440180" y="612858"/>
            <a:ext cx="4743450" cy="1754326"/>
          </a:xfrm>
          <a:prstGeom prst="rect">
            <a:avLst/>
          </a:prstGeom>
          <a:noFill/>
        </p:spPr>
        <p:txBody>
          <a:bodyPr wrap="square" rtlCol="0">
            <a:spAutoFit/>
          </a:bodyPr>
          <a:lstStyle/>
          <a:p>
            <a:r>
              <a:rPr lang="en-GB" dirty="0" err="1">
                <a:latin typeface="HfW cursive" panose="00000500000000000000" pitchFamily="2" charset="0"/>
              </a:rPr>
              <a:t>Pwy</a:t>
            </a:r>
            <a:r>
              <a:rPr lang="en-GB" dirty="0">
                <a:latin typeface="HfW cursive" panose="00000500000000000000" pitchFamily="2" charset="0"/>
              </a:rPr>
              <a:t> </a:t>
            </a:r>
            <a:r>
              <a:rPr lang="en-GB" dirty="0" err="1">
                <a:latin typeface="HfW cursive" panose="00000500000000000000" pitchFamily="2" charset="0"/>
              </a:rPr>
              <a:t>oedd</a:t>
            </a:r>
            <a:r>
              <a:rPr lang="en-GB" dirty="0">
                <a:latin typeface="HfW cursive" panose="00000500000000000000" pitchFamily="2" charset="0"/>
              </a:rPr>
              <a:t> </a:t>
            </a:r>
            <a:r>
              <a:rPr lang="en-GB" dirty="0" err="1">
                <a:latin typeface="HfW cursive" panose="00000500000000000000" pitchFamily="2" charset="0"/>
              </a:rPr>
              <a:t>yn</a:t>
            </a:r>
            <a:r>
              <a:rPr lang="en-GB" dirty="0">
                <a:latin typeface="HfW cursive" panose="00000500000000000000" pitchFamily="2" charset="0"/>
              </a:rPr>
              <a:t> </a:t>
            </a:r>
            <a:r>
              <a:rPr lang="en-GB" dirty="0" err="1">
                <a:latin typeface="HfW cursive" panose="00000500000000000000" pitchFamily="2" charset="0"/>
              </a:rPr>
              <a:t>enwog</a:t>
            </a:r>
            <a:r>
              <a:rPr lang="en-GB" dirty="0">
                <a:latin typeface="HfW cursive" panose="00000500000000000000" pitchFamily="2" charset="0"/>
              </a:rPr>
              <a:t> am </a:t>
            </a:r>
            <a:r>
              <a:rPr lang="en-GB" dirty="0" err="1">
                <a:latin typeface="HfW cursive" panose="00000500000000000000" pitchFamily="2" charset="0"/>
              </a:rPr>
              <a:t>ei</a:t>
            </a:r>
            <a:r>
              <a:rPr lang="en-GB" dirty="0">
                <a:latin typeface="HfW cursive" panose="00000500000000000000" pitchFamily="2" charset="0"/>
              </a:rPr>
              <a:t> </a:t>
            </a:r>
            <a:r>
              <a:rPr lang="en-GB" dirty="0" err="1">
                <a:latin typeface="HfW cursive" panose="00000500000000000000" pitchFamily="2" charset="0"/>
              </a:rPr>
              <a:t>waith</a:t>
            </a:r>
            <a:r>
              <a:rPr lang="en-GB" dirty="0">
                <a:latin typeface="HfW cursive" panose="00000500000000000000" pitchFamily="2" charset="0"/>
              </a:rPr>
              <a:t> </a:t>
            </a:r>
            <a:r>
              <a:rPr lang="en-GB" dirty="0" err="1">
                <a:latin typeface="HfW cursive" panose="00000500000000000000" pitchFamily="2" charset="0"/>
              </a:rPr>
              <a:t>tecstiliau</a:t>
            </a:r>
            <a:r>
              <a:rPr lang="en-GB" dirty="0">
                <a:latin typeface="HfW cursive" panose="00000500000000000000" pitchFamily="2" charset="0"/>
              </a:rPr>
              <a:t> </a:t>
            </a:r>
            <a:r>
              <a:rPr lang="en-GB" dirty="0" err="1">
                <a:latin typeface="HfW cursive" panose="00000500000000000000" pitchFamily="2" charset="0"/>
              </a:rPr>
              <a:t>cymesuredd</a:t>
            </a:r>
            <a:r>
              <a:rPr lang="en-GB" dirty="0">
                <a:latin typeface="HfW cursive" panose="00000500000000000000" pitchFamily="2" charset="0"/>
              </a:rPr>
              <a:t> am </a:t>
            </a:r>
            <a:r>
              <a:rPr lang="en-GB" dirty="0" err="1">
                <a:latin typeface="HfW cursive" panose="00000500000000000000" pitchFamily="2" charset="0"/>
              </a:rPr>
              <a:t>fyd</a:t>
            </a:r>
            <a:r>
              <a:rPr lang="en-GB" dirty="0">
                <a:latin typeface="HfW cursive" panose="00000500000000000000" pitchFamily="2" charset="0"/>
              </a:rPr>
              <a:t> </a:t>
            </a:r>
            <a:r>
              <a:rPr lang="en-GB" dirty="0" err="1">
                <a:latin typeface="HfW cursive" panose="00000500000000000000" pitchFamily="2" charset="0"/>
              </a:rPr>
              <a:t>natur</a:t>
            </a:r>
            <a:r>
              <a:rPr lang="en-GB" dirty="0">
                <a:latin typeface="HfW cursive" panose="00000500000000000000" pitchFamily="2" charset="0"/>
              </a:rPr>
              <a:t>?</a:t>
            </a:r>
          </a:p>
          <a:p>
            <a:endParaRPr lang="en-GB" dirty="0">
              <a:latin typeface="HfW cursive" panose="00000500000000000000" pitchFamily="2" charset="0"/>
            </a:endParaRPr>
          </a:p>
          <a:p>
            <a:pPr algn="ctr"/>
            <a:r>
              <a:rPr lang="en-GB" dirty="0">
                <a:latin typeface="HfW cursive" panose="00000500000000000000" pitchFamily="2" charset="0"/>
              </a:rPr>
              <a:t>William Williams</a:t>
            </a:r>
          </a:p>
          <a:p>
            <a:pPr algn="ctr"/>
            <a:r>
              <a:rPr lang="en-GB" dirty="0">
                <a:latin typeface="HfW cursive" panose="00000500000000000000" pitchFamily="2" charset="0"/>
              </a:rPr>
              <a:t>Morris William</a:t>
            </a:r>
          </a:p>
          <a:p>
            <a:pPr algn="ctr"/>
            <a:r>
              <a:rPr lang="en-GB" dirty="0">
                <a:latin typeface="HfW cursive" panose="00000500000000000000" pitchFamily="2" charset="0"/>
              </a:rPr>
              <a:t>William Morris</a:t>
            </a:r>
          </a:p>
        </p:txBody>
      </p:sp>
      <p:sp>
        <p:nvSpPr>
          <p:cNvPr id="25" name="TextBox 24"/>
          <p:cNvSpPr txBox="1"/>
          <p:nvPr/>
        </p:nvSpPr>
        <p:spPr>
          <a:xfrm>
            <a:off x="1468755" y="2738591"/>
            <a:ext cx="4743450" cy="1477328"/>
          </a:xfrm>
          <a:prstGeom prst="rect">
            <a:avLst/>
          </a:prstGeom>
          <a:noFill/>
        </p:spPr>
        <p:txBody>
          <a:bodyPr wrap="square" rtlCol="0">
            <a:spAutoFit/>
          </a:bodyPr>
          <a:lstStyle/>
          <a:p>
            <a:r>
              <a:rPr lang="en-GB" dirty="0">
                <a:latin typeface="HfW cursive" panose="00000500000000000000" pitchFamily="2" charset="0"/>
              </a:rPr>
              <a:t>Beth </a:t>
            </a:r>
            <a:r>
              <a:rPr lang="en-GB" dirty="0" err="1">
                <a:latin typeface="HfW cursive" panose="00000500000000000000" pitchFamily="2" charset="0"/>
              </a:rPr>
              <a:t>ydyn</a:t>
            </a:r>
            <a:r>
              <a:rPr lang="en-GB" dirty="0">
                <a:latin typeface="HfW cursive" panose="00000500000000000000" pitchFamily="2" charset="0"/>
              </a:rPr>
              <a:t> </a:t>
            </a:r>
            <a:r>
              <a:rPr lang="en-GB" dirty="0" err="1">
                <a:latin typeface="HfW cursive" panose="00000500000000000000" pitchFamily="2" charset="0"/>
              </a:rPr>
              <a:t>ni’n</a:t>
            </a:r>
            <a:r>
              <a:rPr lang="en-GB" dirty="0">
                <a:latin typeface="HfW cursive" panose="00000500000000000000" pitchFamily="2" charset="0"/>
              </a:rPr>
              <a:t> </a:t>
            </a:r>
            <a:r>
              <a:rPr lang="en-GB" dirty="0" err="1">
                <a:latin typeface="HfW cursive" panose="00000500000000000000" pitchFamily="2" charset="0"/>
              </a:rPr>
              <a:t>galw</a:t>
            </a:r>
            <a:r>
              <a:rPr lang="en-GB" dirty="0">
                <a:latin typeface="HfW cursive" panose="00000500000000000000" pitchFamily="2" charset="0"/>
              </a:rPr>
              <a:t> </a:t>
            </a:r>
            <a:r>
              <a:rPr lang="en-GB" dirty="0" err="1">
                <a:latin typeface="HfW cursive" panose="00000500000000000000" pitchFamily="2" charset="0"/>
              </a:rPr>
              <a:t>b</a:t>
            </a:r>
            <a:r>
              <a:rPr lang="en-GB" dirty="0" err="1">
                <a:latin typeface="Arial" panose="020B0604020202020204" pitchFamily="34" charset="0"/>
                <a:cs typeface="Arial" panose="020B0604020202020204" pitchFamily="34" charset="0"/>
              </a:rPr>
              <a:t>ós</a:t>
            </a:r>
            <a:r>
              <a:rPr lang="en-GB" dirty="0">
                <a:latin typeface="HfW cursive" panose="00000500000000000000" pitchFamily="2" charset="0"/>
                <a:cs typeface="Arial" panose="020B0604020202020204" pitchFamily="34" charset="0"/>
              </a:rPr>
              <a:t> y </a:t>
            </a:r>
            <a:r>
              <a:rPr lang="en-GB" dirty="0" err="1">
                <a:latin typeface="HfW cursive" panose="00000500000000000000" pitchFamily="2" charset="0"/>
                <a:cs typeface="Arial" panose="020B0604020202020204" pitchFamily="34" charset="0"/>
              </a:rPr>
              <a:t>gwenyn</a:t>
            </a:r>
            <a:r>
              <a:rPr lang="en-GB" dirty="0">
                <a:latin typeface="HfW cursive" panose="00000500000000000000" pitchFamily="2" charset="0"/>
              </a:rPr>
              <a:t>?</a:t>
            </a:r>
          </a:p>
          <a:p>
            <a:endParaRPr lang="en-GB" dirty="0">
              <a:latin typeface="HfW cursive" panose="00000500000000000000" pitchFamily="2" charset="0"/>
            </a:endParaRPr>
          </a:p>
          <a:p>
            <a:pPr algn="ctr"/>
            <a:r>
              <a:rPr lang="en-GB" dirty="0">
                <a:latin typeface="HfW cursive" panose="00000500000000000000" pitchFamily="2" charset="0"/>
              </a:rPr>
              <a:t>Y </a:t>
            </a:r>
            <a:r>
              <a:rPr lang="en-GB" dirty="0" err="1">
                <a:latin typeface="HfW cursive" panose="00000500000000000000" pitchFamily="2" charset="0"/>
              </a:rPr>
              <a:t>frenhines</a:t>
            </a:r>
            <a:endParaRPr lang="en-GB" dirty="0">
              <a:latin typeface="HfW cursive" panose="00000500000000000000" pitchFamily="2" charset="0"/>
            </a:endParaRPr>
          </a:p>
          <a:p>
            <a:pPr algn="ctr"/>
            <a:r>
              <a:rPr lang="en-GB" dirty="0">
                <a:latin typeface="HfW cursive" panose="00000500000000000000" pitchFamily="2" charset="0"/>
              </a:rPr>
              <a:t>Mari </a:t>
            </a:r>
            <a:r>
              <a:rPr lang="en-GB" dirty="0" err="1">
                <a:latin typeface="HfW cursive" panose="00000500000000000000" pitchFamily="2" charset="0"/>
              </a:rPr>
              <a:t>M</a:t>
            </a:r>
            <a:r>
              <a:rPr lang="en-GB" dirty="0" err="1">
                <a:latin typeface="Arial" panose="020B0604020202020204" pitchFamily="34" charset="0"/>
                <a:cs typeface="Arial" panose="020B0604020202020204" pitchFamily="34" charset="0"/>
              </a:rPr>
              <a:t>êl</a:t>
            </a:r>
            <a:endParaRPr lang="en-GB" dirty="0">
              <a:latin typeface="HfW cursive" panose="00000500000000000000" pitchFamily="2" charset="0"/>
            </a:endParaRPr>
          </a:p>
          <a:p>
            <a:pPr algn="ctr"/>
            <a:r>
              <a:rPr lang="en-GB" dirty="0" err="1">
                <a:latin typeface="HfW cursive" panose="00000500000000000000" pitchFamily="2" charset="0"/>
              </a:rPr>
              <a:t>Merch</a:t>
            </a:r>
            <a:r>
              <a:rPr lang="en-GB" dirty="0">
                <a:latin typeface="HfW cursive" panose="00000500000000000000" pitchFamily="2" charset="0"/>
              </a:rPr>
              <a:t> y </a:t>
            </a:r>
            <a:r>
              <a:rPr lang="en-GB" dirty="0" err="1">
                <a:latin typeface="HfW cursive" panose="00000500000000000000" pitchFamily="2" charset="0"/>
              </a:rPr>
              <a:t>M</a:t>
            </a:r>
            <a:r>
              <a:rPr lang="en-GB" dirty="0" err="1">
                <a:latin typeface="Arial" panose="020B0604020202020204" pitchFamily="34" charset="0"/>
                <a:cs typeface="Arial" panose="020B0604020202020204" pitchFamily="34" charset="0"/>
              </a:rPr>
              <a:t>êl</a:t>
            </a:r>
            <a:endParaRPr lang="en-GB" dirty="0">
              <a:latin typeface="HfW cursive" panose="00000500000000000000" pitchFamily="2" charset="0"/>
            </a:endParaRPr>
          </a:p>
        </p:txBody>
      </p:sp>
      <p:sp>
        <p:nvSpPr>
          <p:cNvPr id="26" name="TextBox 25"/>
          <p:cNvSpPr txBox="1"/>
          <p:nvPr/>
        </p:nvSpPr>
        <p:spPr>
          <a:xfrm>
            <a:off x="1777365" y="6386234"/>
            <a:ext cx="4743450" cy="1477328"/>
          </a:xfrm>
          <a:prstGeom prst="rect">
            <a:avLst/>
          </a:prstGeom>
          <a:noFill/>
        </p:spPr>
        <p:txBody>
          <a:bodyPr wrap="square" rtlCol="0">
            <a:spAutoFit/>
          </a:bodyPr>
          <a:lstStyle/>
          <a:p>
            <a:r>
              <a:rPr lang="en-GB" dirty="0" err="1">
                <a:latin typeface="HfW cursive" panose="00000500000000000000" pitchFamily="2" charset="0"/>
              </a:rPr>
              <a:t>Sawl</a:t>
            </a:r>
            <a:r>
              <a:rPr lang="en-GB" dirty="0">
                <a:latin typeface="HfW cursive" panose="00000500000000000000" pitchFamily="2" charset="0"/>
              </a:rPr>
              <a:t> </a:t>
            </a:r>
            <a:r>
              <a:rPr lang="en-GB" dirty="0" err="1">
                <a:latin typeface="HfW cursive" panose="00000500000000000000" pitchFamily="2" charset="0"/>
              </a:rPr>
              <a:t>llygad</a:t>
            </a:r>
            <a:r>
              <a:rPr lang="en-GB" dirty="0">
                <a:latin typeface="HfW cursive" panose="00000500000000000000" pitchFamily="2" charset="0"/>
              </a:rPr>
              <a:t> </a:t>
            </a:r>
            <a:r>
              <a:rPr lang="en-GB" dirty="0" err="1">
                <a:latin typeface="HfW cursive" panose="00000500000000000000" pitchFamily="2" charset="0"/>
              </a:rPr>
              <a:t>sydd</a:t>
            </a:r>
            <a:r>
              <a:rPr lang="en-GB" dirty="0">
                <a:latin typeface="HfW cursive" panose="00000500000000000000" pitchFamily="2" charset="0"/>
              </a:rPr>
              <a:t> </a:t>
            </a:r>
            <a:r>
              <a:rPr lang="en-GB" dirty="0" err="1">
                <a:latin typeface="HfW cursive" panose="00000500000000000000" pitchFamily="2" charset="0"/>
              </a:rPr>
              <a:t>gan</a:t>
            </a:r>
            <a:r>
              <a:rPr lang="en-GB" dirty="0">
                <a:latin typeface="HfW cursive" panose="00000500000000000000" pitchFamily="2" charset="0"/>
              </a:rPr>
              <a:t> </a:t>
            </a:r>
            <a:r>
              <a:rPr lang="en-GB" dirty="0" err="1">
                <a:latin typeface="HfW cursive" panose="00000500000000000000" pitchFamily="2" charset="0"/>
              </a:rPr>
              <a:t>wenynen</a:t>
            </a:r>
            <a:r>
              <a:rPr lang="en-GB" dirty="0">
                <a:latin typeface="HfW cursive" panose="00000500000000000000" pitchFamily="2" charset="0"/>
              </a:rPr>
              <a:t>?</a:t>
            </a:r>
          </a:p>
          <a:p>
            <a:endParaRPr lang="en-GB" dirty="0">
              <a:latin typeface="HfW cursive" panose="00000500000000000000" pitchFamily="2" charset="0"/>
            </a:endParaRPr>
          </a:p>
          <a:p>
            <a:pPr algn="ctr"/>
            <a:r>
              <a:rPr lang="en-GB" dirty="0" err="1">
                <a:latin typeface="HfW cursive" panose="00000500000000000000" pitchFamily="2" charset="0"/>
              </a:rPr>
              <a:t>dwy</a:t>
            </a:r>
            <a:endParaRPr lang="en-GB" dirty="0">
              <a:latin typeface="HfW cursive" panose="00000500000000000000" pitchFamily="2" charset="0"/>
            </a:endParaRPr>
          </a:p>
          <a:p>
            <a:pPr algn="ctr"/>
            <a:r>
              <a:rPr lang="en-GB" dirty="0" err="1">
                <a:latin typeface="HfW cursive" panose="00000500000000000000" pitchFamily="2" charset="0"/>
              </a:rPr>
              <a:t>tair</a:t>
            </a:r>
            <a:endParaRPr lang="en-GB" dirty="0">
              <a:latin typeface="HfW cursive" panose="00000500000000000000" pitchFamily="2" charset="0"/>
            </a:endParaRPr>
          </a:p>
          <a:p>
            <a:pPr algn="ctr"/>
            <a:r>
              <a:rPr lang="en-GB" dirty="0">
                <a:latin typeface="HfW cursive" panose="00000500000000000000" pitchFamily="2" charset="0"/>
              </a:rPr>
              <a:t>pump</a:t>
            </a:r>
          </a:p>
        </p:txBody>
      </p:sp>
      <p:sp>
        <p:nvSpPr>
          <p:cNvPr id="27" name="TextBox 26"/>
          <p:cNvSpPr txBox="1"/>
          <p:nvPr/>
        </p:nvSpPr>
        <p:spPr>
          <a:xfrm>
            <a:off x="1131570" y="7866845"/>
            <a:ext cx="5417820" cy="1754326"/>
          </a:xfrm>
          <a:prstGeom prst="rect">
            <a:avLst/>
          </a:prstGeom>
          <a:noFill/>
        </p:spPr>
        <p:txBody>
          <a:bodyPr wrap="square" rtlCol="0">
            <a:spAutoFit/>
          </a:bodyPr>
          <a:lstStyle/>
          <a:p>
            <a:r>
              <a:rPr lang="en-GB" dirty="0">
                <a:latin typeface="HfW cursive" panose="00000500000000000000" pitchFamily="2" charset="0"/>
              </a:rPr>
              <a:t>Pa ran </a:t>
            </a:r>
            <a:r>
              <a:rPr lang="en-GB" dirty="0" err="1">
                <a:latin typeface="HfW cursive" panose="00000500000000000000" pitchFamily="2" charset="0"/>
              </a:rPr>
              <a:t>o’r</a:t>
            </a:r>
            <a:r>
              <a:rPr lang="en-GB" dirty="0">
                <a:latin typeface="HfW cursive" panose="00000500000000000000" pitchFamily="2" charset="0"/>
              </a:rPr>
              <a:t> </a:t>
            </a:r>
            <a:r>
              <a:rPr lang="en-GB" dirty="0" err="1">
                <a:latin typeface="HfW cursive" panose="00000500000000000000" pitchFamily="2" charset="0"/>
              </a:rPr>
              <a:t>corff</a:t>
            </a:r>
            <a:r>
              <a:rPr lang="en-GB" dirty="0">
                <a:latin typeface="HfW cursive" panose="00000500000000000000" pitchFamily="2" charset="0"/>
              </a:rPr>
              <a:t> </a:t>
            </a:r>
            <a:r>
              <a:rPr lang="en-GB" dirty="0" err="1">
                <a:latin typeface="HfW cursive" panose="00000500000000000000" pitchFamily="2" charset="0"/>
              </a:rPr>
              <a:t>mae’r</a:t>
            </a:r>
            <a:r>
              <a:rPr lang="en-GB" dirty="0">
                <a:latin typeface="HfW cursive" panose="00000500000000000000" pitchFamily="2" charset="0"/>
              </a:rPr>
              <a:t> </a:t>
            </a:r>
            <a:r>
              <a:rPr lang="en-GB" dirty="0" err="1">
                <a:latin typeface="HfW cursive" panose="00000500000000000000" pitchFamily="2" charset="0"/>
              </a:rPr>
              <a:t>gwenyn</a:t>
            </a:r>
            <a:r>
              <a:rPr lang="en-GB" dirty="0">
                <a:latin typeface="HfW cursive" panose="00000500000000000000" pitchFamily="2" charset="0"/>
              </a:rPr>
              <a:t> </a:t>
            </a:r>
            <a:r>
              <a:rPr lang="en-GB" dirty="0" err="1">
                <a:latin typeface="HfW cursive" panose="00000500000000000000" pitchFamily="2" charset="0"/>
              </a:rPr>
              <a:t>yn</a:t>
            </a:r>
            <a:r>
              <a:rPr lang="en-GB" dirty="0">
                <a:latin typeface="HfW cursive" panose="00000500000000000000" pitchFamily="2" charset="0"/>
              </a:rPr>
              <a:t> </a:t>
            </a:r>
            <a:r>
              <a:rPr lang="en-GB" dirty="0" err="1">
                <a:latin typeface="HfW cursive" panose="00000500000000000000" pitchFamily="2" charset="0"/>
              </a:rPr>
              <a:t>defnyddio</a:t>
            </a:r>
            <a:r>
              <a:rPr lang="en-GB" dirty="0">
                <a:latin typeface="HfW cursive" panose="00000500000000000000" pitchFamily="2" charset="0"/>
              </a:rPr>
              <a:t> </a:t>
            </a:r>
            <a:r>
              <a:rPr lang="en-GB" dirty="0" err="1">
                <a:latin typeface="HfW cursive" panose="00000500000000000000" pitchFamily="2" charset="0"/>
              </a:rPr>
              <a:t>i</a:t>
            </a:r>
            <a:r>
              <a:rPr lang="en-GB" dirty="0">
                <a:latin typeface="HfW cursive" panose="00000500000000000000" pitchFamily="2" charset="0"/>
              </a:rPr>
              <a:t> </a:t>
            </a:r>
            <a:r>
              <a:rPr lang="en-GB" dirty="0" err="1">
                <a:latin typeface="HfW cursive" panose="00000500000000000000" pitchFamily="2" charset="0"/>
              </a:rPr>
              <a:t>gasglu</a:t>
            </a:r>
            <a:r>
              <a:rPr lang="en-GB" dirty="0">
                <a:latin typeface="HfW cursive" panose="00000500000000000000" pitchFamily="2" charset="0"/>
              </a:rPr>
              <a:t> </a:t>
            </a:r>
            <a:r>
              <a:rPr lang="en-GB" dirty="0" err="1">
                <a:latin typeface="HfW cursive" panose="00000500000000000000" pitchFamily="2" charset="0"/>
              </a:rPr>
              <a:t>neithdar</a:t>
            </a:r>
            <a:r>
              <a:rPr lang="en-GB" dirty="0">
                <a:latin typeface="HfW cursive" panose="00000500000000000000" pitchFamily="2" charset="0"/>
              </a:rPr>
              <a:t>?</a:t>
            </a:r>
          </a:p>
          <a:p>
            <a:endParaRPr lang="en-GB" dirty="0">
              <a:latin typeface="HfW cursive" panose="00000500000000000000" pitchFamily="2" charset="0"/>
            </a:endParaRPr>
          </a:p>
          <a:p>
            <a:pPr algn="ctr"/>
            <a:r>
              <a:rPr lang="en-GB" dirty="0" err="1">
                <a:latin typeface="HfW cursive" panose="00000500000000000000" pitchFamily="2" charset="0"/>
              </a:rPr>
              <a:t>coesau</a:t>
            </a:r>
            <a:endParaRPr lang="en-GB" dirty="0">
              <a:latin typeface="HfW cursive" panose="00000500000000000000" pitchFamily="2" charset="0"/>
            </a:endParaRPr>
          </a:p>
          <a:p>
            <a:pPr algn="ctr"/>
            <a:r>
              <a:rPr lang="en-GB" dirty="0" err="1">
                <a:latin typeface="HfW cursive" panose="00000500000000000000" pitchFamily="2" charset="0"/>
              </a:rPr>
              <a:t>tafod</a:t>
            </a:r>
            <a:endParaRPr lang="en-GB" dirty="0">
              <a:latin typeface="HfW cursive" panose="00000500000000000000" pitchFamily="2" charset="0"/>
            </a:endParaRPr>
          </a:p>
          <a:p>
            <a:pPr algn="ctr"/>
            <a:r>
              <a:rPr lang="en-GB" dirty="0" err="1">
                <a:latin typeface="HfW cursive" panose="00000500000000000000" pitchFamily="2" charset="0"/>
              </a:rPr>
              <a:t>adenydd</a:t>
            </a:r>
            <a:endParaRPr lang="en-GB" dirty="0">
              <a:latin typeface="HfW cursive" panose="00000500000000000000" pitchFamily="2" charset="0"/>
            </a:endParaRPr>
          </a:p>
          <a:p>
            <a:pPr algn="ctr"/>
            <a:endParaRPr lang="en-GB" dirty="0">
              <a:latin typeface="HfW cursive" panose="00000500000000000000" pitchFamily="2" charset="0"/>
            </a:endParaRPr>
          </a:p>
        </p:txBody>
      </p:sp>
      <p:sp>
        <p:nvSpPr>
          <p:cNvPr id="5" name="AutoShape 4" descr="Free Bumble Bee Pictures Cartoon, Download Free Clip Art, Free ..."/>
          <p:cNvSpPr>
            <a:spLocks noChangeAspect="1" noChangeArrowheads="1"/>
          </p:cNvSpPr>
          <p:nvPr/>
        </p:nvSpPr>
        <p:spPr bwMode="auto">
          <a:xfrm>
            <a:off x="155575" y="-117376"/>
            <a:ext cx="304800" cy="247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Rectangle 28"/>
          <p:cNvSpPr/>
          <p:nvPr/>
        </p:nvSpPr>
        <p:spPr>
          <a:xfrm>
            <a:off x="460376" y="130275"/>
            <a:ext cx="6089015" cy="952807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descr="A picture containing drawing&#10;&#10;Description generated with very high confidence">
            <a:extLst>
              <a:ext uri="{FF2B5EF4-FFF2-40B4-BE49-F238E27FC236}">
                <a16:creationId xmlns:a16="http://schemas.microsoft.com/office/drawing/2014/main" id="{C91FBBB4-7D1C-45FF-85AF-EAB555B3F63A}"/>
              </a:ext>
            </a:extLst>
          </p:cNvPr>
          <p:cNvPicPr>
            <a:picLocks noChangeAspect="1"/>
          </p:cNvPicPr>
          <p:nvPr/>
        </p:nvPicPr>
        <p:blipFill rotWithShape="1">
          <a:blip r:embed="rId3" cstate="print"/>
          <a:srcRect l="13778" t="10222" r="6222" b="7111"/>
          <a:stretch/>
        </p:blipFill>
        <p:spPr>
          <a:xfrm>
            <a:off x="1395414" y="4949131"/>
            <a:ext cx="1514477" cy="1284684"/>
          </a:xfrm>
          <a:prstGeom prst="rect">
            <a:avLst/>
          </a:prstGeom>
        </p:spPr>
      </p:pic>
      <p:pic>
        <p:nvPicPr>
          <p:cNvPr id="12" name="Picture 29" descr="A drawing of a cartoon character&#10;&#10;Description generated with high confidence">
            <a:extLst>
              <a:ext uri="{FF2B5EF4-FFF2-40B4-BE49-F238E27FC236}">
                <a16:creationId xmlns:a16="http://schemas.microsoft.com/office/drawing/2014/main" id="{1DF9E661-E11F-4593-9B3B-E7C1AD2717EF}"/>
              </a:ext>
            </a:extLst>
          </p:cNvPr>
          <p:cNvPicPr>
            <a:picLocks noChangeAspect="1"/>
          </p:cNvPicPr>
          <p:nvPr/>
        </p:nvPicPr>
        <p:blipFill rotWithShape="1">
          <a:blip r:embed="rId4" cstate="print"/>
          <a:srcRect b="7782"/>
          <a:stretch/>
        </p:blipFill>
        <p:spPr>
          <a:xfrm>
            <a:off x="4600576" y="8245972"/>
            <a:ext cx="1247775" cy="1230511"/>
          </a:xfrm>
          <a:prstGeom prst="rect">
            <a:avLst/>
          </a:prstGeom>
        </p:spPr>
      </p:pic>
      <p:sp>
        <p:nvSpPr>
          <p:cNvPr id="3" name="TextBox 2">
            <a:extLst>
              <a:ext uri="{FF2B5EF4-FFF2-40B4-BE49-F238E27FC236}">
                <a16:creationId xmlns:a16="http://schemas.microsoft.com/office/drawing/2014/main" id="{8E00FBD4-FD18-444D-87CC-53C72C03EF75}"/>
              </a:ext>
            </a:extLst>
          </p:cNvPr>
          <p:cNvSpPr txBox="1"/>
          <p:nvPr/>
        </p:nvSpPr>
        <p:spPr>
          <a:xfrm>
            <a:off x="4394200" y="12382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err="1">
                <a:latin typeface="Segoe Print"/>
                <a:cs typeface="Calibri"/>
              </a:rPr>
              <a:t>Adref</a:t>
            </a:r>
            <a:r>
              <a:rPr lang="en-US" b="1" dirty="0">
                <a:latin typeface="Segoe Print"/>
                <a:cs typeface="Calibri"/>
              </a:rPr>
              <a:t>/ At Home</a:t>
            </a:r>
          </a:p>
        </p:txBody>
      </p:sp>
    </p:spTree>
    <p:extLst>
      <p:ext uri="{BB962C8B-B14F-4D97-AF65-F5344CB8AC3E}">
        <p14:creationId xmlns:p14="http://schemas.microsoft.com/office/powerpoint/2010/main" val="459217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0648" y="704528"/>
            <a:ext cx="5004348" cy="646331"/>
          </a:xfrm>
          <a:prstGeom prst="rect">
            <a:avLst/>
          </a:prstGeom>
          <a:noFill/>
        </p:spPr>
        <p:txBody>
          <a:bodyPr wrap="square" rtlCol="0">
            <a:spAutoFit/>
          </a:bodyPr>
          <a:lstStyle/>
          <a:p>
            <a:r>
              <a:rPr lang="en-GB" dirty="0" err="1">
                <a:latin typeface="Segoe Print" panose="02000600000000000000" pitchFamily="2" charset="0"/>
              </a:rPr>
              <a:t>Tasg</a:t>
            </a:r>
            <a:r>
              <a:rPr lang="en-GB" dirty="0">
                <a:latin typeface="Segoe Print" panose="02000600000000000000" pitchFamily="2" charset="0"/>
              </a:rPr>
              <a:t> </a:t>
            </a:r>
            <a:r>
              <a:rPr lang="en-GB" dirty="0" err="1">
                <a:latin typeface="Segoe Print" panose="02000600000000000000" pitchFamily="2" charset="0"/>
              </a:rPr>
              <a:t>Lles</a:t>
            </a:r>
            <a:r>
              <a:rPr lang="en-GB" dirty="0">
                <a:latin typeface="Segoe Print" panose="02000600000000000000" pitchFamily="2" charset="0"/>
              </a:rPr>
              <a:t> 1 – </a:t>
            </a:r>
            <a:r>
              <a:rPr lang="en-GB" dirty="0" err="1">
                <a:latin typeface="Segoe Print" panose="02000600000000000000" pitchFamily="2" charset="0"/>
              </a:rPr>
              <a:t>Cerrig</a:t>
            </a:r>
            <a:r>
              <a:rPr lang="en-GB" dirty="0">
                <a:latin typeface="Segoe Print" panose="02000600000000000000" pitchFamily="2" charset="0"/>
              </a:rPr>
              <a:t> Codi </a:t>
            </a:r>
            <a:r>
              <a:rPr lang="en-GB" dirty="0" err="1">
                <a:latin typeface="Segoe Print" panose="02000600000000000000" pitchFamily="2" charset="0"/>
              </a:rPr>
              <a:t>Calon</a:t>
            </a:r>
            <a:endParaRPr lang="en-GB" dirty="0">
              <a:latin typeface="Segoe Print" panose="02000600000000000000" pitchFamily="2" charset="0"/>
            </a:endParaRPr>
          </a:p>
          <a:p>
            <a:r>
              <a:rPr lang="en-GB" dirty="0">
                <a:solidFill>
                  <a:srgbClr val="7030A0"/>
                </a:solidFill>
                <a:latin typeface="Segoe Print" panose="02000600000000000000" pitchFamily="2" charset="0"/>
              </a:rPr>
              <a:t>Wellbeing task 1 – Positivity Pebbles</a:t>
            </a:r>
          </a:p>
        </p:txBody>
      </p:sp>
      <p:sp>
        <p:nvSpPr>
          <p:cNvPr id="10" name="Rectangle 9"/>
          <p:cNvSpPr/>
          <p:nvPr/>
        </p:nvSpPr>
        <p:spPr>
          <a:xfrm>
            <a:off x="224852" y="134910"/>
            <a:ext cx="6385810" cy="9498609"/>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
            <a:extLst>
              <a:ext uri="{FF2B5EF4-FFF2-40B4-BE49-F238E27FC236}">
                <a16:creationId xmlns:a16="http://schemas.microsoft.com/office/drawing/2014/main" id="{C951FA3A-1DA8-48E7-8BCA-E6E641FADA56}"/>
              </a:ext>
            </a:extLst>
          </p:cNvPr>
          <p:cNvSpPr txBox="1"/>
          <p:nvPr/>
        </p:nvSpPr>
        <p:spPr>
          <a:xfrm>
            <a:off x="2348880" y="272480"/>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err="1">
                <a:latin typeface="Segoe Print"/>
                <a:cs typeface="Calibri"/>
              </a:rPr>
              <a:t>Yn</a:t>
            </a:r>
            <a:r>
              <a:rPr lang="en-US" b="1" dirty="0">
                <a:latin typeface="Segoe Print"/>
                <a:cs typeface="Calibri"/>
              </a:rPr>
              <a:t> </a:t>
            </a:r>
            <a:r>
              <a:rPr lang="en-US" b="1" dirty="0" err="1">
                <a:latin typeface="Segoe Print"/>
                <a:cs typeface="Calibri"/>
              </a:rPr>
              <a:t>Ysgol</a:t>
            </a:r>
            <a:r>
              <a:rPr lang="en-US" b="1" dirty="0">
                <a:latin typeface="Segoe Print"/>
                <a:cs typeface="Calibri"/>
              </a:rPr>
              <a:t>/ </a:t>
            </a:r>
            <a:r>
              <a:rPr lang="en-US" b="1" dirty="0">
                <a:solidFill>
                  <a:srgbClr val="7030A0"/>
                </a:solidFill>
                <a:latin typeface="Segoe Print"/>
                <a:cs typeface="Calibri"/>
              </a:rPr>
              <a:t>In School</a:t>
            </a:r>
          </a:p>
        </p:txBody>
      </p:sp>
      <p:sp>
        <p:nvSpPr>
          <p:cNvPr id="16" name="TextBox 15"/>
          <p:cNvSpPr txBox="1"/>
          <p:nvPr/>
        </p:nvSpPr>
        <p:spPr>
          <a:xfrm>
            <a:off x="476672" y="1424608"/>
            <a:ext cx="5589240" cy="2462213"/>
          </a:xfrm>
          <a:prstGeom prst="rect">
            <a:avLst/>
          </a:prstGeom>
          <a:noFill/>
        </p:spPr>
        <p:txBody>
          <a:bodyPr wrap="square" rtlCol="0">
            <a:spAutoFit/>
          </a:bodyPr>
          <a:lstStyle/>
          <a:p>
            <a:r>
              <a:rPr lang="en-GB" sz="1400" dirty="0" err="1">
                <a:latin typeface="Segoe Print" pitchFamily="2" charset="0"/>
              </a:rPr>
              <a:t>Gwyliwch</a:t>
            </a:r>
            <a:r>
              <a:rPr lang="en-GB" sz="1400" dirty="0">
                <a:latin typeface="Segoe Print" pitchFamily="2" charset="0"/>
              </a:rPr>
              <a:t> y </a:t>
            </a:r>
            <a:r>
              <a:rPr lang="en-GB" sz="1400" dirty="0" err="1">
                <a:latin typeface="Segoe Print" pitchFamily="2" charset="0"/>
              </a:rPr>
              <a:t>cyflwyniad</a:t>
            </a:r>
            <a:r>
              <a:rPr lang="en-GB" sz="1400" dirty="0">
                <a:latin typeface="Segoe Print" pitchFamily="2" charset="0"/>
              </a:rPr>
              <a:t> </a:t>
            </a:r>
            <a:r>
              <a:rPr lang="en-GB" sz="1400" dirty="0" err="1">
                <a:latin typeface="Segoe Print" pitchFamily="2" charset="0"/>
              </a:rPr>
              <a:t>ar</a:t>
            </a:r>
            <a:r>
              <a:rPr lang="en-GB" sz="1400" dirty="0">
                <a:latin typeface="Segoe Print" pitchFamily="2" charset="0"/>
              </a:rPr>
              <a:t> </a:t>
            </a:r>
            <a:r>
              <a:rPr lang="en-GB" sz="1400" dirty="0" err="1">
                <a:latin typeface="Segoe Print" pitchFamily="2" charset="0"/>
              </a:rPr>
              <a:t>youtube</a:t>
            </a:r>
            <a:r>
              <a:rPr lang="en-GB" sz="1400" dirty="0">
                <a:latin typeface="Segoe Print" pitchFamily="2" charset="0"/>
              </a:rPr>
              <a:t>. Mae </a:t>
            </a:r>
            <a:r>
              <a:rPr lang="en-GB" sz="1400" dirty="0" err="1">
                <a:latin typeface="Segoe Print" pitchFamily="2" charset="0"/>
              </a:rPr>
              <a:t>cerrig</a:t>
            </a:r>
            <a:r>
              <a:rPr lang="en-GB" sz="1400" dirty="0">
                <a:latin typeface="Segoe Print" pitchFamily="2" charset="0"/>
              </a:rPr>
              <a:t> pert </a:t>
            </a:r>
            <a:r>
              <a:rPr lang="en-GB" sz="1400" dirty="0" err="1">
                <a:latin typeface="Segoe Print" pitchFamily="2" charset="0"/>
              </a:rPr>
              <a:t>wedi</a:t>
            </a:r>
            <a:r>
              <a:rPr lang="en-GB" sz="1400" dirty="0">
                <a:latin typeface="Segoe Print" pitchFamily="2" charset="0"/>
              </a:rPr>
              <a:t> </a:t>
            </a:r>
            <a:r>
              <a:rPr lang="en-GB" sz="1400" dirty="0" err="1">
                <a:latin typeface="Segoe Print" pitchFamily="2" charset="0"/>
              </a:rPr>
              <a:t>bod</a:t>
            </a:r>
            <a:r>
              <a:rPr lang="en-GB" sz="1400" dirty="0">
                <a:latin typeface="Segoe Print" pitchFamily="2" charset="0"/>
              </a:rPr>
              <a:t> </a:t>
            </a:r>
            <a:r>
              <a:rPr lang="en-GB" sz="1400" dirty="0" err="1">
                <a:latin typeface="Segoe Print" pitchFamily="2" charset="0"/>
              </a:rPr>
              <a:t>yn</a:t>
            </a:r>
            <a:r>
              <a:rPr lang="en-GB" sz="1400" dirty="0">
                <a:latin typeface="Segoe Print" pitchFamily="2" charset="0"/>
              </a:rPr>
              <a:t> </a:t>
            </a:r>
            <a:r>
              <a:rPr lang="en-GB" sz="1400" dirty="0" err="1">
                <a:latin typeface="Segoe Print" pitchFamily="2" charset="0"/>
              </a:rPr>
              <a:t>codi</a:t>
            </a:r>
            <a:r>
              <a:rPr lang="en-GB" sz="1400" dirty="0">
                <a:latin typeface="Segoe Print" pitchFamily="2" charset="0"/>
              </a:rPr>
              <a:t> </a:t>
            </a:r>
            <a:r>
              <a:rPr lang="en-GB" sz="1400" dirty="0" err="1">
                <a:latin typeface="Segoe Print" pitchFamily="2" charset="0"/>
              </a:rPr>
              <a:t>calonnau</a:t>
            </a:r>
            <a:r>
              <a:rPr lang="en-GB" sz="1400" dirty="0">
                <a:latin typeface="Segoe Print" pitchFamily="2" charset="0"/>
              </a:rPr>
              <a:t> </a:t>
            </a:r>
            <a:r>
              <a:rPr lang="en-GB" sz="1400" dirty="0" err="1">
                <a:latin typeface="Segoe Print" pitchFamily="2" charset="0"/>
              </a:rPr>
              <a:t>drwy’r</a:t>
            </a:r>
            <a:r>
              <a:rPr lang="en-GB" sz="1400" dirty="0">
                <a:latin typeface="Segoe Print" pitchFamily="2" charset="0"/>
              </a:rPr>
              <a:t> </a:t>
            </a:r>
            <a:r>
              <a:rPr lang="en-GB" sz="1400" dirty="0" err="1">
                <a:latin typeface="Segoe Print" pitchFamily="2" charset="0"/>
              </a:rPr>
              <a:t>adeg</a:t>
            </a:r>
            <a:r>
              <a:rPr lang="en-GB" sz="1400" dirty="0">
                <a:latin typeface="Segoe Print" pitchFamily="2" charset="0"/>
              </a:rPr>
              <a:t> </a:t>
            </a:r>
            <a:r>
              <a:rPr lang="en-GB" sz="1400" dirty="0" err="1">
                <a:latin typeface="Segoe Print" pitchFamily="2" charset="0"/>
              </a:rPr>
              <a:t>yma</a:t>
            </a:r>
            <a:r>
              <a:rPr lang="en-GB" sz="1400" dirty="0">
                <a:latin typeface="Segoe Print" pitchFamily="2" charset="0"/>
              </a:rPr>
              <a:t>. </a:t>
            </a:r>
            <a:r>
              <a:rPr lang="en-GB" sz="1400" dirty="0" err="1">
                <a:latin typeface="Segoe Print" pitchFamily="2" charset="0"/>
              </a:rPr>
              <a:t>Ewch</a:t>
            </a:r>
            <a:r>
              <a:rPr lang="en-GB" sz="1400" dirty="0">
                <a:latin typeface="Segoe Print" pitchFamily="2" charset="0"/>
              </a:rPr>
              <a:t> </a:t>
            </a:r>
            <a:r>
              <a:rPr lang="en-GB" sz="1400" dirty="0" err="1">
                <a:latin typeface="Segoe Print" pitchFamily="2" charset="0"/>
              </a:rPr>
              <a:t>ati</a:t>
            </a:r>
            <a:r>
              <a:rPr lang="en-GB" sz="1400" dirty="0">
                <a:latin typeface="Segoe Print" pitchFamily="2" charset="0"/>
              </a:rPr>
              <a:t> </a:t>
            </a:r>
            <a:r>
              <a:rPr lang="en-GB" sz="1400" dirty="0" err="1">
                <a:latin typeface="Segoe Print" pitchFamily="2" charset="0"/>
              </a:rPr>
              <a:t>i</a:t>
            </a:r>
            <a:r>
              <a:rPr lang="en-GB" sz="1400" dirty="0">
                <a:latin typeface="Segoe Print" pitchFamily="2" charset="0"/>
              </a:rPr>
              <a:t> </a:t>
            </a:r>
            <a:r>
              <a:rPr lang="en-GB" sz="1400" dirty="0" err="1">
                <a:latin typeface="Segoe Print" pitchFamily="2" charset="0"/>
              </a:rPr>
              <a:t>greu</a:t>
            </a:r>
            <a:r>
              <a:rPr lang="en-GB" sz="1400" dirty="0">
                <a:latin typeface="Segoe Print" pitchFamily="2" charset="0"/>
              </a:rPr>
              <a:t> </a:t>
            </a:r>
            <a:r>
              <a:rPr lang="en-GB" sz="1400" dirty="0" err="1">
                <a:latin typeface="Segoe Print" pitchFamily="2" charset="0"/>
              </a:rPr>
              <a:t>cerrig</a:t>
            </a:r>
            <a:r>
              <a:rPr lang="en-GB" sz="1400" dirty="0">
                <a:latin typeface="Segoe Print" pitchFamily="2" charset="0"/>
              </a:rPr>
              <a:t> </a:t>
            </a:r>
            <a:r>
              <a:rPr lang="en-GB" sz="1400" dirty="0" err="1">
                <a:latin typeface="Segoe Print" pitchFamily="2" charset="0"/>
              </a:rPr>
              <a:t>codi</a:t>
            </a:r>
            <a:r>
              <a:rPr lang="en-GB" sz="1400" dirty="0">
                <a:latin typeface="Segoe Print" pitchFamily="2" charset="0"/>
              </a:rPr>
              <a:t> </a:t>
            </a:r>
            <a:r>
              <a:rPr lang="en-GB" sz="1400" dirty="0" err="1">
                <a:latin typeface="Segoe Print" pitchFamily="2" charset="0"/>
              </a:rPr>
              <a:t>calon</a:t>
            </a:r>
            <a:r>
              <a:rPr lang="en-GB" sz="1400" dirty="0">
                <a:latin typeface="Segoe Print" pitchFamily="2" charset="0"/>
              </a:rPr>
              <a:t> </a:t>
            </a:r>
            <a:r>
              <a:rPr lang="en-GB" sz="1400" dirty="0" err="1">
                <a:latin typeface="Segoe Print" pitchFamily="2" charset="0"/>
              </a:rPr>
              <a:t>fel</a:t>
            </a:r>
            <a:r>
              <a:rPr lang="en-GB" sz="1400" dirty="0">
                <a:latin typeface="Segoe Print" pitchFamily="2" charset="0"/>
              </a:rPr>
              <a:t> </a:t>
            </a:r>
            <a:r>
              <a:rPr lang="en-GB" sz="1400" dirty="0" err="1">
                <a:latin typeface="Segoe Print" pitchFamily="2" charset="0"/>
              </a:rPr>
              <a:t>hyn</a:t>
            </a:r>
            <a:r>
              <a:rPr lang="en-GB" sz="1400" dirty="0">
                <a:latin typeface="Segoe Print" pitchFamily="2" charset="0"/>
              </a:rPr>
              <a:t>. </a:t>
            </a:r>
            <a:r>
              <a:rPr lang="en-GB" sz="1400" dirty="0" err="1">
                <a:latin typeface="Segoe Print" pitchFamily="2" charset="0"/>
              </a:rPr>
              <a:t>Gallwch</a:t>
            </a:r>
            <a:r>
              <a:rPr lang="en-GB" sz="1400" dirty="0">
                <a:latin typeface="Segoe Print" pitchFamily="2" charset="0"/>
              </a:rPr>
              <a:t> </a:t>
            </a:r>
            <a:r>
              <a:rPr lang="en-GB" sz="1400" dirty="0" err="1">
                <a:latin typeface="Segoe Print" pitchFamily="2" charset="0"/>
              </a:rPr>
              <a:t>gynnwys</a:t>
            </a:r>
            <a:r>
              <a:rPr lang="en-GB" sz="1400" dirty="0">
                <a:latin typeface="Segoe Print" pitchFamily="2" charset="0"/>
              </a:rPr>
              <a:t> </a:t>
            </a:r>
            <a:r>
              <a:rPr lang="en-GB" sz="1400" dirty="0" err="1">
                <a:latin typeface="Segoe Print" pitchFamily="2" charset="0"/>
              </a:rPr>
              <a:t>unrhyw</a:t>
            </a:r>
            <a:r>
              <a:rPr lang="en-GB" sz="1400" dirty="0">
                <a:latin typeface="Segoe Print" pitchFamily="2" charset="0"/>
              </a:rPr>
              <a:t> </a:t>
            </a:r>
            <a:r>
              <a:rPr lang="en-GB" sz="1400" dirty="0" err="1">
                <a:latin typeface="Segoe Print" pitchFamily="2" charset="0"/>
              </a:rPr>
              <a:t>beth</a:t>
            </a:r>
            <a:r>
              <a:rPr lang="en-GB" sz="1400" dirty="0">
                <a:latin typeface="Segoe Print" pitchFamily="2" charset="0"/>
              </a:rPr>
              <a:t> </a:t>
            </a:r>
            <a:r>
              <a:rPr lang="en-GB" sz="1400" dirty="0" err="1">
                <a:latin typeface="Segoe Print" pitchFamily="2" charset="0"/>
              </a:rPr>
              <a:t>sy’n</a:t>
            </a:r>
            <a:r>
              <a:rPr lang="en-GB" sz="1400" dirty="0">
                <a:latin typeface="Segoe Print" pitchFamily="2" charset="0"/>
              </a:rPr>
              <a:t> </a:t>
            </a:r>
            <a:r>
              <a:rPr lang="en-GB" sz="1400" dirty="0" err="1">
                <a:latin typeface="Segoe Print" pitchFamily="2" charset="0"/>
              </a:rPr>
              <a:t>codi</a:t>
            </a:r>
            <a:r>
              <a:rPr lang="en-GB" sz="1400" dirty="0">
                <a:latin typeface="Segoe Print" pitchFamily="2" charset="0"/>
              </a:rPr>
              <a:t> </a:t>
            </a:r>
            <a:r>
              <a:rPr lang="en-GB" sz="1400" dirty="0" err="1">
                <a:latin typeface="Segoe Print" pitchFamily="2" charset="0"/>
              </a:rPr>
              <a:t>eich</a:t>
            </a:r>
            <a:r>
              <a:rPr lang="en-GB" sz="1400" dirty="0">
                <a:latin typeface="Segoe Print" pitchFamily="2" charset="0"/>
              </a:rPr>
              <a:t> </a:t>
            </a:r>
            <a:r>
              <a:rPr lang="en-GB" sz="1400" dirty="0" err="1">
                <a:latin typeface="Segoe Print" pitchFamily="2" charset="0"/>
              </a:rPr>
              <a:t>calon</a:t>
            </a:r>
            <a:r>
              <a:rPr lang="en-GB" sz="1400" dirty="0">
                <a:latin typeface="Segoe Print" pitchFamily="2" charset="0"/>
              </a:rPr>
              <a:t> chi- </a:t>
            </a:r>
            <a:r>
              <a:rPr lang="en-GB" sz="1400" dirty="0" err="1">
                <a:latin typeface="Segoe Print" pitchFamily="2" charset="0"/>
              </a:rPr>
              <a:t>cymeriad</a:t>
            </a:r>
            <a:r>
              <a:rPr lang="en-GB" sz="1400" dirty="0">
                <a:latin typeface="Segoe Print" pitchFamily="2" charset="0"/>
              </a:rPr>
              <a:t>, </a:t>
            </a:r>
            <a:r>
              <a:rPr lang="en-GB" sz="1400" dirty="0" err="1">
                <a:latin typeface="Segoe Print" pitchFamily="2" charset="0"/>
              </a:rPr>
              <a:t>patrwm</a:t>
            </a:r>
            <a:r>
              <a:rPr lang="en-GB" sz="1400" dirty="0">
                <a:latin typeface="Segoe Print" pitchFamily="2" charset="0"/>
              </a:rPr>
              <a:t> </a:t>
            </a:r>
            <a:r>
              <a:rPr lang="en-GB" sz="1400" dirty="0" err="1">
                <a:latin typeface="Segoe Print" pitchFamily="2" charset="0"/>
              </a:rPr>
              <a:t>neu</a:t>
            </a:r>
            <a:r>
              <a:rPr lang="en-GB" sz="1400" dirty="0">
                <a:latin typeface="Segoe Print" pitchFamily="2" charset="0"/>
              </a:rPr>
              <a:t> </a:t>
            </a:r>
            <a:r>
              <a:rPr lang="en-GB" sz="1400" dirty="0" err="1">
                <a:latin typeface="Segoe Print" pitchFamily="2" charset="0"/>
              </a:rPr>
              <a:t>dyfyniad</a:t>
            </a:r>
            <a:r>
              <a:rPr lang="en-GB" sz="1400" dirty="0">
                <a:latin typeface="Segoe Print" pitchFamily="2" charset="0"/>
              </a:rPr>
              <a:t>. </a:t>
            </a:r>
          </a:p>
          <a:p>
            <a:endParaRPr lang="en-GB" sz="1400" dirty="0">
              <a:latin typeface="Segoe Print" pitchFamily="2" charset="0"/>
            </a:endParaRPr>
          </a:p>
          <a:p>
            <a:endParaRPr lang="en-GB" sz="1400" dirty="0">
              <a:solidFill>
                <a:srgbClr val="7030A0"/>
              </a:solidFill>
              <a:latin typeface="Segoe Print" pitchFamily="2" charset="0"/>
            </a:endParaRPr>
          </a:p>
          <a:p>
            <a:r>
              <a:rPr lang="en-GB" sz="1400" dirty="0">
                <a:solidFill>
                  <a:srgbClr val="7030A0"/>
                </a:solidFill>
                <a:latin typeface="Segoe Print" pitchFamily="2" charset="0"/>
              </a:rPr>
              <a:t>Watch the presentation on </a:t>
            </a:r>
            <a:r>
              <a:rPr lang="en-GB" sz="1400" dirty="0" err="1">
                <a:solidFill>
                  <a:srgbClr val="7030A0"/>
                </a:solidFill>
                <a:latin typeface="Segoe Print" pitchFamily="2" charset="0"/>
              </a:rPr>
              <a:t>youtube</a:t>
            </a:r>
            <a:r>
              <a:rPr lang="en-GB" sz="1400" dirty="0">
                <a:solidFill>
                  <a:srgbClr val="7030A0"/>
                </a:solidFill>
                <a:latin typeface="Segoe Print" pitchFamily="2" charset="0"/>
              </a:rPr>
              <a:t>. Pebbles like these have been putting smiles on our faces recently. Create your own </a:t>
            </a:r>
            <a:r>
              <a:rPr lang="en-GB" sz="1400" dirty="0" err="1">
                <a:solidFill>
                  <a:srgbClr val="7030A0"/>
                </a:solidFill>
                <a:latin typeface="Segoe Print" pitchFamily="2" charset="0"/>
              </a:rPr>
              <a:t>postivity</a:t>
            </a:r>
            <a:r>
              <a:rPr lang="en-GB" sz="1400" dirty="0">
                <a:solidFill>
                  <a:srgbClr val="7030A0"/>
                </a:solidFill>
                <a:latin typeface="Segoe Print" pitchFamily="2" charset="0"/>
              </a:rPr>
              <a:t> pebble like one of these. You may include anything that makes you feel happy – a character, a pattern or a quote</a:t>
            </a:r>
            <a:r>
              <a:rPr lang="en-GB" sz="1400" dirty="0">
                <a:latin typeface="Segoe Print" pitchFamily="2" charset="0"/>
              </a:rPr>
              <a:t>.</a:t>
            </a:r>
          </a:p>
        </p:txBody>
      </p:sp>
      <p:sp>
        <p:nvSpPr>
          <p:cNvPr id="1026" name="AutoShape 2" descr="Painted Stones Exhibition - Home | Facebook"/>
          <p:cNvSpPr>
            <a:spLocks noChangeAspect="1" noChangeArrowheads="1"/>
          </p:cNvSpPr>
          <p:nvPr/>
        </p:nvSpPr>
        <p:spPr bwMode="auto">
          <a:xfrm>
            <a:off x="155575" y="-136525"/>
            <a:ext cx="298450" cy="2984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028" name="Picture 4" descr="https://scontent-lht6-1.xx.fbcdn.net/v/t1.0-9/45145530_556058721514374_7593982700269076480_o.jpg?_nc_cat=105&amp;_nc_sid=6e5ad9&amp;_nc_ohc=g13ooQSnb8oAX_1PQm9&amp;_nc_ht=scontent-lht6-1.xx&amp;oh=b433ae47f559fb2d5e7a3a6761426460&amp;oe=5F106428"/>
          <p:cNvPicPr>
            <a:picLocks noChangeAspect="1" noChangeArrowheads="1"/>
          </p:cNvPicPr>
          <p:nvPr/>
        </p:nvPicPr>
        <p:blipFill>
          <a:blip r:embed="rId2" cstate="print"/>
          <a:srcRect/>
          <a:stretch>
            <a:fillRect/>
          </a:stretch>
        </p:blipFill>
        <p:spPr bwMode="auto">
          <a:xfrm>
            <a:off x="3573016" y="4160912"/>
            <a:ext cx="2610342" cy="2153544"/>
          </a:xfrm>
          <a:prstGeom prst="rect">
            <a:avLst/>
          </a:prstGeom>
          <a:noFill/>
          <a:ln w="57150">
            <a:solidFill>
              <a:srgbClr val="7030A0"/>
            </a:solidFill>
          </a:ln>
        </p:spPr>
      </p:pic>
      <p:pic>
        <p:nvPicPr>
          <p:cNvPr id="1032" name="Picture 8" descr="Rock Painting - Complete Guide to Kindness Rocks |Paint Kit ..."/>
          <p:cNvPicPr>
            <a:picLocks noChangeAspect="1" noChangeArrowheads="1"/>
          </p:cNvPicPr>
          <p:nvPr/>
        </p:nvPicPr>
        <p:blipFill>
          <a:blip r:embed="rId3" cstate="print"/>
          <a:srcRect/>
          <a:stretch>
            <a:fillRect/>
          </a:stretch>
        </p:blipFill>
        <p:spPr bwMode="auto">
          <a:xfrm>
            <a:off x="836712" y="4016896"/>
            <a:ext cx="2232248" cy="2232248"/>
          </a:xfrm>
          <a:prstGeom prst="rect">
            <a:avLst/>
          </a:prstGeom>
          <a:noFill/>
          <a:ln w="57150">
            <a:solidFill>
              <a:srgbClr val="FFFF00"/>
            </a:solidFill>
          </a:ln>
        </p:spPr>
      </p:pic>
    </p:spTree>
    <p:extLst>
      <p:ext uri="{BB962C8B-B14F-4D97-AF65-F5344CB8AC3E}">
        <p14:creationId xmlns:p14="http://schemas.microsoft.com/office/powerpoint/2010/main" val="1034864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4852" y="269823"/>
            <a:ext cx="2878111" cy="646331"/>
          </a:xfrm>
          <a:prstGeom prst="rect">
            <a:avLst/>
          </a:prstGeom>
          <a:noFill/>
        </p:spPr>
        <p:txBody>
          <a:bodyPr wrap="square" rtlCol="0">
            <a:spAutoFit/>
          </a:bodyPr>
          <a:lstStyle/>
          <a:p>
            <a:r>
              <a:rPr lang="en-GB" dirty="0" err="1">
                <a:latin typeface="Segoe Print" panose="02000600000000000000" pitchFamily="2" charset="0"/>
              </a:rPr>
              <a:t>Tasg</a:t>
            </a:r>
            <a:r>
              <a:rPr lang="en-GB" dirty="0">
                <a:latin typeface="Segoe Print" panose="02000600000000000000" pitchFamily="2" charset="0"/>
              </a:rPr>
              <a:t> </a:t>
            </a:r>
            <a:r>
              <a:rPr lang="en-GB" dirty="0" err="1">
                <a:latin typeface="Segoe Print" panose="02000600000000000000" pitchFamily="2" charset="0"/>
              </a:rPr>
              <a:t>Lles</a:t>
            </a:r>
            <a:r>
              <a:rPr lang="en-GB" dirty="0">
                <a:latin typeface="Segoe Print" panose="02000600000000000000" pitchFamily="2" charset="0"/>
              </a:rPr>
              <a:t> 2 </a:t>
            </a:r>
          </a:p>
          <a:p>
            <a:r>
              <a:rPr lang="en-GB" dirty="0">
                <a:solidFill>
                  <a:srgbClr val="7030A0"/>
                </a:solidFill>
                <a:latin typeface="Segoe Print" panose="02000600000000000000" pitchFamily="2" charset="0"/>
              </a:rPr>
              <a:t>Wellbeing task 2</a:t>
            </a:r>
          </a:p>
        </p:txBody>
      </p:sp>
      <p:sp>
        <p:nvSpPr>
          <p:cNvPr id="6" name="TextBox 5"/>
          <p:cNvSpPr txBox="1"/>
          <p:nvPr/>
        </p:nvSpPr>
        <p:spPr>
          <a:xfrm>
            <a:off x="224852" y="1051065"/>
            <a:ext cx="6385810" cy="2862322"/>
          </a:xfrm>
          <a:prstGeom prst="rect">
            <a:avLst/>
          </a:prstGeom>
          <a:noFill/>
        </p:spPr>
        <p:txBody>
          <a:bodyPr wrap="square" rtlCol="0">
            <a:spAutoFit/>
          </a:bodyPr>
          <a:lstStyle/>
          <a:p>
            <a:pPr fontAlgn="base"/>
            <a:r>
              <a:rPr lang="en-GB" dirty="0" err="1">
                <a:latin typeface="Segoe Print" panose="02000600000000000000" pitchFamily="2" charset="0"/>
              </a:rPr>
              <a:t>Meddyliwch</a:t>
            </a:r>
            <a:r>
              <a:rPr lang="en-GB" dirty="0">
                <a:latin typeface="Segoe Print" panose="02000600000000000000" pitchFamily="2" charset="0"/>
              </a:rPr>
              <a:t> am y </a:t>
            </a:r>
            <a:r>
              <a:rPr lang="en-GB" dirty="0" err="1">
                <a:latin typeface="Segoe Print" panose="02000600000000000000" pitchFamily="2" charset="0"/>
              </a:rPr>
              <a:t>caneuon</a:t>
            </a:r>
            <a:r>
              <a:rPr lang="en-GB" dirty="0">
                <a:latin typeface="Segoe Print" panose="02000600000000000000" pitchFamily="2" charset="0"/>
              </a:rPr>
              <a:t> </a:t>
            </a:r>
            <a:r>
              <a:rPr lang="en-GB" dirty="0" err="1">
                <a:latin typeface="Segoe Print" panose="02000600000000000000" pitchFamily="2" charset="0"/>
              </a:rPr>
              <a:t>sydd</a:t>
            </a:r>
            <a:r>
              <a:rPr lang="en-GB" dirty="0">
                <a:latin typeface="Segoe Print" panose="02000600000000000000" pitchFamily="2" charset="0"/>
              </a:rPr>
              <a:t> </a:t>
            </a:r>
            <a:r>
              <a:rPr lang="en-GB" dirty="0" err="1">
                <a:latin typeface="Segoe Print" panose="02000600000000000000" pitchFamily="2" charset="0"/>
              </a:rPr>
              <a:t>yn</a:t>
            </a:r>
            <a:r>
              <a:rPr lang="en-GB" dirty="0">
                <a:latin typeface="Segoe Print" panose="02000600000000000000" pitchFamily="2" charset="0"/>
              </a:rPr>
              <a:t> </a:t>
            </a:r>
            <a:r>
              <a:rPr lang="en-GB" dirty="0" err="1">
                <a:latin typeface="Segoe Print" panose="02000600000000000000" pitchFamily="2" charset="0"/>
              </a:rPr>
              <a:t>eich</a:t>
            </a:r>
            <a:r>
              <a:rPr lang="en-GB" dirty="0">
                <a:latin typeface="Segoe Print" panose="02000600000000000000" pitchFamily="2" charset="0"/>
              </a:rPr>
              <a:t> </a:t>
            </a:r>
            <a:r>
              <a:rPr lang="en-GB" dirty="0" err="1">
                <a:latin typeface="Segoe Print" panose="02000600000000000000" pitchFamily="2" charset="0"/>
              </a:rPr>
              <a:t>gwneud</a:t>
            </a:r>
            <a:r>
              <a:rPr lang="en-GB" dirty="0">
                <a:latin typeface="Segoe Print" panose="02000600000000000000" pitchFamily="2" charset="0"/>
              </a:rPr>
              <a:t> </a:t>
            </a:r>
            <a:r>
              <a:rPr lang="en-GB" dirty="0" err="1">
                <a:latin typeface="Segoe Print" panose="02000600000000000000" pitchFamily="2" charset="0"/>
              </a:rPr>
              <a:t>yn</a:t>
            </a:r>
            <a:r>
              <a:rPr lang="en-GB" dirty="0">
                <a:latin typeface="Segoe Print" panose="02000600000000000000" pitchFamily="2" charset="0"/>
              </a:rPr>
              <a:t> </a:t>
            </a:r>
            <a:r>
              <a:rPr lang="en-GB" dirty="0" err="1">
                <a:latin typeface="Segoe Print" panose="02000600000000000000" pitchFamily="2" charset="0"/>
              </a:rPr>
              <a:t>hapus</a:t>
            </a:r>
            <a:r>
              <a:rPr lang="en-GB" dirty="0">
                <a:latin typeface="Segoe Print" panose="02000600000000000000" pitchFamily="2" charset="0"/>
              </a:rPr>
              <a:t>. </a:t>
            </a:r>
            <a:r>
              <a:rPr lang="en-GB" dirty="0" err="1">
                <a:latin typeface="Segoe Print" panose="02000600000000000000" pitchFamily="2" charset="0"/>
              </a:rPr>
              <a:t>Crewch</a:t>
            </a:r>
            <a:r>
              <a:rPr lang="en-GB" dirty="0">
                <a:latin typeface="Segoe Print" panose="02000600000000000000" pitchFamily="2" charset="0"/>
              </a:rPr>
              <a:t> </a:t>
            </a:r>
            <a:r>
              <a:rPr lang="en-GB" dirty="0" err="1">
                <a:latin typeface="Segoe Print" panose="02000600000000000000" pitchFamily="2" charset="0"/>
              </a:rPr>
              <a:t>restr</a:t>
            </a:r>
            <a:r>
              <a:rPr lang="en-GB" dirty="0">
                <a:latin typeface="Segoe Print" panose="02000600000000000000" pitchFamily="2" charset="0"/>
              </a:rPr>
              <a:t> </a:t>
            </a:r>
            <a:r>
              <a:rPr lang="en-GB" dirty="0" err="1">
                <a:latin typeface="Segoe Print" panose="02000600000000000000" pitchFamily="2" charset="0"/>
              </a:rPr>
              <a:t>chwarae</a:t>
            </a:r>
            <a:r>
              <a:rPr lang="en-GB" dirty="0">
                <a:latin typeface="Segoe Print" panose="02000600000000000000" pitchFamily="2" charset="0"/>
              </a:rPr>
              <a:t> o </a:t>
            </a:r>
            <a:r>
              <a:rPr lang="en-GB" dirty="0" err="1">
                <a:latin typeface="Segoe Print" panose="02000600000000000000" pitchFamily="2" charset="0"/>
              </a:rPr>
              <a:t>ganeuon</a:t>
            </a:r>
            <a:r>
              <a:rPr lang="en-GB" dirty="0">
                <a:latin typeface="Segoe Print" panose="02000600000000000000" pitchFamily="2" charset="0"/>
              </a:rPr>
              <a:t> </a:t>
            </a:r>
            <a:r>
              <a:rPr lang="en-GB" dirty="0" err="1">
                <a:latin typeface="Segoe Print" panose="02000600000000000000" pitchFamily="2" charset="0"/>
              </a:rPr>
              <a:t>hapus</a:t>
            </a:r>
            <a:r>
              <a:rPr lang="en-GB" dirty="0">
                <a:latin typeface="Segoe Print" panose="02000600000000000000" pitchFamily="2" charset="0"/>
              </a:rPr>
              <a:t>. </a:t>
            </a:r>
            <a:r>
              <a:rPr lang="en-GB" dirty="0" err="1">
                <a:latin typeface="Segoe Print" panose="02000600000000000000" pitchFamily="2" charset="0"/>
              </a:rPr>
              <a:t>Ychwanegwch</a:t>
            </a:r>
            <a:r>
              <a:rPr lang="en-GB" dirty="0">
                <a:latin typeface="Segoe Print" panose="02000600000000000000" pitchFamily="2" charset="0"/>
              </a:rPr>
              <a:t> at y </a:t>
            </a:r>
            <a:r>
              <a:rPr lang="en-GB" dirty="0" err="1">
                <a:latin typeface="Segoe Print" panose="02000600000000000000" pitchFamily="2" charset="0"/>
              </a:rPr>
              <a:t>rhestr</a:t>
            </a:r>
            <a:r>
              <a:rPr lang="en-GB" dirty="0">
                <a:latin typeface="Segoe Print" panose="02000600000000000000" pitchFamily="2" charset="0"/>
              </a:rPr>
              <a:t> </a:t>
            </a:r>
            <a:r>
              <a:rPr lang="en-GB" dirty="0" err="1">
                <a:latin typeface="Segoe Print" panose="02000600000000000000" pitchFamily="2" charset="0"/>
              </a:rPr>
              <a:t>yn</a:t>
            </a:r>
            <a:r>
              <a:rPr lang="en-GB" dirty="0">
                <a:latin typeface="Segoe Print" panose="02000600000000000000" pitchFamily="2" charset="0"/>
              </a:rPr>
              <a:t> </a:t>
            </a:r>
            <a:r>
              <a:rPr lang="en-GB" dirty="0" err="1">
                <a:latin typeface="Segoe Print" panose="02000600000000000000" pitchFamily="2" charset="0"/>
              </a:rPr>
              <a:t>ddyddiol</a:t>
            </a:r>
            <a:r>
              <a:rPr lang="en-GB" dirty="0">
                <a:latin typeface="Segoe Print" panose="02000600000000000000" pitchFamily="2" charset="0"/>
              </a:rPr>
              <a:t>. </a:t>
            </a:r>
            <a:r>
              <a:rPr lang="en-GB" dirty="0" err="1">
                <a:latin typeface="Segoe Print" panose="02000600000000000000" pitchFamily="2" charset="0"/>
              </a:rPr>
              <a:t>Dawnsiwch</a:t>
            </a:r>
            <a:r>
              <a:rPr lang="en-GB" dirty="0">
                <a:latin typeface="Segoe Print" panose="02000600000000000000" pitchFamily="2" charset="0"/>
              </a:rPr>
              <a:t> </a:t>
            </a:r>
            <a:r>
              <a:rPr lang="en-GB" dirty="0" err="1">
                <a:latin typeface="Segoe Print" panose="02000600000000000000" pitchFamily="2" charset="0"/>
              </a:rPr>
              <a:t>i’ch</a:t>
            </a:r>
            <a:r>
              <a:rPr lang="en-GB" dirty="0">
                <a:latin typeface="Segoe Print" panose="02000600000000000000" pitchFamily="2" charset="0"/>
              </a:rPr>
              <a:t> </a:t>
            </a:r>
            <a:r>
              <a:rPr lang="en-GB" dirty="0" err="1">
                <a:latin typeface="Segoe Print" panose="02000600000000000000" pitchFamily="2" charset="0"/>
              </a:rPr>
              <a:t>caneuon</a:t>
            </a:r>
            <a:r>
              <a:rPr lang="en-GB" dirty="0">
                <a:latin typeface="Segoe Print" panose="02000600000000000000" pitchFamily="2" charset="0"/>
              </a:rPr>
              <a:t>.</a:t>
            </a:r>
            <a:r>
              <a:rPr lang="en-US" dirty="0">
                <a:latin typeface="Segoe Print" panose="02000600000000000000" pitchFamily="2" charset="0"/>
              </a:rPr>
              <a:t>​ </a:t>
            </a:r>
            <a:r>
              <a:rPr lang="en-US" dirty="0" err="1">
                <a:latin typeface="Segoe Print" panose="02000600000000000000" pitchFamily="2" charset="0"/>
              </a:rPr>
              <a:t>Croeso</a:t>
            </a:r>
            <a:r>
              <a:rPr lang="en-US" dirty="0">
                <a:latin typeface="Segoe Print" panose="02000600000000000000" pitchFamily="2" charset="0"/>
              </a:rPr>
              <a:t> </a:t>
            </a:r>
            <a:r>
              <a:rPr lang="en-US" dirty="0" err="1">
                <a:latin typeface="Segoe Print" panose="02000600000000000000" pitchFamily="2" charset="0"/>
              </a:rPr>
              <a:t>i</a:t>
            </a:r>
            <a:r>
              <a:rPr lang="en-US" dirty="0">
                <a:latin typeface="Segoe Print" panose="02000600000000000000" pitchFamily="2" charset="0"/>
              </a:rPr>
              <a:t> chi </a:t>
            </a:r>
            <a:r>
              <a:rPr lang="en-US" dirty="0" err="1">
                <a:latin typeface="Segoe Print" panose="02000600000000000000" pitchFamily="2" charset="0"/>
              </a:rPr>
              <a:t>edrych</a:t>
            </a:r>
            <a:r>
              <a:rPr lang="en-US" dirty="0">
                <a:latin typeface="Segoe Print" panose="02000600000000000000" pitchFamily="2" charset="0"/>
              </a:rPr>
              <a:t> </a:t>
            </a:r>
            <a:r>
              <a:rPr lang="en-US" dirty="0" err="1">
                <a:latin typeface="Segoe Print" panose="02000600000000000000" pitchFamily="2" charset="0"/>
              </a:rPr>
              <a:t>ar</a:t>
            </a:r>
            <a:r>
              <a:rPr lang="en-US" dirty="0">
                <a:latin typeface="Segoe Print" panose="02000600000000000000" pitchFamily="2" charset="0"/>
              </a:rPr>
              <a:t> y </a:t>
            </a:r>
            <a:r>
              <a:rPr lang="en-US" dirty="0" err="1">
                <a:latin typeface="Segoe Print" panose="02000600000000000000" pitchFamily="2" charset="0"/>
              </a:rPr>
              <a:t>wefan</a:t>
            </a:r>
            <a:r>
              <a:rPr lang="en-US" dirty="0">
                <a:latin typeface="Segoe Print" panose="02000600000000000000" pitchFamily="2" charset="0"/>
              </a:rPr>
              <a:t>:</a:t>
            </a:r>
          </a:p>
          <a:p>
            <a:pPr fontAlgn="base"/>
            <a:r>
              <a:rPr lang="en-GB" dirty="0">
                <a:latin typeface="Segoe Print" panose="02000600000000000000" pitchFamily="2" charset="0"/>
              </a:rPr>
              <a:t>​</a:t>
            </a:r>
          </a:p>
          <a:p>
            <a:pPr fontAlgn="base"/>
            <a:r>
              <a:rPr lang="en-GB" dirty="0">
                <a:solidFill>
                  <a:srgbClr val="7030A0"/>
                </a:solidFill>
                <a:latin typeface="Segoe Print" panose="02000600000000000000" pitchFamily="2" charset="0"/>
              </a:rPr>
              <a:t>Think of songs that make you happy. Create a playlist of songs that make you happy. Add to your playlist every day. Dance to your playlist. You are welcome to choose songs from the following website:</a:t>
            </a:r>
          </a:p>
          <a:p>
            <a:endParaRPr lang="en-GB" dirty="0">
              <a:solidFill>
                <a:srgbClr val="7030A0"/>
              </a:solidFill>
              <a:latin typeface="Segoe Print" panose="02000600000000000000" pitchFamily="2"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644428550"/>
              </p:ext>
            </p:extLst>
          </p:nvPr>
        </p:nvGraphicFramePr>
        <p:xfrm>
          <a:off x="685797" y="3938207"/>
          <a:ext cx="5463920" cy="4509760"/>
        </p:xfrm>
        <a:graphic>
          <a:graphicData uri="http://schemas.openxmlformats.org/drawingml/2006/table">
            <a:tbl>
              <a:tblPr firstRow="1" bandRow="1">
                <a:tableStyleId>{5C22544A-7EE6-4342-B048-85BDC9FD1C3A}</a:tableStyleId>
              </a:tblPr>
              <a:tblGrid>
                <a:gridCol w="2731960">
                  <a:extLst>
                    <a:ext uri="{9D8B030D-6E8A-4147-A177-3AD203B41FA5}">
                      <a16:colId xmlns:a16="http://schemas.microsoft.com/office/drawing/2014/main" val="3500500063"/>
                    </a:ext>
                  </a:extLst>
                </a:gridCol>
                <a:gridCol w="2731960">
                  <a:extLst>
                    <a:ext uri="{9D8B030D-6E8A-4147-A177-3AD203B41FA5}">
                      <a16:colId xmlns:a16="http://schemas.microsoft.com/office/drawing/2014/main" val="1394083281"/>
                    </a:ext>
                  </a:extLst>
                </a:gridCol>
              </a:tblGrid>
              <a:tr h="901952">
                <a:tc>
                  <a:txBody>
                    <a:bodyPr/>
                    <a:lstStyle/>
                    <a:p>
                      <a:r>
                        <a:rPr lang="en-GB" sz="2000" dirty="0">
                          <a:solidFill>
                            <a:schemeClr val="tx1"/>
                          </a:solidFill>
                          <a:latin typeface="Segoe Print" panose="02000600000000000000" pitchFamily="2" charset="0"/>
                        </a:rPr>
                        <a:t>1.</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r>
                        <a:rPr lang="en-GB" sz="2000" dirty="0">
                          <a:solidFill>
                            <a:schemeClr val="tx1"/>
                          </a:solidFill>
                          <a:latin typeface="Segoe Print" panose="02000600000000000000" pitchFamily="2" charset="0"/>
                        </a:rPr>
                        <a:t>6.</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1099181338"/>
                  </a:ext>
                </a:extLst>
              </a:tr>
              <a:tr h="901952">
                <a:tc>
                  <a:txBody>
                    <a:bodyPr/>
                    <a:lstStyle/>
                    <a:p>
                      <a:r>
                        <a:rPr lang="en-GB" sz="2000" dirty="0">
                          <a:solidFill>
                            <a:schemeClr val="tx1"/>
                          </a:solidFill>
                          <a:latin typeface="Segoe Print" panose="02000600000000000000" pitchFamily="2" charset="0"/>
                        </a:rPr>
                        <a:t>2.</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r>
                        <a:rPr lang="en-GB" sz="2000" dirty="0">
                          <a:solidFill>
                            <a:schemeClr val="tx1"/>
                          </a:solidFill>
                          <a:latin typeface="Segoe Print" panose="02000600000000000000" pitchFamily="2" charset="0"/>
                        </a:rPr>
                        <a:t>7.</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503639935"/>
                  </a:ext>
                </a:extLst>
              </a:tr>
              <a:tr h="901952">
                <a:tc>
                  <a:txBody>
                    <a:bodyPr/>
                    <a:lstStyle/>
                    <a:p>
                      <a:r>
                        <a:rPr lang="en-GB" sz="2000" dirty="0">
                          <a:solidFill>
                            <a:schemeClr val="tx1"/>
                          </a:solidFill>
                          <a:latin typeface="Segoe Print" panose="02000600000000000000" pitchFamily="2" charset="0"/>
                        </a:rPr>
                        <a:t>3.</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r>
                        <a:rPr lang="en-GB" sz="2000" dirty="0">
                          <a:solidFill>
                            <a:schemeClr val="tx1"/>
                          </a:solidFill>
                          <a:latin typeface="Segoe Print" panose="02000600000000000000" pitchFamily="2" charset="0"/>
                        </a:rPr>
                        <a:t>8.</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2851748286"/>
                  </a:ext>
                </a:extLst>
              </a:tr>
              <a:tr h="901952">
                <a:tc>
                  <a:txBody>
                    <a:bodyPr/>
                    <a:lstStyle/>
                    <a:p>
                      <a:r>
                        <a:rPr lang="en-GB" sz="2000" dirty="0">
                          <a:solidFill>
                            <a:schemeClr val="tx1"/>
                          </a:solidFill>
                          <a:latin typeface="Segoe Print" panose="02000600000000000000" pitchFamily="2" charset="0"/>
                        </a:rPr>
                        <a:t>4.</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r>
                        <a:rPr lang="en-GB" sz="2000" dirty="0">
                          <a:solidFill>
                            <a:schemeClr val="tx1"/>
                          </a:solidFill>
                          <a:latin typeface="Segoe Print" panose="02000600000000000000" pitchFamily="2" charset="0"/>
                        </a:rPr>
                        <a:t>9.</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1737816523"/>
                  </a:ext>
                </a:extLst>
              </a:tr>
              <a:tr h="901952">
                <a:tc>
                  <a:txBody>
                    <a:bodyPr/>
                    <a:lstStyle/>
                    <a:p>
                      <a:r>
                        <a:rPr lang="en-GB" sz="2000" dirty="0">
                          <a:solidFill>
                            <a:schemeClr val="tx1"/>
                          </a:solidFill>
                          <a:latin typeface="Segoe Print" panose="02000600000000000000" pitchFamily="2" charset="0"/>
                        </a:rPr>
                        <a:t>5.</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r>
                        <a:rPr lang="en-GB" sz="2000" dirty="0">
                          <a:solidFill>
                            <a:schemeClr val="tx1"/>
                          </a:solidFill>
                          <a:latin typeface="Segoe Print" panose="02000600000000000000" pitchFamily="2" charset="0"/>
                        </a:rPr>
                        <a:t>10.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30873207"/>
                  </a:ext>
                </a:extLst>
              </a:tr>
            </a:tbl>
          </a:graphicData>
        </a:graphic>
      </p:graphicFrame>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ackgroundRemoval t="4889" b="89778" l="9778" r="89778"/>
                    </a14:imgEffect>
                  </a14:imgLayer>
                </a14:imgProps>
              </a:ext>
            </a:extLst>
          </a:blip>
          <a:stretch>
            <a:fillRect/>
          </a:stretch>
        </p:blipFill>
        <p:spPr>
          <a:xfrm>
            <a:off x="5431051" y="0"/>
            <a:ext cx="1437332" cy="1437332"/>
          </a:xfrm>
          <a:prstGeom prst="rect">
            <a:avLst/>
          </a:prstGeom>
        </p:spPr>
      </p:pic>
      <p:sp>
        <p:nvSpPr>
          <p:cNvPr id="10" name="Rectangle 9"/>
          <p:cNvSpPr/>
          <p:nvPr/>
        </p:nvSpPr>
        <p:spPr>
          <a:xfrm>
            <a:off x="224852" y="134911"/>
            <a:ext cx="6385810" cy="858936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137383" y="2112894"/>
            <a:ext cx="5885513" cy="369332"/>
          </a:xfrm>
          <a:prstGeom prst="rect">
            <a:avLst/>
          </a:prstGeom>
        </p:spPr>
        <p:txBody>
          <a:bodyPr wrap="square">
            <a:spAutoFit/>
          </a:bodyPr>
          <a:lstStyle/>
          <a:p>
            <a:r>
              <a:rPr lang="en-GB" dirty="0">
                <a:hlinkClick r:id="rId4"/>
              </a:rPr>
              <a:t>http://www.cansing.org.uk/prif.php?iaith=cy</a:t>
            </a:r>
            <a:endParaRPr lang="en-GB" dirty="0"/>
          </a:p>
        </p:txBody>
      </p:sp>
      <p:sp>
        <p:nvSpPr>
          <p:cNvPr id="12" name="Rectangle 11"/>
          <p:cNvSpPr/>
          <p:nvPr/>
        </p:nvSpPr>
        <p:spPr>
          <a:xfrm>
            <a:off x="1137383" y="3455750"/>
            <a:ext cx="5885513" cy="369332"/>
          </a:xfrm>
          <a:prstGeom prst="rect">
            <a:avLst/>
          </a:prstGeom>
        </p:spPr>
        <p:txBody>
          <a:bodyPr wrap="square">
            <a:spAutoFit/>
          </a:bodyPr>
          <a:lstStyle/>
          <a:p>
            <a:r>
              <a:rPr lang="en-GB" dirty="0">
                <a:hlinkClick r:id="rId4"/>
              </a:rPr>
              <a:t>http://www.cansing.org.uk/prif.php?iaith=cy</a:t>
            </a:r>
            <a:endParaRPr lang="en-GB" dirty="0"/>
          </a:p>
        </p:txBody>
      </p:sp>
      <p:sp>
        <p:nvSpPr>
          <p:cNvPr id="13" name="TextBox 1">
            <a:extLst>
              <a:ext uri="{FF2B5EF4-FFF2-40B4-BE49-F238E27FC236}">
                <a16:creationId xmlns:a16="http://schemas.microsoft.com/office/drawing/2014/main" id="{C951FA3A-1DA8-48E7-8BCA-E6E641FADA56}"/>
              </a:ext>
            </a:extLst>
          </p:cNvPr>
          <p:cNvSpPr txBox="1"/>
          <p:nvPr/>
        </p:nvSpPr>
        <p:spPr>
          <a:xfrm>
            <a:off x="3637643" y="223101"/>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err="1">
                <a:latin typeface="Segoe Print"/>
                <a:cs typeface="Calibri"/>
              </a:rPr>
              <a:t>Adref</a:t>
            </a:r>
            <a:r>
              <a:rPr lang="en-US" b="1" dirty="0">
                <a:latin typeface="Segoe Print"/>
                <a:cs typeface="Calibri"/>
              </a:rPr>
              <a:t>/ At Home</a:t>
            </a:r>
          </a:p>
        </p:txBody>
      </p:sp>
    </p:spTree>
    <p:extLst>
      <p:ext uri="{BB962C8B-B14F-4D97-AF65-F5344CB8AC3E}">
        <p14:creationId xmlns:p14="http://schemas.microsoft.com/office/powerpoint/2010/main" val="1034864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16689E7-9AC7-4059-A3C9-1A1BD684EB74}"/>
              </a:ext>
            </a:extLst>
          </p:cNvPr>
          <p:cNvSpPr txBox="1"/>
          <p:nvPr/>
        </p:nvSpPr>
        <p:spPr>
          <a:xfrm>
            <a:off x="137160" y="663477"/>
            <a:ext cx="6583680" cy="8402300"/>
          </a:xfrm>
          <a:prstGeom prst="rect">
            <a:avLst/>
          </a:prstGeom>
          <a:no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Yn</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gyntaf</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ail-</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wyliwch</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y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fideo</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Newsround</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hwn</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https://www.youtube.com/watch?v=kgCNGvL0g1g</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Yr</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wythnos</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hon,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byddwn</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yn</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edrych</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ar</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stori</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Lucy (3:00).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Mae 2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dasg</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yr</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wythnos</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hon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chi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eu</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cwblhau</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7" name="Rectangle 16">
            <a:extLst>
              <a:ext uri="{FF2B5EF4-FFF2-40B4-BE49-F238E27FC236}">
                <a16:creationId xmlns:a16="http://schemas.microsoft.com/office/drawing/2014/main" id="{84E67149-E744-46A0-897F-C5B1A013B698}"/>
              </a:ext>
            </a:extLst>
          </p:cNvPr>
          <p:cNvSpPr/>
          <p:nvPr/>
        </p:nvSpPr>
        <p:spPr>
          <a:xfrm>
            <a:off x="106204" y="90788"/>
            <a:ext cx="6645592" cy="434527"/>
          </a:xfrm>
          <a:prstGeom prst="rect">
            <a:avLst/>
          </a:prstGeom>
          <a:solidFill>
            <a:schemeClr val="accent6">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43EE989-FC25-4F4E-B0CB-FF90A0053F62}"/>
              </a:ext>
            </a:extLst>
          </p:cNvPr>
          <p:cNvSpPr txBox="1"/>
          <p:nvPr/>
        </p:nvSpPr>
        <p:spPr>
          <a:xfrm>
            <a:off x="106680" y="77218"/>
            <a:ext cx="535586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err="1">
                <a:ln>
                  <a:noFill/>
                </a:ln>
                <a:solidFill>
                  <a:prstClr val="black"/>
                </a:solidFill>
                <a:effectLst/>
                <a:uLnTx/>
                <a:uFillTx/>
                <a:latin typeface="Segoe Print"/>
                <a:ea typeface="+mn-ea"/>
                <a:cs typeface="+mn-cs"/>
              </a:rPr>
              <a:t>Tasg</a:t>
            </a:r>
            <a:r>
              <a:rPr kumimoji="0" lang="en-GB" sz="1200" b="1" i="0" u="sng" strike="noStrike" kern="1200" cap="none" spc="0" normalizeH="0" baseline="0" noProof="0" dirty="0">
                <a:ln>
                  <a:noFill/>
                </a:ln>
                <a:solidFill>
                  <a:prstClr val="black"/>
                </a:solidFill>
                <a:effectLst/>
                <a:uLnTx/>
                <a:uFillTx/>
                <a:latin typeface="Segoe Print"/>
                <a:ea typeface="+mn-ea"/>
                <a:cs typeface="+mn-cs"/>
              </a:rPr>
              <a:t> </a:t>
            </a:r>
            <a:r>
              <a:rPr kumimoji="0" lang="en-GB" sz="1200" b="1" i="0" u="sng" strike="noStrike" kern="1200" cap="none" spc="0" normalizeH="0" baseline="0" noProof="0" dirty="0" err="1">
                <a:ln>
                  <a:noFill/>
                </a:ln>
                <a:solidFill>
                  <a:prstClr val="black"/>
                </a:solidFill>
                <a:effectLst/>
                <a:uLnTx/>
                <a:uFillTx/>
                <a:latin typeface="Segoe Print"/>
                <a:ea typeface="+mn-ea"/>
                <a:cs typeface="+mn-cs"/>
              </a:rPr>
              <a:t>Lles</a:t>
            </a:r>
            <a:r>
              <a:rPr kumimoji="0" lang="en-GB" sz="1200" b="1" i="0" u="sng" strike="noStrike" kern="1200" cap="none" spc="0" normalizeH="0" baseline="0" noProof="0" dirty="0">
                <a:ln>
                  <a:noFill/>
                </a:ln>
                <a:solidFill>
                  <a:prstClr val="black"/>
                </a:solidFill>
                <a:effectLst/>
                <a:uLnTx/>
                <a:uFillTx/>
                <a:latin typeface="Segoe Print"/>
                <a:ea typeface="+mn-ea"/>
                <a:cs typeface="+mn-cs"/>
              </a:rPr>
              <a:t> 3 E-</a:t>
            </a:r>
            <a:r>
              <a:rPr kumimoji="0" lang="en-GB" sz="1200" b="1" i="0" u="sng" strike="noStrike" kern="1200" cap="none" spc="0" normalizeH="0" baseline="0" noProof="0" dirty="0" err="1">
                <a:ln>
                  <a:noFill/>
                </a:ln>
                <a:solidFill>
                  <a:prstClr val="black"/>
                </a:solidFill>
                <a:effectLst/>
                <a:uLnTx/>
                <a:uFillTx/>
                <a:latin typeface="Segoe Print"/>
                <a:ea typeface="+mn-ea"/>
                <a:cs typeface="+mn-cs"/>
              </a:rPr>
              <a:t>ddiogelwch</a:t>
            </a:r>
            <a:r>
              <a:rPr kumimoji="0" lang="en-GB" sz="1200" b="1" i="0" u="sng" strike="noStrike" kern="1200" cap="none" spc="0" normalizeH="0" baseline="0" noProof="0" dirty="0">
                <a:ln>
                  <a:noFill/>
                </a:ln>
                <a:solidFill>
                  <a:prstClr val="black"/>
                </a:solidFill>
                <a:effectLst/>
                <a:uLnTx/>
                <a:uFillTx/>
                <a:latin typeface="Segoe Print"/>
                <a:ea typeface="+mn-ea"/>
                <a:cs typeface="+mn-cs"/>
              </a:rPr>
              <a:t> </a:t>
            </a:r>
            <a:r>
              <a:rPr kumimoji="0" lang="en-GB" sz="1200" b="1" i="0" u="sng" strike="noStrike" kern="1200" cap="none" spc="0" normalizeH="0" baseline="0" noProof="0" dirty="0" err="1">
                <a:ln>
                  <a:noFill/>
                </a:ln>
                <a:solidFill>
                  <a:prstClr val="black"/>
                </a:solidFill>
                <a:effectLst/>
                <a:uLnTx/>
                <a:uFillTx/>
                <a:latin typeface="Segoe Print"/>
                <a:ea typeface="+mn-ea"/>
                <a:cs typeface="+mn-cs"/>
              </a:rPr>
              <a:t>seiberfwlio</a:t>
            </a:r>
            <a:r>
              <a:rPr kumimoji="0" lang="en-GB" sz="1200" b="1" i="0" u="sng" strike="noStrike" kern="1200" cap="none" spc="0" normalizeH="0" baseline="0" noProof="0" dirty="0">
                <a:ln>
                  <a:noFill/>
                </a:ln>
                <a:solidFill>
                  <a:prstClr val="black"/>
                </a:solidFill>
                <a:effectLst/>
                <a:uLnTx/>
                <a:uFillTx/>
                <a:latin typeface="Segoe Print"/>
                <a:ea typeface="+mn-ea"/>
                <a:cs typeface="+mn-cs"/>
              </a:rPr>
              <a:t> - ADREF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7030A0"/>
                </a:solidFill>
                <a:effectLst/>
                <a:uLnTx/>
                <a:uFillTx/>
                <a:latin typeface="Segoe Print"/>
                <a:ea typeface="+mn-ea"/>
                <a:cs typeface="+mn-cs"/>
              </a:rPr>
              <a:t>Task Wellbeing 3 E-safety cyberbullying – AT HOME</a:t>
            </a:r>
            <a:endParaRPr kumimoji="0" lang="en-GB" sz="1200" b="0" i="0" u="sng" strike="noStrike" kern="1200" cap="none" spc="0" normalizeH="0" baseline="0" noProof="0" dirty="0">
              <a:ln>
                <a:noFill/>
              </a:ln>
              <a:solidFill>
                <a:prstClr val="black"/>
              </a:solidFill>
              <a:effectLst/>
              <a:uLnTx/>
              <a:uFillTx/>
              <a:latin typeface="Segoe Print"/>
              <a:ea typeface="+mn-ea"/>
              <a:cs typeface="+mn-cs"/>
            </a:endParaRPr>
          </a:p>
        </p:txBody>
      </p:sp>
      <p:sp>
        <p:nvSpPr>
          <p:cNvPr id="27" name="Rectangle 26">
            <a:extLst>
              <a:ext uri="{FF2B5EF4-FFF2-40B4-BE49-F238E27FC236}">
                <a16:creationId xmlns:a16="http://schemas.microsoft.com/office/drawing/2014/main" id="{5EB16AED-D35D-441E-AF4F-6283A5E637D5}"/>
              </a:ext>
            </a:extLst>
          </p:cNvPr>
          <p:cNvSpPr/>
          <p:nvPr/>
        </p:nvSpPr>
        <p:spPr>
          <a:xfrm>
            <a:off x="106204" y="82193"/>
            <a:ext cx="6645592" cy="9771717"/>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6425E26-D056-4308-840A-DF31FA145792}"/>
              </a:ext>
            </a:extLst>
          </p:cNvPr>
          <p:cNvPicPr>
            <a:picLocks noChangeAspect="1"/>
          </p:cNvPicPr>
          <p:nvPr/>
        </p:nvPicPr>
        <p:blipFill>
          <a:blip r:embed="rId3"/>
          <a:stretch>
            <a:fillRect/>
          </a:stretch>
        </p:blipFill>
        <p:spPr>
          <a:xfrm>
            <a:off x="5462540" y="132502"/>
            <a:ext cx="1191890" cy="318010"/>
          </a:xfrm>
          <a:prstGeom prst="rect">
            <a:avLst/>
          </a:prstGeom>
        </p:spPr>
      </p:pic>
      <p:pic>
        <p:nvPicPr>
          <p:cNvPr id="3" name="Picture 2">
            <a:extLst>
              <a:ext uri="{FF2B5EF4-FFF2-40B4-BE49-F238E27FC236}">
                <a16:creationId xmlns:a16="http://schemas.microsoft.com/office/drawing/2014/main" id="{180504D7-D1A1-41FF-BF57-90A80FB3F30D}"/>
              </a:ext>
            </a:extLst>
          </p:cNvPr>
          <p:cNvPicPr>
            <a:picLocks noChangeAspect="1"/>
          </p:cNvPicPr>
          <p:nvPr/>
        </p:nvPicPr>
        <p:blipFill rotWithShape="1">
          <a:blip r:embed="rId4"/>
          <a:srcRect l="31111" t="20371" r="31111" b="21028"/>
          <a:stretch/>
        </p:blipFill>
        <p:spPr>
          <a:xfrm>
            <a:off x="258851" y="1396952"/>
            <a:ext cx="1309955" cy="1143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6B7C8134-D3BD-4DE2-A9F0-EE61056F3E91}"/>
              </a:ext>
            </a:extLst>
          </p:cNvPr>
          <p:cNvPicPr>
            <a:picLocks noChangeAspect="1"/>
          </p:cNvPicPr>
          <p:nvPr/>
        </p:nvPicPr>
        <p:blipFill rotWithShape="1">
          <a:blip r:embed="rId5"/>
          <a:srcRect l="20925" t="17407" r="32222" b="27943"/>
          <a:stretch/>
        </p:blipFill>
        <p:spPr>
          <a:xfrm>
            <a:off x="4963529" y="2367368"/>
            <a:ext cx="1665871" cy="10930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0EF8C455-A311-46D9-9E18-716FFD41A54B}"/>
              </a:ext>
            </a:extLst>
          </p:cNvPr>
          <p:cNvPicPr>
            <a:picLocks noChangeAspect="1"/>
          </p:cNvPicPr>
          <p:nvPr/>
        </p:nvPicPr>
        <p:blipFill rotWithShape="1">
          <a:blip r:embed="rId6"/>
          <a:srcRect l="28148" t="19712" r="28228" b="24979"/>
          <a:stretch/>
        </p:blipFill>
        <p:spPr>
          <a:xfrm>
            <a:off x="222390" y="3391897"/>
            <a:ext cx="1737614" cy="12391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 name="Rectangle 39">
            <a:extLst>
              <a:ext uri="{FF2B5EF4-FFF2-40B4-BE49-F238E27FC236}">
                <a16:creationId xmlns:a16="http://schemas.microsoft.com/office/drawing/2014/main" id="{53C40E72-2512-4178-B80A-353E84D0A5EF}"/>
              </a:ext>
            </a:extLst>
          </p:cNvPr>
          <p:cNvSpPr/>
          <p:nvPr/>
        </p:nvSpPr>
        <p:spPr>
          <a:xfrm>
            <a:off x="258851" y="4828364"/>
            <a:ext cx="4672785" cy="461665"/>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Roedd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Lucy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yn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teimlo'n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unig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ac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yn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ofidus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Nid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oeddent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yn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ei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brifo'n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gorfforol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 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yw'n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dal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fwlio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9E04F3F-9992-4AA7-88F7-C8C846C6CAC5}"/>
              </a:ext>
            </a:extLst>
          </p:cNvPr>
          <p:cNvPicPr>
            <a:picLocks noChangeAspect="1"/>
          </p:cNvPicPr>
          <p:nvPr/>
        </p:nvPicPr>
        <p:blipFill rotWithShape="1">
          <a:blip r:embed="rId7"/>
          <a:srcRect l="19813" t="19036" r="38889" b="23992"/>
          <a:stretch/>
        </p:blipFill>
        <p:spPr>
          <a:xfrm>
            <a:off x="5007995" y="4420175"/>
            <a:ext cx="1665871" cy="12926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2DCCAAE7-DD73-47A0-A2A9-F09AD34D22EC}"/>
              </a:ext>
            </a:extLst>
          </p:cNvPr>
          <p:cNvPicPr>
            <a:picLocks noChangeAspect="1"/>
          </p:cNvPicPr>
          <p:nvPr/>
        </p:nvPicPr>
        <p:blipFill rotWithShape="1">
          <a:blip r:embed="rId8"/>
          <a:srcRect l="30004" t="19037" r="29815" b="24649"/>
          <a:stretch/>
        </p:blipFill>
        <p:spPr>
          <a:xfrm>
            <a:off x="222390" y="5567829"/>
            <a:ext cx="1639762" cy="12926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Rectangle 40">
            <a:extLst>
              <a:ext uri="{FF2B5EF4-FFF2-40B4-BE49-F238E27FC236}">
                <a16:creationId xmlns:a16="http://schemas.microsoft.com/office/drawing/2014/main" id="{674E984E-26BC-4327-88E0-F0C84F8C73AA}"/>
              </a:ext>
            </a:extLst>
          </p:cNvPr>
          <p:cNvSpPr/>
          <p:nvPr/>
        </p:nvSpPr>
        <p:spPr>
          <a:xfrm>
            <a:off x="2001080" y="5960856"/>
            <a:ext cx="4672786" cy="646331"/>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Yn</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y pen draw,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dywedodd</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Lucy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wrth</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ei</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Dad ac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fe</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alwodd</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ar</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yr</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heddlu</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Dywedon</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nhw</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roedd</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e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yn</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bwlio</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ac y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gallai</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Lucy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fod</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wedi</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dweud</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wrth</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rywun</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cyn</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19" name="Picture 18">
            <a:extLst>
              <a:ext uri="{FF2B5EF4-FFF2-40B4-BE49-F238E27FC236}">
                <a16:creationId xmlns:a16="http://schemas.microsoft.com/office/drawing/2014/main" id="{77222E14-3DEC-4F81-9143-DAB7022200B7}"/>
              </a:ext>
            </a:extLst>
          </p:cNvPr>
          <p:cNvPicPr>
            <a:picLocks noChangeAspect="1"/>
          </p:cNvPicPr>
          <p:nvPr/>
        </p:nvPicPr>
        <p:blipFill rotWithShape="1">
          <a:blip r:embed="rId9"/>
          <a:srcRect l="37376" t="19036" r="38333" b="40207"/>
          <a:stretch/>
        </p:blipFill>
        <p:spPr>
          <a:xfrm>
            <a:off x="4990282" y="6692234"/>
            <a:ext cx="1664148" cy="15706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2" name="Rectangle 41">
            <a:extLst>
              <a:ext uri="{FF2B5EF4-FFF2-40B4-BE49-F238E27FC236}">
                <a16:creationId xmlns:a16="http://schemas.microsoft.com/office/drawing/2014/main" id="{D65BB941-1429-44B0-AC72-838C5CE5759F}"/>
              </a:ext>
            </a:extLst>
          </p:cNvPr>
          <p:cNvSpPr/>
          <p:nvPr/>
        </p:nvSpPr>
        <p:spPr>
          <a:xfrm>
            <a:off x="200908" y="7130641"/>
            <a:ext cx="4614932" cy="830997"/>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Cafodd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rif</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ffôn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newydd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proffil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newydd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chyfrif</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negesydd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newydd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Mae hi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bellach</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yn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cadw</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ei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chyfrinair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yn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ddiogel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yn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ei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phen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byth</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yn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gadael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y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cyfrifiadur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heb</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allgofnodi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Yn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fuan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dychwelodd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pethau</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fel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arfer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Lucy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ond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yn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bendant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dysgodd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ei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gwers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8BEB6C3B-AB39-4AC0-BF82-A09C48DC1E1A}"/>
              </a:ext>
            </a:extLst>
          </p:cNvPr>
          <p:cNvSpPr/>
          <p:nvPr/>
        </p:nvSpPr>
        <p:spPr>
          <a:xfrm>
            <a:off x="1045544" y="9103284"/>
            <a:ext cx="1740844" cy="43179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6F25C0E1-7195-4A15-AF82-F730344F8B77}"/>
              </a:ext>
            </a:extLst>
          </p:cNvPr>
          <p:cNvSpPr txBox="1"/>
          <p:nvPr/>
        </p:nvSpPr>
        <p:spPr>
          <a:xfrm>
            <a:off x="996727" y="9145707"/>
            <a:ext cx="1831180" cy="307777"/>
          </a:xfrm>
          <a:prstGeom prst="rect">
            <a:avLst/>
          </a:prstGeom>
          <a:no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err="1">
                <a:ln>
                  <a:noFill/>
                </a:ln>
                <a:solidFill>
                  <a:prstClr val="black"/>
                </a:solidFill>
                <a:effectLst/>
                <a:uLnTx/>
                <a:uFillTx/>
                <a:latin typeface="Calibri" panose="020F0502020204030204"/>
                <a:ea typeface="+mn-ea"/>
                <a:cs typeface="+mn-cs"/>
              </a:rPr>
              <a:t>Seiberfwlis</a:t>
            </a: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 vs </a:t>
            </a:r>
            <a:r>
              <a:rPr kumimoji="0" lang="en-US" sz="1400" b="1" i="0" u="sng" strike="noStrike" kern="1200" cap="none" spc="0" normalizeH="0" baseline="0" noProof="0" dirty="0" err="1">
                <a:ln>
                  <a:noFill/>
                </a:ln>
                <a:solidFill>
                  <a:prstClr val="black"/>
                </a:solidFill>
                <a:effectLst/>
                <a:uLnTx/>
                <a:uFillTx/>
                <a:latin typeface="Calibri" panose="020F0502020204030204"/>
                <a:ea typeface="+mn-ea"/>
                <a:cs typeface="+mn-cs"/>
              </a:rPr>
              <a:t>Bwlis</a:t>
            </a:r>
            <a:endParaRPr kumimoji="0" lang="en-GB" sz="14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8" name="Picture 47" descr="A picture containing drawing&#10;&#10;Description automatically generated">
            <a:extLst>
              <a:ext uri="{FF2B5EF4-FFF2-40B4-BE49-F238E27FC236}">
                <a16:creationId xmlns:a16="http://schemas.microsoft.com/office/drawing/2014/main" id="{ECC21EC9-A5C5-4DBD-AF3F-5C25917DD01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6286" y1="21435" x2="62000" y2="17130"/>
                        <a14:foregroundMark x1="62000" y1="17130" x2="68629" y2="14391"/>
                        <a14:foregroundMark x1="68629" y1="14391" x2="77143" y2="15609"/>
                        <a14:foregroundMark x1="77143" y1="15609" x2="82171" y2="18783"/>
                        <a14:foregroundMark x1="82171" y1="18783" x2="79829" y2="24783"/>
                        <a14:foregroundMark x1="79829" y1="24783" x2="63200" y2="45087"/>
                        <a14:foregroundMark x1="63200" y1="45087" x2="63200" y2="45304"/>
                        <a14:foregroundMark x1="62514" y1="55565" x2="62514" y2="55565"/>
                        <a14:foregroundMark x1="59714" y1="56217" x2="66629" y2="56261"/>
                        <a14:foregroundMark x1="66629" y1="56261" x2="66686" y2="56348"/>
                        <a14:foregroundMark x1="68629" y1="45043" x2="70629" y2="42783"/>
                        <a14:foregroundMark x1="63714" y1="47696" x2="67829" y2="47913"/>
                        <a14:foregroundMark x1="63543" y1="51957" x2="65029" y2="52565"/>
                        <a14:foregroundMark x1="63200" y1="51826" x2="61714" y2="51826"/>
                        <a14:foregroundMark x1="86457" y1="15652" x2="86000" y2="14652"/>
                        <a14:foregroundMark x1="42914" y1="33000" x2="29029" y2="33957"/>
                        <a14:foregroundMark x1="29029" y1="33957" x2="24743" y2="35391"/>
                        <a14:foregroundMark x1="47714" y1="33130" x2="46343" y2="32217"/>
                        <a14:foregroundMark x1="40571" y1="32739" x2="27086" y2="34000"/>
                        <a14:foregroundMark x1="27086" y1="34000" x2="25257" y2="35261"/>
                        <a14:foregroundMark x1="68743" y1="31565" x2="68743" y2="31565"/>
                        <a14:foregroundMark x1="67486" y1="32217" x2="63486" y2="35957"/>
                      </a14:backgroundRemoval>
                    </a14:imgEffect>
                  </a14:imgLayer>
                </a14:imgProps>
              </a:ext>
              <a:ext uri="{28A0092B-C50C-407E-A947-70E740481C1C}">
                <a14:useLocalDpi xmlns:a14="http://schemas.microsoft.com/office/drawing/2010/main" val="0"/>
              </a:ext>
            </a:extLst>
          </a:blip>
          <a:stretch>
            <a:fillRect/>
          </a:stretch>
        </p:blipFill>
        <p:spPr>
          <a:xfrm>
            <a:off x="2621233" y="8840942"/>
            <a:ext cx="629127" cy="826852"/>
          </a:xfrm>
          <a:prstGeom prst="rect">
            <a:avLst/>
          </a:prstGeom>
        </p:spPr>
      </p:pic>
      <p:sp>
        <p:nvSpPr>
          <p:cNvPr id="49" name="Rectangle 48">
            <a:extLst>
              <a:ext uri="{FF2B5EF4-FFF2-40B4-BE49-F238E27FC236}">
                <a16:creationId xmlns:a16="http://schemas.microsoft.com/office/drawing/2014/main" id="{8C1FACED-6C2F-4CE4-A5B2-166AD109175A}"/>
              </a:ext>
            </a:extLst>
          </p:cNvPr>
          <p:cNvSpPr/>
          <p:nvPr/>
        </p:nvSpPr>
        <p:spPr>
          <a:xfrm>
            <a:off x="3955627" y="9116488"/>
            <a:ext cx="1740844" cy="43179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B9E74E84-A5DE-4E43-906B-8CC0881A51EF}"/>
              </a:ext>
            </a:extLst>
          </p:cNvPr>
          <p:cNvSpPr txBox="1"/>
          <p:nvPr/>
        </p:nvSpPr>
        <p:spPr>
          <a:xfrm>
            <a:off x="3906810" y="9158911"/>
            <a:ext cx="1831180" cy="307777"/>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err="1">
                <a:ln>
                  <a:noFill/>
                </a:ln>
                <a:solidFill>
                  <a:prstClr val="black"/>
                </a:solidFill>
                <a:effectLst/>
                <a:uLnTx/>
                <a:uFillTx/>
                <a:latin typeface="Calibri" panose="020F0502020204030204"/>
                <a:ea typeface="+mn-ea"/>
                <a:cs typeface="+mn-cs"/>
              </a:rPr>
              <a:t>Archarwr</a:t>
            </a: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1" i="0" u="sng" strike="noStrike" kern="1200" cap="none" spc="0" normalizeH="0" baseline="0" noProof="0" dirty="0" err="1">
                <a:ln>
                  <a:noFill/>
                </a:ln>
                <a:solidFill>
                  <a:prstClr val="black"/>
                </a:solidFill>
                <a:effectLst/>
                <a:uLnTx/>
                <a:uFillTx/>
                <a:latin typeface="Calibri" panose="020F0502020204030204"/>
                <a:ea typeface="+mn-ea"/>
                <a:cs typeface="+mn-cs"/>
              </a:rPr>
              <a:t>Seiber</a:t>
            </a:r>
            <a:endParaRPr kumimoji="0" lang="en-GB" sz="14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picture containing graphics, stool, drawing&#10;&#10;Description automatically generated">
            <a:extLst>
              <a:ext uri="{FF2B5EF4-FFF2-40B4-BE49-F238E27FC236}">
                <a16:creationId xmlns:a16="http://schemas.microsoft.com/office/drawing/2014/main" id="{C5C1B8EC-31C2-4D58-BFAA-24BE278FD5F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323" b="94598" l="6111" r="94111">
                        <a14:foregroundMark x1="25333" y1="7443" x2="32333" y2="7323"/>
                        <a14:foregroundMark x1="32333" y1="7323" x2="35111" y2="7563"/>
                        <a14:foregroundMark x1="55889" y1="35414" x2="76333" y2="38295"/>
                        <a14:foregroundMark x1="76333" y1="38295" x2="92222" y2="47779"/>
                        <a14:foregroundMark x1="92222" y1="47779" x2="94444" y2="50660"/>
                        <a14:foregroundMark x1="7444" y1="48259" x2="7889" y2="50660"/>
                        <a14:foregroundMark x1="47000" y1="91477" x2="52556" y2="92077"/>
                        <a14:foregroundMark x1="23222" y1="92197" x2="29778" y2="93637"/>
                        <a14:foregroundMark x1="47667" y1="94118" x2="48667" y2="94118"/>
                        <a14:foregroundMark x1="28444" y1="94118" x2="29556" y2="94598"/>
                        <a14:foregroundMark x1="6222" y1="49340" x2="9333" y2="50300"/>
                        <a14:foregroundMark x1="94111" y1="44898" x2="94000" y2="45978"/>
                        <a14:foregroundMark x1="90667" y1="59904" x2="89667" y2="57863"/>
                      </a14:backgroundRemoval>
                    </a14:imgEffect>
                  </a14:imgLayer>
                </a14:imgProps>
              </a:ext>
              <a:ext uri="{28A0092B-C50C-407E-A947-70E740481C1C}">
                <a14:useLocalDpi xmlns:a14="http://schemas.microsoft.com/office/drawing/2010/main" val="0"/>
              </a:ext>
            </a:extLst>
          </a:blip>
          <a:stretch>
            <a:fillRect/>
          </a:stretch>
        </p:blipFill>
        <p:spPr>
          <a:xfrm>
            <a:off x="5221582" y="9066813"/>
            <a:ext cx="548640" cy="507797"/>
          </a:xfrm>
          <a:prstGeom prst="rect">
            <a:avLst/>
          </a:prstGeom>
        </p:spPr>
      </p:pic>
      <p:sp>
        <p:nvSpPr>
          <p:cNvPr id="52" name="Rectangle 51">
            <a:extLst>
              <a:ext uri="{FF2B5EF4-FFF2-40B4-BE49-F238E27FC236}">
                <a16:creationId xmlns:a16="http://schemas.microsoft.com/office/drawing/2014/main" id="{69CD4411-BA48-4208-B1DF-B852E09B7ED5}"/>
              </a:ext>
            </a:extLst>
          </p:cNvPr>
          <p:cNvSpPr/>
          <p:nvPr/>
        </p:nvSpPr>
        <p:spPr>
          <a:xfrm>
            <a:off x="1990960" y="3717434"/>
            <a:ext cx="4682906" cy="646331"/>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Gan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fod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Lucy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wedi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defnyddio'r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un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cyfrinair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gyfer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ei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chyfrif</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bost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roedd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y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bwlis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yn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gallu</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darllen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ei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phost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ac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anfon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negeseuon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cas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unrhyw</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un.</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F10DB3AA-C803-44D9-B5B8-D88D6E91D3BC}"/>
              </a:ext>
            </a:extLst>
          </p:cNvPr>
          <p:cNvSpPr/>
          <p:nvPr/>
        </p:nvSpPr>
        <p:spPr>
          <a:xfrm>
            <a:off x="222391" y="2727176"/>
            <a:ext cx="4556874" cy="461665"/>
          </a:xfrm>
          <a:prstGeom prst="rect">
            <a:avLst/>
          </a:prstGeom>
        </p:spPr>
        <p:txBody>
          <a:bodyPr wrap="square" anchor="t">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Fe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wnaethant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bostio</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negeseuon</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cas</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am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bobl</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eraill</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gwneud</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iddo</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edrych</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fel</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ei</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fod</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yn</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dod</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o Lucy</a:t>
            </a:r>
          </a:p>
        </p:txBody>
      </p:sp>
      <p:sp>
        <p:nvSpPr>
          <p:cNvPr id="54" name="Rectangle 53">
            <a:extLst>
              <a:ext uri="{FF2B5EF4-FFF2-40B4-BE49-F238E27FC236}">
                <a16:creationId xmlns:a16="http://schemas.microsoft.com/office/drawing/2014/main" id="{FFC44620-ED8A-4BEC-9F7C-D9C7F042CCC8}"/>
              </a:ext>
            </a:extLst>
          </p:cNvPr>
          <p:cNvSpPr/>
          <p:nvPr/>
        </p:nvSpPr>
        <p:spPr>
          <a:xfrm>
            <a:off x="1595997" y="1625314"/>
            <a:ext cx="5029638" cy="461665"/>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Cadwodd</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Lucy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ei</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chyfrinair</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ar</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ei</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ffôn</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Un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diwrnod</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fe</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wnaeth</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rhai</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bwlis</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ddwyn</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ffôn</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Lucy a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llwyddo</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fynd</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ar</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ei</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phroffil</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03233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16689E7-9AC7-4059-A3C9-1A1BD684EB74}"/>
              </a:ext>
            </a:extLst>
          </p:cNvPr>
          <p:cNvSpPr txBox="1"/>
          <p:nvPr/>
        </p:nvSpPr>
        <p:spPr>
          <a:xfrm>
            <a:off x="137160" y="663477"/>
            <a:ext cx="6583680" cy="8402300"/>
          </a:xfrm>
          <a:prstGeom prst="rect">
            <a:avLst/>
          </a:prstGeom>
          <a:no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Yn</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gyntaf</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ail-</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wyliwch</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y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fideo</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Newsround</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hwn</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https://www.youtube.com/watch?v=kgCNGvL0g1g</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week we’re going to be looking at Lucy’s story (3:00).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There are 2 tasks this week for you to complete:</a:t>
            </a:r>
          </a:p>
        </p:txBody>
      </p:sp>
      <p:sp>
        <p:nvSpPr>
          <p:cNvPr id="17" name="Rectangle 16">
            <a:extLst>
              <a:ext uri="{FF2B5EF4-FFF2-40B4-BE49-F238E27FC236}">
                <a16:creationId xmlns:a16="http://schemas.microsoft.com/office/drawing/2014/main" id="{84E67149-E744-46A0-897F-C5B1A013B698}"/>
              </a:ext>
            </a:extLst>
          </p:cNvPr>
          <p:cNvSpPr/>
          <p:nvPr/>
        </p:nvSpPr>
        <p:spPr>
          <a:xfrm>
            <a:off x="106204" y="90788"/>
            <a:ext cx="6645592" cy="434527"/>
          </a:xfrm>
          <a:prstGeom prst="rect">
            <a:avLst/>
          </a:prstGeom>
          <a:solidFill>
            <a:schemeClr val="accent6">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43EE989-FC25-4F4E-B0CB-FF90A0053F62}"/>
              </a:ext>
            </a:extLst>
          </p:cNvPr>
          <p:cNvSpPr txBox="1"/>
          <p:nvPr/>
        </p:nvSpPr>
        <p:spPr>
          <a:xfrm>
            <a:off x="106680" y="77218"/>
            <a:ext cx="535586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err="1">
                <a:ln>
                  <a:noFill/>
                </a:ln>
                <a:solidFill>
                  <a:prstClr val="black"/>
                </a:solidFill>
                <a:effectLst/>
                <a:uLnTx/>
                <a:uFillTx/>
                <a:latin typeface="Segoe Print"/>
                <a:ea typeface="+mn-ea"/>
                <a:cs typeface="+mn-cs"/>
              </a:rPr>
              <a:t>Tasg</a:t>
            </a:r>
            <a:r>
              <a:rPr kumimoji="0" lang="en-GB" sz="1200" b="1" i="0" u="sng" strike="noStrike" kern="1200" cap="none" spc="0" normalizeH="0" baseline="0" noProof="0" dirty="0">
                <a:ln>
                  <a:noFill/>
                </a:ln>
                <a:solidFill>
                  <a:prstClr val="black"/>
                </a:solidFill>
                <a:effectLst/>
                <a:uLnTx/>
                <a:uFillTx/>
                <a:latin typeface="Segoe Print"/>
                <a:ea typeface="+mn-ea"/>
                <a:cs typeface="+mn-cs"/>
              </a:rPr>
              <a:t> </a:t>
            </a:r>
            <a:r>
              <a:rPr kumimoji="0" lang="en-GB" sz="1200" b="1" i="0" u="sng" strike="noStrike" kern="1200" cap="none" spc="0" normalizeH="0" baseline="0" noProof="0" dirty="0" err="1">
                <a:ln>
                  <a:noFill/>
                </a:ln>
                <a:solidFill>
                  <a:prstClr val="black"/>
                </a:solidFill>
                <a:effectLst/>
                <a:uLnTx/>
                <a:uFillTx/>
                <a:latin typeface="Segoe Print"/>
                <a:ea typeface="+mn-ea"/>
                <a:cs typeface="+mn-cs"/>
              </a:rPr>
              <a:t>Lles</a:t>
            </a:r>
            <a:r>
              <a:rPr kumimoji="0" lang="en-GB" sz="1200" b="1" i="0" u="sng" strike="noStrike" kern="1200" cap="none" spc="0" normalizeH="0" baseline="0" noProof="0" dirty="0">
                <a:ln>
                  <a:noFill/>
                </a:ln>
                <a:solidFill>
                  <a:prstClr val="black"/>
                </a:solidFill>
                <a:effectLst/>
                <a:uLnTx/>
                <a:uFillTx/>
                <a:latin typeface="Segoe Print"/>
                <a:ea typeface="+mn-ea"/>
                <a:cs typeface="+mn-cs"/>
              </a:rPr>
              <a:t> 3 E-</a:t>
            </a:r>
            <a:r>
              <a:rPr kumimoji="0" lang="en-GB" sz="1200" b="1" i="0" u="sng" strike="noStrike" kern="1200" cap="none" spc="0" normalizeH="0" baseline="0" noProof="0" dirty="0" err="1">
                <a:ln>
                  <a:noFill/>
                </a:ln>
                <a:solidFill>
                  <a:prstClr val="black"/>
                </a:solidFill>
                <a:effectLst/>
                <a:uLnTx/>
                <a:uFillTx/>
                <a:latin typeface="Segoe Print"/>
                <a:ea typeface="+mn-ea"/>
                <a:cs typeface="+mn-cs"/>
              </a:rPr>
              <a:t>ddiogelwch</a:t>
            </a:r>
            <a:r>
              <a:rPr kumimoji="0" lang="en-GB" sz="1200" b="1" i="0" u="sng" strike="noStrike" kern="1200" cap="none" spc="0" normalizeH="0" baseline="0" noProof="0" dirty="0">
                <a:ln>
                  <a:noFill/>
                </a:ln>
                <a:solidFill>
                  <a:prstClr val="black"/>
                </a:solidFill>
                <a:effectLst/>
                <a:uLnTx/>
                <a:uFillTx/>
                <a:latin typeface="Segoe Print"/>
                <a:ea typeface="+mn-ea"/>
                <a:cs typeface="+mn-cs"/>
              </a:rPr>
              <a:t> </a:t>
            </a:r>
            <a:r>
              <a:rPr kumimoji="0" lang="en-GB" sz="1200" b="1" i="0" u="sng" strike="noStrike" kern="1200" cap="none" spc="0" normalizeH="0" baseline="0" noProof="0" dirty="0" err="1">
                <a:ln>
                  <a:noFill/>
                </a:ln>
                <a:solidFill>
                  <a:prstClr val="black"/>
                </a:solidFill>
                <a:effectLst/>
                <a:uLnTx/>
                <a:uFillTx/>
                <a:latin typeface="Segoe Print"/>
                <a:ea typeface="+mn-ea"/>
                <a:cs typeface="+mn-cs"/>
              </a:rPr>
              <a:t>seiberfwlio</a:t>
            </a:r>
            <a:r>
              <a:rPr kumimoji="0" lang="en-GB" sz="1200" b="1" i="0" u="sng" strike="noStrike" kern="1200" cap="none" spc="0" normalizeH="0" baseline="0" noProof="0" dirty="0">
                <a:ln>
                  <a:noFill/>
                </a:ln>
                <a:solidFill>
                  <a:prstClr val="black"/>
                </a:solidFill>
                <a:effectLst/>
                <a:uLnTx/>
                <a:uFillTx/>
                <a:latin typeface="Segoe Print"/>
                <a:ea typeface="+mn-ea"/>
                <a:cs typeface="+mn-cs"/>
              </a:rPr>
              <a:t> - ADREF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7030A0"/>
                </a:solidFill>
                <a:effectLst/>
                <a:uLnTx/>
                <a:uFillTx/>
                <a:latin typeface="Segoe Print"/>
                <a:ea typeface="+mn-ea"/>
                <a:cs typeface="+mn-cs"/>
              </a:rPr>
              <a:t>Task Wellbeing 3 E-safety cyberbullying – AT HOME</a:t>
            </a:r>
            <a:endParaRPr kumimoji="0" lang="en-GB" sz="1200" b="0" i="0" u="sng" strike="noStrike" kern="1200" cap="none" spc="0" normalizeH="0" baseline="0" noProof="0" dirty="0">
              <a:ln>
                <a:noFill/>
              </a:ln>
              <a:solidFill>
                <a:prstClr val="black"/>
              </a:solidFill>
              <a:effectLst/>
              <a:uLnTx/>
              <a:uFillTx/>
              <a:latin typeface="Segoe Print"/>
              <a:ea typeface="+mn-ea"/>
              <a:cs typeface="+mn-cs"/>
            </a:endParaRPr>
          </a:p>
        </p:txBody>
      </p:sp>
      <p:sp>
        <p:nvSpPr>
          <p:cNvPr id="27" name="Rectangle 26">
            <a:extLst>
              <a:ext uri="{FF2B5EF4-FFF2-40B4-BE49-F238E27FC236}">
                <a16:creationId xmlns:a16="http://schemas.microsoft.com/office/drawing/2014/main" id="{5EB16AED-D35D-441E-AF4F-6283A5E637D5}"/>
              </a:ext>
            </a:extLst>
          </p:cNvPr>
          <p:cNvSpPr/>
          <p:nvPr/>
        </p:nvSpPr>
        <p:spPr>
          <a:xfrm>
            <a:off x="106204" y="82193"/>
            <a:ext cx="6645592" cy="9771717"/>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6425E26-D056-4308-840A-DF31FA145792}"/>
              </a:ext>
            </a:extLst>
          </p:cNvPr>
          <p:cNvPicPr>
            <a:picLocks noChangeAspect="1"/>
          </p:cNvPicPr>
          <p:nvPr/>
        </p:nvPicPr>
        <p:blipFill>
          <a:blip r:embed="rId3"/>
          <a:stretch>
            <a:fillRect/>
          </a:stretch>
        </p:blipFill>
        <p:spPr>
          <a:xfrm>
            <a:off x="5462540" y="132502"/>
            <a:ext cx="1191890" cy="318010"/>
          </a:xfrm>
          <a:prstGeom prst="rect">
            <a:avLst/>
          </a:prstGeom>
        </p:spPr>
      </p:pic>
      <p:pic>
        <p:nvPicPr>
          <p:cNvPr id="3" name="Picture 2">
            <a:extLst>
              <a:ext uri="{FF2B5EF4-FFF2-40B4-BE49-F238E27FC236}">
                <a16:creationId xmlns:a16="http://schemas.microsoft.com/office/drawing/2014/main" id="{180504D7-D1A1-41FF-BF57-90A80FB3F30D}"/>
              </a:ext>
            </a:extLst>
          </p:cNvPr>
          <p:cNvPicPr>
            <a:picLocks noChangeAspect="1"/>
          </p:cNvPicPr>
          <p:nvPr/>
        </p:nvPicPr>
        <p:blipFill rotWithShape="1">
          <a:blip r:embed="rId4"/>
          <a:srcRect l="31111" t="20371" r="31111" b="21028"/>
          <a:stretch/>
        </p:blipFill>
        <p:spPr>
          <a:xfrm>
            <a:off x="258851" y="1396952"/>
            <a:ext cx="1309955" cy="1143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6B7C8134-D3BD-4DE2-A9F0-EE61056F3E91}"/>
              </a:ext>
            </a:extLst>
          </p:cNvPr>
          <p:cNvPicPr>
            <a:picLocks noChangeAspect="1"/>
          </p:cNvPicPr>
          <p:nvPr/>
        </p:nvPicPr>
        <p:blipFill rotWithShape="1">
          <a:blip r:embed="rId5"/>
          <a:srcRect l="20925" t="17407" r="32222" b="27943"/>
          <a:stretch/>
        </p:blipFill>
        <p:spPr>
          <a:xfrm>
            <a:off x="4963529" y="2367368"/>
            <a:ext cx="1665871" cy="10930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0EF8C455-A311-46D9-9E18-716FFD41A54B}"/>
              </a:ext>
            </a:extLst>
          </p:cNvPr>
          <p:cNvPicPr>
            <a:picLocks noChangeAspect="1"/>
          </p:cNvPicPr>
          <p:nvPr/>
        </p:nvPicPr>
        <p:blipFill rotWithShape="1">
          <a:blip r:embed="rId6"/>
          <a:srcRect l="28148" t="19712" r="28228" b="24979"/>
          <a:stretch/>
        </p:blipFill>
        <p:spPr>
          <a:xfrm>
            <a:off x="222390" y="3391897"/>
            <a:ext cx="1737614" cy="12391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 name="Rectangle 39">
            <a:extLst>
              <a:ext uri="{FF2B5EF4-FFF2-40B4-BE49-F238E27FC236}">
                <a16:creationId xmlns:a16="http://schemas.microsoft.com/office/drawing/2014/main" id="{53C40E72-2512-4178-B80A-353E84D0A5EF}"/>
              </a:ext>
            </a:extLst>
          </p:cNvPr>
          <p:cNvSpPr/>
          <p:nvPr/>
        </p:nvSpPr>
        <p:spPr>
          <a:xfrm>
            <a:off x="164388" y="4828364"/>
            <a:ext cx="4767248" cy="461665"/>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Luct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felt alone and upset.  They weren’t actually hurting her.  Is it still bullying?</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9E04F3F-9992-4AA7-88F7-C8C846C6CAC5}"/>
              </a:ext>
            </a:extLst>
          </p:cNvPr>
          <p:cNvPicPr>
            <a:picLocks noChangeAspect="1"/>
          </p:cNvPicPr>
          <p:nvPr/>
        </p:nvPicPr>
        <p:blipFill rotWithShape="1">
          <a:blip r:embed="rId7"/>
          <a:srcRect l="19813" t="19036" r="38889" b="23992"/>
          <a:stretch/>
        </p:blipFill>
        <p:spPr>
          <a:xfrm>
            <a:off x="5007995" y="4420175"/>
            <a:ext cx="1665871" cy="12926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2DCCAAE7-DD73-47A0-A2A9-F09AD34D22EC}"/>
              </a:ext>
            </a:extLst>
          </p:cNvPr>
          <p:cNvPicPr>
            <a:picLocks noChangeAspect="1"/>
          </p:cNvPicPr>
          <p:nvPr/>
        </p:nvPicPr>
        <p:blipFill rotWithShape="1">
          <a:blip r:embed="rId8"/>
          <a:srcRect l="30004" t="19037" r="29815" b="24649"/>
          <a:stretch/>
        </p:blipFill>
        <p:spPr>
          <a:xfrm>
            <a:off x="222390" y="5567829"/>
            <a:ext cx="1639762" cy="12926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Rectangle 40">
            <a:extLst>
              <a:ext uri="{FF2B5EF4-FFF2-40B4-BE49-F238E27FC236}">
                <a16:creationId xmlns:a16="http://schemas.microsoft.com/office/drawing/2014/main" id="{674E984E-26BC-4327-88E0-F0C84F8C73AA}"/>
              </a:ext>
            </a:extLst>
          </p:cNvPr>
          <p:cNvSpPr/>
          <p:nvPr/>
        </p:nvSpPr>
        <p:spPr>
          <a:xfrm>
            <a:off x="1990960" y="5960856"/>
            <a:ext cx="4638440" cy="461665"/>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Eventually Lucy told her Dad and he called the police.  They said it was bullying and that Lucy could have told someone sooner.</a:t>
            </a:r>
          </a:p>
        </p:txBody>
      </p:sp>
      <p:pic>
        <p:nvPicPr>
          <p:cNvPr id="19" name="Picture 18">
            <a:extLst>
              <a:ext uri="{FF2B5EF4-FFF2-40B4-BE49-F238E27FC236}">
                <a16:creationId xmlns:a16="http://schemas.microsoft.com/office/drawing/2014/main" id="{77222E14-3DEC-4F81-9143-DAB7022200B7}"/>
              </a:ext>
            </a:extLst>
          </p:cNvPr>
          <p:cNvPicPr>
            <a:picLocks noChangeAspect="1"/>
          </p:cNvPicPr>
          <p:nvPr/>
        </p:nvPicPr>
        <p:blipFill rotWithShape="1">
          <a:blip r:embed="rId9"/>
          <a:srcRect l="37376" t="19036" r="38333" b="40207"/>
          <a:stretch/>
        </p:blipFill>
        <p:spPr>
          <a:xfrm>
            <a:off x="4990282" y="6692234"/>
            <a:ext cx="1664148" cy="15706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2" name="Rectangle 41">
            <a:extLst>
              <a:ext uri="{FF2B5EF4-FFF2-40B4-BE49-F238E27FC236}">
                <a16:creationId xmlns:a16="http://schemas.microsoft.com/office/drawing/2014/main" id="{D65BB941-1429-44B0-AC72-838C5CE5759F}"/>
              </a:ext>
            </a:extLst>
          </p:cNvPr>
          <p:cNvSpPr/>
          <p:nvPr/>
        </p:nvSpPr>
        <p:spPr>
          <a:xfrm>
            <a:off x="200908" y="7130641"/>
            <a:ext cx="4722964" cy="830997"/>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She got a new phone number, new profile and new messenger account.  She now keeps her password safe in her head and never leaves the computer without logging off.  Things soon returned to normal for Lucy but she definitely learned her lesson.</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8BEB6C3B-AB39-4AC0-BF82-A09C48DC1E1A}"/>
              </a:ext>
            </a:extLst>
          </p:cNvPr>
          <p:cNvSpPr/>
          <p:nvPr/>
        </p:nvSpPr>
        <p:spPr>
          <a:xfrm>
            <a:off x="1045544" y="9103284"/>
            <a:ext cx="1740844" cy="43179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6F25C0E1-7195-4A15-AF82-F730344F8B77}"/>
              </a:ext>
            </a:extLst>
          </p:cNvPr>
          <p:cNvSpPr txBox="1"/>
          <p:nvPr/>
        </p:nvSpPr>
        <p:spPr>
          <a:xfrm>
            <a:off x="996727" y="9145707"/>
            <a:ext cx="1831180" cy="307777"/>
          </a:xfrm>
          <a:prstGeom prst="rect">
            <a:avLst/>
          </a:prstGeom>
          <a:no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Cyberbullies vs Bullies</a:t>
            </a:r>
            <a:endParaRPr kumimoji="0" lang="en-GB" sz="14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8" name="Picture 47" descr="A picture containing drawing&#10;&#10;Description automatically generated">
            <a:extLst>
              <a:ext uri="{FF2B5EF4-FFF2-40B4-BE49-F238E27FC236}">
                <a16:creationId xmlns:a16="http://schemas.microsoft.com/office/drawing/2014/main" id="{ECC21EC9-A5C5-4DBD-AF3F-5C25917DD01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6286" y1="21435" x2="62000" y2="17130"/>
                        <a14:foregroundMark x1="62000" y1="17130" x2="68629" y2="14391"/>
                        <a14:foregroundMark x1="68629" y1="14391" x2="77143" y2="15609"/>
                        <a14:foregroundMark x1="77143" y1="15609" x2="82171" y2="18783"/>
                        <a14:foregroundMark x1="82171" y1="18783" x2="79829" y2="24783"/>
                        <a14:foregroundMark x1="79829" y1="24783" x2="63200" y2="45087"/>
                        <a14:foregroundMark x1="63200" y1="45087" x2="63200" y2="45304"/>
                        <a14:foregroundMark x1="62514" y1="55565" x2="62514" y2="55565"/>
                        <a14:foregroundMark x1="59714" y1="56217" x2="66629" y2="56261"/>
                        <a14:foregroundMark x1="66629" y1="56261" x2="66686" y2="56348"/>
                        <a14:foregroundMark x1="68629" y1="45043" x2="70629" y2="42783"/>
                        <a14:foregroundMark x1="63714" y1="47696" x2="67829" y2="47913"/>
                        <a14:foregroundMark x1="63543" y1="51957" x2="65029" y2="52565"/>
                        <a14:foregroundMark x1="63200" y1="51826" x2="61714" y2="51826"/>
                        <a14:foregroundMark x1="86457" y1="15652" x2="86000" y2="14652"/>
                        <a14:foregroundMark x1="42914" y1="33000" x2="29029" y2="33957"/>
                        <a14:foregroundMark x1="29029" y1="33957" x2="24743" y2="35391"/>
                        <a14:foregroundMark x1="47714" y1="33130" x2="46343" y2="32217"/>
                        <a14:foregroundMark x1="40571" y1="32739" x2="27086" y2="34000"/>
                        <a14:foregroundMark x1="27086" y1="34000" x2="25257" y2="35261"/>
                        <a14:foregroundMark x1="68743" y1="31565" x2="68743" y2="31565"/>
                        <a14:foregroundMark x1="67486" y1="32217" x2="63486" y2="35957"/>
                      </a14:backgroundRemoval>
                    </a14:imgEffect>
                  </a14:imgLayer>
                </a14:imgProps>
              </a:ext>
              <a:ext uri="{28A0092B-C50C-407E-A947-70E740481C1C}">
                <a14:useLocalDpi xmlns:a14="http://schemas.microsoft.com/office/drawing/2010/main" val="0"/>
              </a:ext>
            </a:extLst>
          </a:blip>
          <a:stretch>
            <a:fillRect/>
          </a:stretch>
        </p:blipFill>
        <p:spPr>
          <a:xfrm>
            <a:off x="2621233" y="8840942"/>
            <a:ext cx="629127" cy="826852"/>
          </a:xfrm>
          <a:prstGeom prst="rect">
            <a:avLst/>
          </a:prstGeom>
        </p:spPr>
      </p:pic>
      <p:sp>
        <p:nvSpPr>
          <p:cNvPr id="49" name="Rectangle 48">
            <a:extLst>
              <a:ext uri="{FF2B5EF4-FFF2-40B4-BE49-F238E27FC236}">
                <a16:creationId xmlns:a16="http://schemas.microsoft.com/office/drawing/2014/main" id="{8C1FACED-6C2F-4CE4-A5B2-166AD109175A}"/>
              </a:ext>
            </a:extLst>
          </p:cNvPr>
          <p:cNvSpPr/>
          <p:nvPr/>
        </p:nvSpPr>
        <p:spPr>
          <a:xfrm>
            <a:off x="3955627" y="9116488"/>
            <a:ext cx="1740844" cy="43179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B9E74E84-A5DE-4E43-906B-8CC0881A51EF}"/>
              </a:ext>
            </a:extLst>
          </p:cNvPr>
          <p:cNvSpPr txBox="1"/>
          <p:nvPr/>
        </p:nvSpPr>
        <p:spPr>
          <a:xfrm>
            <a:off x="3906810" y="9158911"/>
            <a:ext cx="1831180" cy="307777"/>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Cyber Superhero</a:t>
            </a:r>
            <a:endParaRPr kumimoji="0" lang="en-GB" sz="14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picture containing graphics, stool, drawing&#10;&#10;Description automatically generated">
            <a:extLst>
              <a:ext uri="{FF2B5EF4-FFF2-40B4-BE49-F238E27FC236}">
                <a16:creationId xmlns:a16="http://schemas.microsoft.com/office/drawing/2014/main" id="{C5C1B8EC-31C2-4D58-BFAA-24BE278FD5F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323" b="94598" l="6111" r="94111">
                        <a14:foregroundMark x1="25333" y1="7443" x2="32333" y2="7323"/>
                        <a14:foregroundMark x1="32333" y1="7323" x2="35111" y2="7563"/>
                        <a14:foregroundMark x1="55889" y1="35414" x2="76333" y2="38295"/>
                        <a14:foregroundMark x1="76333" y1="38295" x2="92222" y2="47779"/>
                        <a14:foregroundMark x1="92222" y1="47779" x2="94444" y2="50660"/>
                        <a14:foregroundMark x1="7444" y1="48259" x2="7889" y2="50660"/>
                        <a14:foregroundMark x1="47000" y1="91477" x2="52556" y2="92077"/>
                        <a14:foregroundMark x1="23222" y1="92197" x2="29778" y2="93637"/>
                        <a14:foregroundMark x1="47667" y1="94118" x2="48667" y2="94118"/>
                        <a14:foregroundMark x1="28444" y1="94118" x2="29556" y2="94598"/>
                        <a14:foregroundMark x1="6222" y1="49340" x2="9333" y2="50300"/>
                        <a14:foregroundMark x1="94111" y1="44898" x2="94000" y2="45978"/>
                        <a14:foregroundMark x1="90667" y1="59904" x2="89667" y2="57863"/>
                      </a14:backgroundRemoval>
                    </a14:imgEffect>
                  </a14:imgLayer>
                </a14:imgProps>
              </a:ext>
              <a:ext uri="{28A0092B-C50C-407E-A947-70E740481C1C}">
                <a14:useLocalDpi xmlns:a14="http://schemas.microsoft.com/office/drawing/2010/main" val="0"/>
              </a:ext>
            </a:extLst>
          </a:blip>
          <a:stretch>
            <a:fillRect/>
          </a:stretch>
        </p:blipFill>
        <p:spPr>
          <a:xfrm>
            <a:off x="5221582" y="9066813"/>
            <a:ext cx="548640" cy="507797"/>
          </a:xfrm>
          <a:prstGeom prst="rect">
            <a:avLst/>
          </a:prstGeom>
        </p:spPr>
      </p:pic>
      <p:sp>
        <p:nvSpPr>
          <p:cNvPr id="29" name="Rectangle 28">
            <a:extLst>
              <a:ext uri="{FF2B5EF4-FFF2-40B4-BE49-F238E27FC236}">
                <a16:creationId xmlns:a16="http://schemas.microsoft.com/office/drawing/2014/main" id="{F00CA9C1-8212-44A8-85F4-FF586B937AF6}"/>
              </a:ext>
            </a:extLst>
          </p:cNvPr>
          <p:cNvSpPr/>
          <p:nvPr/>
        </p:nvSpPr>
        <p:spPr>
          <a:xfrm>
            <a:off x="1990960" y="3717434"/>
            <a:ext cx="4638440" cy="461665"/>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As Lucy used the same password for her email account, the bullies were able to read her mail and send nasty messages to anyone.</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78A8ED8C-86B9-423A-A9A7-35FBC88EB046}"/>
              </a:ext>
            </a:extLst>
          </p:cNvPr>
          <p:cNvSpPr/>
          <p:nvPr/>
        </p:nvSpPr>
        <p:spPr>
          <a:xfrm>
            <a:off x="137161" y="2727176"/>
            <a:ext cx="4638440" cy="461665"/>
          </a:xfrm>
          <a:prstGeom prst="rect">
            <a:avLst/>
          </a:prstGeom>
        </p:spPr>
        <p:txBody>
          <a:bodyPr wrap="square" anchor="t">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They posted nasty messages about other people and made it look like it came from Lucy</a:t>
            </a:r>
          </a:p>
        </p:txBody>
      </p:sp>
      <p:sp>
        <p:nvSpPr>
          <p:cNvPr id="32" name="Rectangle 31">
            <a:extLst>
              <a:ext uri="{FF2B5EF4-FFF2-40B4-BE49-F238E27FC236}">
                <a16:creationId xmlns:a16="http://schemas.microsoft.com/office/drawing/2014/main" id="{ED36A3DD-146C-4702-AB02-4C01D029AE2A}"/>
              </a:ext>
            </a:extLst>
          </p:cNvPr>
          <p:cNvSpPr/>
          <p:nvPr/>
        </p:nvSpPr>
        <p:spPr>
          <a:xfrm>
            <a:off x="1599762" y="1635490"/>
            <a:ext cx="5054668" cy="461665"/>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Lucy kept her password on her phone.  One day, some bullies stole Lucy’s phone and were able to get onto her profile.</a:t>
            </a:r>
          </a:p>
        </p:txBody>
      </p:sp>
    </p:spTree>
    <p:extLst>
      <p:ext uri="{BB962C8B-B14F-4D97-AF65-F5344CB8AC3E}">
        <p14:creationId xmlns:p14="http://schemas.microsoft.com/office/powerpoint/2010/main" val="2891591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4E67149-E744-46A0-897F-C5B1A013B698}"/>
              </a:ext>
            </a:extLst>
          </p:cNvPr>
          <p:cNvSpPr/>
          <p:nvPr/>
        </p:nvSpPr>
        <p:spPr>
          <a:xfrm>
            <a:off x="106204" y="90788"/>
            <a:ext cx="6645592" cy="434527"/>
          </a:xfrm>
          <a:prstGeom prst="rect">
            <a:avLst/>
          </a:prstGeom>
          <a:solidFill>
            <a:schemeClr val="accent6">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43EE989-FC25-4F4E-B0CB-FF90A0053F62}"/>
              </a:ext>
            </a:extLst>
          </p:cNvPr>
          <p:cNvSpPr txBox="1"/>
          <p:nvPr/>
        </p:nvSpPr>
        <p:spPr>
          <a:xfrm>
            <a:off x="106680" y="77218"/>
            <a:ext cx="535586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err="1">
                <a:ln>
                  <a:noFill/>
                </a:ln>
                <a:solidFill>
                  <a:prstClr val="black"/>
                </a:solidFill>
                <a:effectLst/>
                <a:uLnTx/>
                <a:uFillTx/>
                <a:latin typeface="Segoe Print"/>
                <a:ea typeface="+mn-ea"/>
                <a:cs typeface="+mn-cs"/>
              </a:rPr>
              <a:t>Tasg</a:t>
            </a:r>
            <a:r>
              <a:rPr kumimoji="0" lang="en-GB" sz="1200" b="1" i="0" u="sng" strike="noStrike" kern="1200" cap="none" spc="0" normalizeH="0" baseline="0" noProof="0" dirty="0">
                <a:ln>
                  <a:noFill/>
                </a:ln>
                <a:solidFill>
                  <a:prstClr val="black"/>
                </a:solidFill>
                <a:effectLst/>
                <a:uLnTx/>
                <a:uFillTx/>
                <a:latin typeface="Segoe Print"/>
                <a:ea typeface="+mn-ea"/>
                <a:cs typeface="+mn-cs"/>
              </a:rPr>
              <a:t> </a:t>
            </a:r>
            <a:r>
              <a:rPr kumimoji="0" lang="en-GB" sz="1200" b="1" i="0" u="sng" strike="noStrike" kern="1200" cap="none" spc="0" normalizeH="0" baseline="0" noProof="0" dirty="0" err="1">
                <a:ln>
                  <a:noFill/>
                </a:ln>
                <a:solidFill>
                  <a:prstClr val="black"/>
                </a:solidFill>
                <a:effectLst/>
                <a:uLnTx/>
                <a:uFillTx/>
                <a:latin typeface="Segoe Print"/>
                <a:ea typeface="+mn-ea"/>
                <a:cs typeface="+mn-cs"/>
              </a:rPr>
              <a:t>Lles</a:t>
            </a:r>
            <a:r>
              <a:rPr kumimoji="0" lang="en-GB" sz="1200" b="1" i="0" u="sng" strike="noStrike" kern="1200" cap="none" spc="0" normalizeH="0" baseline="0" noProof="0" dirty="0">
                <a:ln>
                  <a:noFill/>
                </a:ln>
                <a:solidFill>
                  <a:prstClr val="black"/>
                </a:solidFill>
                <a:effectLst/>
                <a:uLnTx/>
                <a:uFillTx/>
                <a:latin typeface="Segoe Print"/>
                <a:ea typeface="+mn-ea"/>
                <a:cs typeface="+mn-cs"/>
              </a:rPr>
              <a:t> 3 E-</a:t>
            </a:r>
            <a:r>
              <a:rPr kumimoji="0" lang="en-GB" sz="1200" b="1" i="0" u="sng" strike="noStrike" kern="1200" cap="none" spc="0" normalizeH="0" baseline="0" noProof="0" dirty="0" err="1">
                <a:ln>
                  <a:noFill/>
                </a:ln>
                <a:solidFill>
                  <a:prstClr val="black"/>
                </a:solidFill>
                <a:effectLst/>
                <a:uLnTx/>
                <a:uFillTx/>
                <a:latin typeface="Segoe Print"/>
                <a:ea typeface="+mn-ea"/>
                <a:cs typeface="+mn-cs"/>
              </a:rPr>
              <a:t>ddiogelwch</a:t>
            </a:r>
            <a:r>
              <a:rPr kumimoji="0" lang="en-GB" sz="1200" b="1" i="0" u="sng" strike="noStrike" kern="1200" cap="none" spc="0" normalizeH="0" baseline="0" noProof="0" dirty="0">
                <a:ln>
                  <a:noFill/>
                </a:ln>
                <a:solidFill>
                  <a:prstClr val="black"/>
                </a:solidFill>
                <a:effectLst/>
                <a:uLnTx/>
                <a:uFillTx/>
                <a:latin typeface="Segoe Print"/>
                <a:ea typeface="+mn-ea"/>
                <a:cs typeface="+mn-cs"/>
              </a:rPr>
              <a:t> </a:t>
            </a:r>
            <a:r>
              <a:rPr kumimoji="0" lang="en-GB" sz="1200" b="1" i="0" u="sng" strike="noStrike" kern="1200" cap="none" spc="0" normalizeH="0" baseline="0" noProof="0" dirty="0" err="1">
                <a:ln>
                  <a:noFill/>
                </a:ln>
                <a:solidFill>
                  <a:prstClr val="black"/>
                </a:solidFill>
                <a:effectLst/>
                <a:uLnTx/>
                <a:uFillTx/>
                <a:latin typeface="Segoe Print"/>
                <a:ea typeface="+mn-ea"/>
                <a:cs typeface="+mn-cs"/>
              </a:rPr>
              <a:t>seiberfwlio</a:t>
            </a:r>
            <a:r>
              <a:rPr kumimoji="0" lang="en-GB" sz="1200" b="1" i="0" u="sng" strike="noStrike" kern="1200" cap="none" spc="0" normalizeH="0" baseline="0" noProof="0" dirty="0">
                <a:ln>
                  <a:noFill/>
                </a:ln>
                <a:solidFill>
                  <a:prstClr val="black"/>
                </a:solidFill>
                <a:effectLst/>
                <a:uLnTx/>
                <a:uFillTx/>
                <a:latin typeface="Segoe Print"/>
                <a:ea typeface="+mn-ea"/>
                <a:cs typeface="+mn-cs"/>
              </a:rPr>
              <a:t> - ADREF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7030A0"/>
                </a:solidFill>
                <a:effectLst/>
                <a:uLnTx/>
                <a:uFillTx/>
                <a:latin typeface="Segoe Print"/>
                <a:ea typeface="+mn-ea"/>
                <a:cs typeface="+mn-cs"/>
              </a:rPr>
              <a:t>Task Wellbeing 3 E-safety cyberbullying – AT HOME</a:t>
            </a:r>
            <a:endParaRPr kumimoji="0" lang="en-GB" sz="1200" b="0" i="0" u="sng" strike="noStrike" kern="1200" cap="none" spc="0" normalizeH="0" baseline="0" noProof="0" dirty="0">
              <a:ln>
                <a:noFill/>
              </a:ln>
              <a:solidFill>
                <a:prstClr val="black"/>
              </a:solidFill>
              <a:effectLst/>
              <a:uLnTx/>
              <a:uFillTx/>
              <a:latin typeface="Segoe Print"/>
              <a:ea typeface="+mn-ea"/>
              <a:cs typeface="+mn-cs"/>
            </a:endParaRPr>
          </a:p>
        </p:txBody>
      </p:sp>
      <p:sp>
        <p:nvSpPr>
          <p:cNvPr id="27" name="Rectangle 26">
            <a:extLst>
              <a:ext uri="{FF2B5EF4-FFF2-40B4-BE49-F238E27FC236}">
                <a16:creationId xmlns:a16="http://schemas.microsoft.com/office/drawing/2014/main" id="{5EB16AED-D35D-441E-AF4F-6283A5E637D5}"/>
              </a:ext>
            </a:extLst>
          </p:cNvPr>
          <p:cNvSpPr/>
          <p:nvPr/>
        </p:nvSpPr>
        <p:spPr>
          <a:xfrm>
            <a:off x="106204" y="82193"/>
            <a:ext cx="6645592" cy="9771717"/>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6425E26-D056-4308-840A-DF31FA145792}"/>
              </a:ext>
            </a:extLst>
          </p:cNvPr>
          <p:cNvPicPr>
            <a:picLocks noChangeAspect="1"/>
          </p:cNvPicPr>
          <p:nvPr/>
        </p:nvPicPr>
        <p:blipFill>
          <a:blip r:embed="rId2"/>
          <a:stretch>
            <a:fillRect/>
          </a:stretch>
        </p:blipFill>
        <p:spPr>
          <a:xfrm>
            <a:off x="5462540" y="132502"/>
            <a:ext cx="1191890" cy="318010"/>
          </a:xfrm>
          <a:prstGeom prst="rect">
            <a:avLst/>
          </a:prstGeom>
        </p:spPr>
      </p:pic>
      <p:sp>
        <p:nvSpPr>
          <p:cNvPr id="22" name="Rectangle 21">
            <a:extLst>
              <a:ext uri="{FF2B5EF4-FFF2-40B4-BE49-F238E27FC236}">
                <a16:creationId xmlns:a16="http://schemas.microsoft.com/office/drawing/2014/main" id="{D2A18804-8DF1-49CA-86CA-2903DEF5BD27}"/>
              </a:ext>
            </a:extLst>
          </p:cNvPr>
          <p:cNvSpPr/>
          <p:nvPr/>
        </p:nvSpPr>
        <p:spPr>
          <a:xfrm>
            <a:off x="4962525" y="1165440"/>
            <a:ext cx="1740844" cy="43179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16689E7-9AC7-4059-A3C9-1A1BD684EB74}"/>
              </a:ext>
            </a:extLst>
          </p:cNvPr>
          <p:cNvSpPr txBox="1"/>
          <p:nvPr/>
        </p:nvSpPr>
        <p:spPr>
          <a:xfrm>
            <a:off x="4913708" y="1207863"/>
            <a:ext cx="1831180" cy="307777"/>
          </a:xfrm>
          <a:prstGeom prst="rect">
            <a:avLst/>
          </a:prstGeom>
          <a:no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err="1">
                <a:ln>
                  <a:noFill/>
                </a:ln>
                <a:solidFill>
                  <a:prstClr val="black"/>
                </a:solidFill>
                <a:effectLst/>
                <a:uLnTx/>
                <a:uFillTx/>
                <a:latin typeface="Calibri" panose="020F0502020204030204"/>
                <a:ea typeface="+mn-ea"/>
                <a:cs typeface="+mn-cs"/>
              </a:rPr>
              <a:t>Seiberfwlis</a:t>
            </a: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 vs </a:t>
            </a:r>
            <a:r>
              <a:rPr kumimoji="0" lang="en-US" sz="1400" b="1" i="0" u="sng" strike="noStrike" kern="1200" cap="none" spc="0" normalizeH="0" baseline="0" noProof="0" dirty="0" err="1">
                <a:ln>
                  <a:noFill/>
                </a:ln>
                <a:solidFill>
                  <a:prstClr val="black"/>
                </a:solidFill>
                <a:effectLst/>
                <a:uLnTx/>
                <a:uFillTx/>
                <a:latin typeface="Calibri" panose="020F0502020204030204"/>
                <a:ea typeface="+mn-ea"/>
                <a:cs typeface="+mn-cs"/>
              </a:rPr>
              <a:t>Bwlis</a:t>
            </a:r>
            <a:endParaRPr kumimoji="0" lang="en-GB" sz="14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E775F91E-B143-415C-BD5B-F227C0669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942810" y="3882841"/>
            <a:ext cx="730112" cy="660051"/>
          </a:xfrm>
          <a:prstGeom prst="rect">
            <a:avLst/>
          </a:prstGeom>
        </p:spPr>
      </p:pic>
      <p:pic>
        <p:nvPicPr>
          <p:cNvPr id="20" name="Picture 19" descr="A drawing of a cartoon character&#10;&#10;Description automatically generated">
            <a:extLst>
              <a:ext uri="{FF2B5EF4-FFF2-40B4-BE49-F238E27FC236}">
                <a16:creationId xmlns:a16="http://schemas.microsoft.com/office/drawing/2014/main" id="{2359F90B-FCFD-4023-BE60-3562BA5A2C0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992" b="89695" l="7000" r="91667">
                        <a14:foregroundMark x1="53000" y1="7571" x2="58444" y2="7992"/>
                        <a14:foregroundMark x1="58444" y1="7992" x2="59111" y2="8412"/>
                        <a14:foregroundMark x1="91444" y1="36172" x2="91333" y2="53312"/>
                        <a14:foregroundMark x1="91333" y1="53312" x2="91667" y2="53943"/>
                        <a14:foregroundMark x1="7000" y1="31651" x2="11333" y2="33333"/>
                      </a14:backgroundRemoval>
                    </a14:imgEffect>
                  </a14:imgLayer>
                </a14:imgProps>
              </a:ext>
              <a:ext uri="{28A0092B-C50C-407E-A947-70E740481C1C}">
                <a14:useLocalDpi xmlns:a14="http://schemas.microsoft.com/office/drawing/2010/main" val="0"/>
              </a:ext>
            </a:extLst>
          </a:blip>
          <a:stretch>
            <a:fillRect/>
          </a:stretch>
        </p:blipFill>
        <p:spPr>
          <a:xfrm rot="5400000" flipV="1">
            <a:off x="5966848" y="6649775"/>
            <a:ext cx="730112" cy="771485"/>
          </a:xfrm>
          <a:prstGeom prst="rect">
            <a:avLst/>
          </a:prstGeom>
        </p:spPr>
      </p:pic>
      <p:sp>
        <p:nvSpPr>
          <p:cNvPr id="31" name="Oval 30">
            <a:extLst>
              <a:ext uri="{FF2B5EF4-FFF2-40B4-BE49-F238E27FC236}">
                <a16:creationId xmlns:a16="http://schemas.microsoft.com/office/drawing/2014/main" id="{ECE11E47-B942-4CDB-B724-F1EF62D98996}"/>
              </a:ext>
            </a:extLst>
          </p:cNvPr>
          <p:cNvSpPr/>
          <p:nvPr/>
        </p:nvSpPr>
        <p:spPr>
          <a:xfrm>
            <a:off x="774700" y="1377234"/>
            <a:ext cx="5879730" cy="56712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B1E2E90F-CCAA-49E5-B21F-99F734653319}"/>
              </a:ext>
            </a:extLst>
          </p:cNvPr>
          <p:cNvSpPr/>
          <p:nvPr/>
        </p:nvSpPr>
        <p:spPr>
          <a:xfrm>
            <a:off x="774700" y="4102233"/>
            <a:ext cx="5879730" cy="56712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4B09C851-57B9-4188-9B64-FA72BD5228EB}"/>
              </a:ext>
            </a:extLst>
          </p:cNvPr>
          <p:cNvSpPr txBox="1"/>
          <p:nvPr/>
        </p:nvSpPr>
        <p:spPr>
          <a:xfrm rot="16200000">
            <a:off x="552966" y="6890025"/>
            <a:ext cx="8128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Bwlio</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A93AC2C5-B3BC-4A2F-B00F-8508A7DB6E88}"/>
              </a:ext>
            </a:extLst>
          </p:cNvPr>
          <p:cNvSpPr txBox="1"/>
          <p:nvPr/>
        </p:nvSpPr>
        <p:spPr>
          <a:xfrm rot="16200000">
            <a:off x="382477" y="3927787"/>
            <a:ext cx="121199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Seiberfwlio</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0AC6B67C-8F0E-4D79-B3EC-BF5A96F90127}"/>
              </a:ext>
            </a:extLst>
          </p:cNvPr>
          <p:cNvSpPr txBox="1"/>
          <p:nvPr/>
        </p:nvSpPr>
        <p:spPr>
          <a:xfrm rot="16200000">
            <a:off x="915877" y="5421537"/>
            <a:ext cx="121199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Y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ddau</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8692456F-8B41-45FA-B2DD-1D67275A034E}"/>
              </a:ext>
            </a:extLst>
          </p:cNvPr>
          <p:cNvSpPr txBox="1"/>
          <p:nvPr/>
        </p:nvSpPr>
        <p:spPr>
          <a:xfrm rot="16200000">
            <a:off x="-723461" y="5298426"/>
            <a:ext cx="2296367"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Beth all </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bwlis</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seiberfwlis</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ei</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wneud</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000" b="0" i="0" u="none" strike="noStrike" kern="1200" cap="none" spc="0" normalizeH="0" baseline="0" noProof="0" dirty="0">
                <a:ln>
                  <a:noFill/>
                </a:ln>
                <a:solidFill>
                  <a:srgbClr val="7030A0"/>
                </a:solidFill>
                <a:effectLst/>
                <a:uLnTx/>
                <a:uFillTx/>
                <a:latin typeface="Calibri" panose="020F0502020204030204"/>
                <a:ea typeface="+mn-ea"/>
                <a:cs typeface="+mn-cs"/>
              </a:rPr>
              <a:t>What can both bullies and cyberbullies do?</a:t>
            </a:r>
            <a:endParaRPr kumimoji="0" lang="en-GB" sz="1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B7FDB652-81CD-4502-BC6D-9DF790859EA1}"/>
              </a:ext>
            </a:extLst>
          </p:cNvPr>
          <p:cNvSpPr/>
          <p:nvPr/>
        </p:nvSpPr>
        <p:spPr>
          <a:xfrm rot="16200000">
            <a:off x="-579281" y="8425806"/>
            <a:ext cx="2161893"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Beth all </a:t>
            </a:r>
            <a:r>
              <a:rPr kumimoji="0" lang="en-GB" sz="1000" b="0" i="0" u="none" strike="noStrike" kern="1200" cap="none" spc="0" normalizeH="0" baseline="0" noProof="0" dirty="0" err="1">
                <a:ln>
                  <a:noFill/>
                </a:ln>
                <a:solidFill>
                  <a:prstClr val="black"/>
                </a:solidFill>
                <a:effectLst/>
                <a:uLnTx/>
                <a:uFillTx/>
                <a:latin typeface="Calibri" panose="020F0502020204030204"/>
                <a:ea typeface="+mn-ea"/>
                <a:cs typeface="+mn-cs"/>
              </a:rPr>
              <a:t>bwlis</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000" b="0" i="0" u="none" strike="noStrike" kern="1200" cap="none" spc="0" normalizeH="0" baseline="0" noProof="0" dirty="0" err="1">
                <a:ln>
                  <a:noFill/>
                </a:ln>
                <a:solidFill>
                  <a:prstClr val="black"/>
                </a:solidFill>
                <a:effectLst/>
                <a:uLnTx/>
                <a:uFillTx/>
                <a:latin typeface="Calibri" panose="020F0502020204030204"/>
                <a:ea typeface="+mn-ea"/>
                <a:cs typeface="+mn-cs"/>
              </a:rPr>
              <a:t>yn</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 y </a:t>
            </a:r>
            <a:r>
              <a:rPr kumimoji="0" lang="en-GB" sz="1000" b="0" i="0" u="none" strike="noStrike" kern="1200" cap="none" spc="0" normalizeH="0" baseline="0" noProof="0" dirty="0" err="1">
                <a:ln>
                  <a:noFill/>
                </a:ln>
                <a:solidFill>
                  <a:prstClr val="black"/>
                </a:solidFill>
                <a:effectLst/>
                <a:uLnTx/>
                <a:uFillTx/>
                <a:latin typeface="Calibri" panose="020F0502020204030204"/>
                <a:ea typeface="+mn-ea"/>
                <a:cs typeface="+mn-cs"/>
              </a:rPr>
              <a:t>byd</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 go </a:t>
            </a:r>
            <a:r>
              <a:rPr kumimoji="0" lang="en-GB" sz="1000" b="0" i="0" u="none" strike="noStrike" kern="1200" cap="none" spc="0" normalizeH="0" baseline="0" noProof="0" dirty="0" err="1">
                <a:ln>
                  <a:noFill/>
                </a:ln>
                <a:solidFill>
                  <a:prstClr val="black"/>
                </a:solidFill>
                <a:effectLst/>
                <a:uLnTx/>
                <a:uFillTx/>
                <a:latin typeface="Calibri" panose="020F0502020204030204"/>
                <a:ea typeface="+mn-ea"/>
                <a:cs typeface="+mn-cs"/>
              </a:rPr>
              <a:t>iawn</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000" b="0" i="0" u="none" strike="noStrike" kern="1200" cap="none" spc="0" normalizeH="0" baseline="0" noProof="0" dirty="0" err="1">
                <a:ln>
                  <a:noFill/>
                </a:ln>
                <a:solidFill>
                  <a:prstClr val="black"/>
                </a:solidFill>
                <a:effectLst/>
                <a:uLnTx/>
                <a:uFillTx/>
                <a:latin typeface="Calibri" panose="020F0502020204030204"/>
                <a:ea typeface="+mn-ea"/>
                <a:cs typeface="+mn-cs"/>
              </a:rPr>
              <a:t>ei</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000" b="0" i="0" u="none" strike="noStrike" kern="1200" cap="none" spc="0" normalizeH="0" baseline="0" noProof="0" dirty="0" err="1">
                <a:ln>
                  <a:noFill/>
                </a:ln>
                <a:solidFill>
                  <a:prstClr val="black"/>
                </a:solidFill>
                <a:effectLst/>
                <a:uLnTx/>
                <a:uFillTx/>
                <a:latin typeface="Calibri" panose="020F0502020204030204"/>
                <a:ea typeface="+mn-ea"/>
                <a:cs typeface="+mn-cs"/>
              </a:rPr>
              <a:t>wneud</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000" b="0" i="0" u="none" strike="noStrike" kern="1200" cap="none" spc="0" normalizeH="0" baseline="0" noProof="0" dirty="0" err="1">
                <a:ln>
                  <a:noFill/>
                </a:ln>
                <a:solidFill>
                  <a:prstClr val="black"/>
                </a:solidFill>
                <a:effectLst/>
                <a:uLnTx/>
                <a:uFillTx/>
                <a:latin typeface="Calibri" panose="020F0502020204030204"/>
                <a:ea typeface="+mn-ea"/>
                <a:cs typeface="+mn-cs"/>
              </a:rPr>
              <a:t>na</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 all </a:t>
            </a:r>
            <a:r>
              <a:rPr kumimoji="0" lang="en-GB" sz="1000" b="0" i="0" u="none" strike="noStrike" kern="1200" cap="none" spc="0" normalizeH="0" baseline="0" noProof="0" dirty="0" err="1">
                <a:ln>
                  <a:noFill/>
                </a:ln>
                <a:solidFill>
                  <a:prstClr val="black"/>
                </a:solidFill>
                <a:effectLst/>
                <a:uLnTx/>
                <a:uFillTx/>
                <a:latin typeface="Calibri" panose="020F0502020204030204"/>
                <a:ea typeface="+mn-ea"/>
                <a:cs typeface="+mn-cs"/>
              </a:rPr>
              <a:t>seiberfwlis</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000" b="0" i="0" u="none" strike="noStrike" kern="1200" cap="none" spc="0" normalizeH="0" baseline="0" noProof="0" dirty="0" err="1">
                <a:ln>
                  <a:noFill/>
                </a:ln>
                <a:solidFill>
                  <a:prstClr val="black"/>
                </a:solidFill>
                <a:effectLst/>
                <a:uLnTx/>
                <a:uFillTx/>
                <a:latin typeface="Calibri" panose="020F0502020204030204"/>
                <a:ea typeface="+mn-ea"/>
                <a:cs typeface="+mn-cs"/>
              </a:rPr>
              <a:t>ei</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000" b="0" i="0" u="none" strike="noStrike" kern="1200" cap="none" spc="0" normalizeH="0" baseline="0" noProof="0" dirty="0" err="1">
                <a:ln>
                  <a:noFill/>
                </a:ln>
                <a:solidFill>
                  <a:prstClr val="black"/>
                </a:solidFill>
                <a:effectLst/>
                <a:uLnTx/>
                <a:uFillTx/>
                <a:latin typeface="Calibri" panose="020F0502020204030204"/>
                <a:ea typeface="+mn-ea"/>
                <a:cs typeface="+mn-cs"/>
              </a:rPr>
              <a:t>wneud</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GB" sz="1000" b="0" i="0" u="none" strike="noStrike" kern="1200" cap="none" spc="0" normalizeH="0" baseline="0" noProof="0" dirty="0">
                <a:ln>
                  <a:noFill/>
                </a:ln>
                <a:solidFill>
                  <a:srgbClr val="7030A0"/>
                </a:solidFill>
                <a:effectLst/>
                <a:uLnTx/>
                <a:uFillTx/>
                <a:latin typeface="Calibri" panose="020F0502020204030204"/>
                <a:ea typeface="+mn-ea"/>
                <a:cs typeface="+mn-cs"/>
              </a:rPr>
              <a:t>What can bullies in the real world do that cyberbullies can’t?</a:t>
            </a:r>
          </a:p>
        </p:txBody>
      </p:sp>
      <p:sp>
        <p:nvSpPr>
          <p:cNvPr id="39" name="Rectangle 38">
            <a:extLst>
              <a:ext uri="{FF2B5EF4-FFF2-40B4-BE49-F238E27FC236}">
                <a16:creationId xmlns:a16="http://schemas.microsoft.com/office/drawing/2014/main" id="{41D66E9B-E78A-4021-9E85-403445819E7F}"/>
              </a:ext>
            </a:extLst>
          </p:cNvPr>
          <p:cNvSpPr/>
          <p:nvPr/>
        </p:nvSpPr>
        <p:spPr>
          <a:xfrm rot="16200000">
            <a:off x="-577420" y="2084494"/>
            <a:ext cx="2161893" cy="707886"/>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Beth all </a:t>
            </a:r>
            <a:r>
              <a:rPr kumimoji="0" lang="en-GB" sz="1000" b="0" i="0" u="none" strike="noStrike" kern="1200" cap="none" spc="0" normalizeH="0" baseline="0" noProof="0" dirty="0" err="1">
                <a:ln>
                  <a:noFill/>
                </a:ln>
                <a:solidFill>
                  <a:prstClr val="black"/>
                </a:solidFill>
                <a:effectLst/>
                <a:uLnTx/>
                <a:uFillTx/>
                <a:latin typeface="Calibri" panose="020F0502020204030204"/>
                <a:ea typeface="+mn-ea"/>
                <a:cs typeface="+mn-cs"/>
              </a:rPr>
              <a:t>seiberfwlis</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000" b="0" i="0" u="none" strike="noStrike" kern="1200" cap="none" spc="0" normalizeH="0" baseline="0" noProof="0" dirty="0" err="1">
                <a:ln>
                  <a:noFill/>
                </a:ln>
                <a:solidFill>
                  <a:prstClr val="black"/>
                </a:solidFill>
                <a:effectLst/>
                <a:uLnTx/>
                <a:uFillTx/>
                <a:latin typeface="Calibri" panose="020F0502020204030204"/>
                <a:ea typeface="+mn-ea"/>
                <a:cs typeface="+mn-cs"/>
              </a:rPr>
              <a:t>ei</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000" b="0" i="0" u="none" strike="noStrike" kern="1200" cap="none" spc="0" normalizeH="0" baseline="0" noProof="0" dirty="0" err="1">
                <a:ln>
                  <a:noFill/>
                </a:ln>
                <a:solidFill>
                  <a:prstClr val="black"/>
                </a:solidFill>
                <a:effectLst/>
                <a:uLnTx/>
                <a:uFillTx/>
                <a:latin typeface="Calibri" panose="020F0502020204030204"/>
                <a:ea typeface="+mn-ea"/>
                <a:cs typeface="+mn-cs"/>
              </a:rPr>
              <a:t>wneud</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000" b="0" i="0" u="none" strike="noStrike" kern="1200" cap="none" spc="0" normalizeH="0" baseline="0" noProof="0" dirty="0" err="1">
                <a:ln>
                  <a:noFill/>
                </a:ln>
                <a:solidFill>
                  <a:prstClr val="black"/>
                </a:solidFill>
                <a:effectLst/>
                <a:uLnTx/>
                <a:uFillTx/>
                <a:latin typeface="Calibri" panose="020F0502020204030204"/>
                <a:ea typeface="+mn-ea"/>
                <a:cs typeface="+mn-cs"/>
              </a:rPr>
              <a:t>na</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 all </a:t>
            </a:r>
            <a:r>
              <a:rPr kumimoji="0" lang="en-GB" sz="1000" b="0" i="0" u="none" strike="noStrike" kern="1200" cap="none" spc="0" normalizeH="0" baseline="0" noProof="0" dirty="0" err="1">
                <a:ln>
                  <a:noFill/>
                </a:ln>
                <a:solidFill>
                  <a:prstClr val="black"/>
                </a:solidFill>
                <a:effectLst/>
                <a:uLnTx/>
                <a:uFillTx/>
                <a:latin typeface="Calibri" panose="020F0502020204030204"/>
                <a:ea typeface="+mn-ea"/>
                <a:cs typeface="+mn-cs"/>
              </a:rPr>
              <a:t>bwlis</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000" b="0" i="0" u="none" strike="noStrike" kern="1200" cap="none" spc="0" normalizeH="0" baseline="0" noProof="0" dirty="0" err="1">
                <a:ln>
                  <a:noFill/>
                </a:ln>
                <a:solidFill>
                  <a:prstClr val="black"/>
                </a:solidFill>
                <a:effectLst/>
                <a:uLnTx/>
                <a:uFillTx/>
                <a:latin typeface="Calibri" panose="020F0502020204030204"/>
                <a:ea typeface="+mn-ea"/>
                <a:cs typeface="+mn-cs"/>
              </a:rPr>
              <a:t>yn</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 y </a:t>
            </a:r>
            <a:r>
              <a:rPr kumimoji="0" lang="en-GB" sz="1000" b="0" i="0" u="none" strike="noStrike" kern="1200" cap="none" spc="0" normalizeH="0" baseline="0" noProof="0" dirty="0" err="1">
                <a:ln>
                  <a:noFill/>
                </a:ln>
                <a:solidFill>
                  <a:prstClr val="black"/>
                </a:solidFill>
                <a:effectLst/>
                <a:uLnTx/>
                <a:uFillTx/>
                <a:latin typeface="Calibri" panose="020F0502020204030204"/>
                <a:ea typeface="+mn-ea"/>
                <a:cs typeface="+mn-cs"/>
              </a:rPr>
              <a:t>byd</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 go </a:t>
            </a:r>
            <a:r>
              <a:rPr kumimoji="0" lang="en-GB" sz="1000" b="0" i="0" u="none" strike="noStrike" kern="1200" cap="none" spc="0" normalizeH="0" baseline="0" noProof="0" dirty="0" err="1">
                <a:ln>
                  <a:noFill/>
                </a:ln>
                <a:solidFill>
                  <a:prstClr val="black"/>
                </a:solidFill>
                <a:effectLst/>
                <a:uLnTx/>
                <a:uFillTx/>
                <a:latin typeface="Calibri" panose="020F0502020204030204"/>
                <a:ea typeface="+mn-ea"/>
                <a:cs typeface="+mn-cs"/>
              </a:rPr>
              <a:t>iawn</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000" b="0" i="0" u="none" strike="noStrike" kern="1200" cap="none" spc="0" normalizeH="0" baseline="0" noProof="0" dirty="0" err="1">
                <a:ln>
                  <a:noFill/>
                </a:ln>
                <a:solidFill>
                  <a:prstClr val="black"/>
                </a:solidFill>
                <a:effectLst/>
                <a:uLnTx/>
                <a:uFillTx/>
                <a:latin typeface="Calibri" panose="020F0502020204030204"/>
                <a:ea typeface="+mn-ea"/>
                <a:cs typeface="+mn-cs"/>
              </a:rPr>
              <a:t>ei</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000" b="0" i="0" u="none" strike="noStrike" kern="1200" cap="none" spc="0" normalizeH="0" baseline="0" noProof="0" dirty="0" err="1">
                <a:ln>
                  <a:noFill/>
                </a:ln>
                <a:solidFill>
                  <a:prstClr val="black"/>
                </a:solidFill>
                <a:effectLst/>
                <a:uLnTx/>
                <a:uFillTx/>
                <a:latin typeface="Calibri" panose="020F0502020204030204"/>
                <a:ea typeface="+mn-ea"/>
                <a:cs typeface="+mn-cs"/>
              </a:rPr>
              <a:t>wneud</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GB" sz="1000" b="0" i="0" u="none" strike="noStrike" kern="1200" cap="none" spc="0" normalizeH="0" baseline="0" noProof="0" dirty="0">
                <a:ln>
                  <a:noFill/>
                </a:ln>
                <a:solidFill>
                  <a:srgbClr val="7030A0"/>
                </a:solidFill>
                <a:effectLst/>
                <a:uLnTx/>
                <a:uFillTx/>
                <a:latin typeface="Calibri" panose="020F0502020204030204"/>
                <a:ea typeface="+mn-ea"/>
                <a:cs typeface="+mn-cs"/>
              </a:rPr>
              <a:t>What can cyberbullies do that bullies in the real world can’t?</a:t>
            </a:r>
          </a:p>
        </p:txBody>
      </p:sp>
      <p:sp>
        <p:nvSpPr>
          <p:cNvPr id="36" name="TextBox 35">
            <a:extLst>
              <a:ext uri="{FF2B5EF4-FFF2-40B4-BE49-F238E27FC236}">
                <a16:creationId xmlns:a16="http://schemas.microsoft.com/office/drawing/2014/main" id="{C851C9D2-330A-4927-8A63-4D2285766022}"/>
              </a:ext>
            </a:extLst>
          </p:cNvPr>
          <p:cNvSpPr txBox="1"/>
          <p:nvPr/>
        </p:nvSpPr>
        <p:spPr>
          <a:xfrm>
            <a:off x="99296" y="535212"/>
            <a:ext cx="664559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Gwyliwch</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Pixar Short: For The Birds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https://www.youtube.com/watch?v=nYTrIcn4rjg</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chymharwch</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gyda</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stori</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Lucy.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Ym</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mha</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ffyrdd</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y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mae</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bwlis</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yn</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y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byd</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go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iawn</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yn</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wahanol</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seiberfwlis</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Tynnwch</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lun</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neu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ysgrifennwch</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eich</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anwers</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yn</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rhan</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gywir</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y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cylch</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GB" sz="1200" b="0" i="0" u="none" strike="noStrike" kern="1200" cap="none" spc="0" normalizeH="0" baseline="0" noProof="0" dirty="0">
                <a:ln>
                  <a:noFill/>
                </a:ln>
                <a:solidFill>
                  <a:srgbClr val="7030A0"/>
                </a:solidFill>
                <a:effectLst/>
                <a:uLnTx/>
                <a:uFillTx/>
                <a:latin typeface="Calibri" panose="020F0502020204030204"/>
                <a:ea typeface="+mn-ea"/>
                <a:cs typeface="+mn-cs"/>
              </a:rPr>
              <a:t>In what ways are bullies in the real world different to cyberbullies?  Draw or write your </a:t>
            </a:r>
            <a:r>
              <a:rPr kumimoji="0" lang="en-GB" sz="1200" b="0" i="0" u="none" strike="noStrike" kern="1200" cap="none" spc="0" normalizeH="0" baseline="0" noProof="0" dirty="0" err="1">
                <a:ln>
                  <a:noFill/>
                </a:ln>
                <a:solidFill>
                  <a:srgbClr val="7030A0"/>
                </a:solidFill>
                <a:effectLst/>
                <a:uLnTx/>
                <a:uFillTx/>
                <a:latin typeface="Calibri" panose="020F0502020204030204"/>
                <a:ea typeface="+mn-ea"/>
                <a:cs typeface="+mn-cs"/>
              </a:rPr>
              <a:t>anwers</a:t>
            </a:r>
            <a:r>
              <a:rPr kumimoji="0" lang="en-GB" sz="1200" b="0" i="0" u="none" strike="noStrike" kern="1200" cap="none" spc="0" normalizeH="0" baseline="0" noProof="0" dirty="0">
                <a:ln>
                  <a:noFill/>
                </a:ln>
                <a:solidFill>
                  <a:srgbClr val="7030A0"/>
                </a:solidFill>
                <a:effectLst/>
                <a:uLnTx/>
                <a:uFillTx/>
                <a:latin typeface="Calibri" panose="020F0502020204030204"/>
                <a:ea typeface="+mn-ea"/>
                <a:cs typeface="+mn-cs"/>
              </a:rPr>
              <a:t> in the correct part of the circle.</a:t>
            </a:r>
          </a:p>
        </p:txBody>
      </p:sp>
      <p:pic>
        <p:nvPicPr>
          <p:cNvPr id="43" name="Picture 42" descr="A drawing of a cartoon character&#10;&#10;Description automatically generated">
            <a:extLst>
              <a:ext uri="{FF2B5EF4-FFF2-40B4-BE49-F238E27FC236}">
                <a16:creationId xmlns:a16="http://schemas.microsoft.com/office/drawing/2014/main" id="{C5FD893E-0C85-4E5E-B239-1B565CDBE77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992" b="89695" l="7000" r="91667">
                        <a14:foregroundMark x1="53000" y1="7571" x2="58444" y2="7992"/>
                        <a14:foregroundMark x1="58444" y1="7992" x2="59111" y2="8412"/>
                        <a14:foregroundMark x1="91444" y1="36172" x2="91333" y2="53312"/>
                        <a14:foregroundMark x1="91333" y1="53312" x2="91667" y2="53943"/>
                        <a14:foregroundMark x1="7000" y1="31651" x2="11333" y2="33333"/>
                      </a14:backgroundRemoval>
                    </a14:imgEffect>
                  </a14:imgLayer>
                </a14:imgProps>
              </a:ext>
              <a:ext uri="{28A0092B-C50C-407E-A947-70E740481C1C}">
                <a14:useLocalDpi xmlns:a14="http://schemas.microsoft.com/office/drawing/2010/main" val="0"/>
              </a:ext>
            </a:extLst>
          </a:blip>
          <a:stretch>
            <a:fillRect/>
          </a:stretch>
        </p:blipFill>
        <p:spPr>
          <a:xfrm rot="5400000" flipV="1">
            <a:off x="1600035" y="5570126"/>
            <a:ext cx="461809" cy="487978"/>
          </a:xfrm>
          <a:prstGeom prst="rect">
            <a:avLst/>
          </a:prstGeom>
        </p:spPr>
      </p:pic>
      <p:pic>
        <p:nvPicPr>
          <p:cNvPr id="44" name="Picture 43">
            <a:extLst>
              <a:ext uri="{FF2B5EF4-FFF2-40B4-BE49-F238E27FC236}">
                <a16:creationId xmlns:a16="http://schemas.microsoft.com/office/drawing/2014/main" id="{6329F676-86D3-4B73-8A83-ECFA48670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600034" y="5143556"/>
            <a:ext cx="461811" cy="417496"/>
          </a:xfrm>
          <a:prstGeom prst="rect">
            <a:avLst/>
          </a:prstGeom>
        </p:spPr>
      </p:pic>
      <p:pic>
        <p:nvPicPr>
          <p:cNvPr id="38" name="Picture 37" descr="A picture containing drawing&#10;&#10;Description automatically generated">
            <a:extLst>
              <a:ext uri="{FF2B5EF4-FFF2-40B4-BE49-F238E27FC236}">
                <a16:creationId xmlns:a16="http://schemas.microsoft.com/office/drawing/2014/main" id="{5C9F4AAF-9D32-4D48-B13F-84AC5BFE6EB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6286" y1="21435" x2="62000" y2="17130"/>
                        <a14:foregroundMark x1="62000" y1="17130" x2="68629" y2="14391"/>
                        <a14:foregroundMark x1="68629" y1="14391" x2="77143" y2="15609"/>
                        <a14:foregroundMark x1="77143" y1="15609" x2="82171" y2="18783"/>
                        <a14:foregroundMark x1="82171" y1="18783" x2="79829" y2="24783"/>
                        <a14:foregroundMark x1="79829" y1="24783" x2="63200" y2="45087"/>
                        <a14:foregroundMark x1="63200" y1="45087" x2="63200" y2="45304"/>
                        <a14:foregroundMark x1="62514" y1="55565" x2="62514" y2="55565"/>
                        <a14:foregroundMark x1="59714" y1="56217" x2="66629" y2="56261"/>
                        <a14:foregroundMark x1="66629" y1="56261" x2="66686" y2="56348"/>
                        <a14:foregroundMark x1="68629" y1="45043" x2="70629" y2="42783"/>
                        <a14:foregroundMark x1="63714" y1="47696" x2="67829" y2="47913"/>
                        <a14:foregroundMark x1="63543" y1="51957" x2="65029" y2="52565"/>
                        <a14:foregroundMark x1="63200" y1="51826" x2="61714" y2="51826"/>
                        <a14:foregroundMark x1="86457" y1="15652" x2="86000" y2="14652"/>
                        <a14:foregroundMark x1="42914" y1="33000" x2="29029" y2="33957"/>
                        <a14:foregroundMark x1="29029" y1="33957" x2="24743" y2="35391"/>
                        <a14:foregroundMark x1="47714" y1="33130" x2="46343" y2="32217"/>
                        <a14:foregroundMark x1="40571" y1="32739" x2="27086" y2="34000"/>
                        <a14:foregroundMark x1="27086" y1="34000" x2="25257" y2="35261"/>
                        <a14:foregroundMark x1="68743" y1="31565" x2="68743" y2="31565"/>
                        <a14:foregroundMark x1="67486" y1="32217" x2="63486" y2="35957"/>
                      </a14:backgroundRemoval>
                    </a14:imgEffect>
                  </a14:imgLayer>
                </a14:imgProps>
              </a:ext>
              <a:ext uri="{28A0092B-C50C-407E-A947-70E740481C1C}">
                <a14:useLocalDpi xmlns:a14="http://schemas.microsoft.com/office/drawing/2010/main" val="0"/>
              </a:ext>
            </a:extLst>
          </a:blip>
          <a:stretch>
            <a:fillRect/>
          </a:stretch>
        </p:blipFill>
        <p:spPr>
          <a:xfrm>
            <a:off x="6164578" y="1394474"/>
            <a:ext cx="629127" cy="826852"/>
          </a:xfrm>
          <a:prstGeom prst="rect">
            <a:avLst/>
          </a:prstGeom>
        </p:spPr>
      </p:pic>
    </p:spTree>
    <p:extLst>
      <p:ext uri="{BB962C8B-B14F-4D97-AF65-F5344CB8AC3E}">
        <p14:creationId xmlns:p14="http://schemas.microsoft.com/office/powerpoint/2010/main" val="3146297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4E67149-E744-46A0-897F-C5B1A013B698}"/>
              </a:ext>
            </a:extLst>
          </p:cNvPr>
          <p:cNvSpPr/>
          <p:nvPr/>
        </p:nvSpPr>
        <p:spPr>
          <a:xfrm>
            <a:off x="106204" y="90788"/>
            <a:ext cx="6645592" cy="434527"/>
          </a:xfrm>
          <a:prstGeom prst="rect">
            <a:avLst/>
          </a:prstGeom>
          <a:solidFill>
            <a:schemeClr val="accent6">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43EE989-FC25-4F4E-B0CB-FF90A0053F62}"/>
              </a:ext>
            </a:extLst>
          </p:cNvPr>
          <p:cNvSpPr txBox="1"/>
          <p:nvPr/>
        </p:nvSpPr>
        <p:spPr>
          <a:xfrm>
            <a:off x="106680" y="77218"/>
            <a:ext cx="535586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err="1">
                <a:ln>
                  <a:noFill/>
                </a:ln>
                <a:solidFill>
                  <a:prstClr val="black"/>
                </a:solidFill>
                <a:effectLst/>
                <a:uLnTx/>
                <a:uFillTx/>
                <a:latin typeface="Segoe Print"/>
                <a:ea typeface="+mn-ea"/>
                <a:cs typeface="+mn-cs"/>
              </a:rPr>
              <a:t>Tasg</a:t>
            </a:r>
            <a:r>
              <a:rPr kumimoji="0" lang="en-GB" sz="1200" b="1" i="0" u="sng" strike="noStrike" kern="1200" cap="none" spc="0" normalizeH="0" baseline="0" noProof="0" dirty="0">
                <a:ln>
                  <a:noFill/>
                </a:ln>
                <a:solidFill>
                  <a:prstClr val="black"/>
                </a:solidFill>
                <a:effectLst/>
                <a:uLnTx/>
                <a:uFillTx/>
                <a:latin typeface="Segoe Print"/>
                <a:ea typeface="+mn-ea"/>
                <a:cs typeface="+mn-cs"/>
              </a:rPr>
              <a:t> </a:t>
            </a:r>
            <a:r>
              <a:rPr kumimoji="0" lang="en-GB" sz="1200" b="1" i="0" u="sng" strike="noStrike" kern="1200" cap="none" spc="0" normalizeH="0" baseline="0" noProof="0" dirty="0" err="1">
                <a:ln>
                  <a:noFill/>
                </a:ln>
                <a:solidFill>
                  <a:prstClr val="black"/>
                </a:solidFill>
                <a:effectLst/>
                <a:uLnTx/>
                <a:uFillTx/>
                <a:latin typeface="Segoe Print"/>
                <a:ea typeface="+mn-ea"/>
                <a:cs typeface="+mn-cs"/>
              </a:rPr>
              <a:t>Lles</a:t>
            </a:r>
            <a:r>
              <a:rPr kumimoji="0" lang="en-GB" sz="1200" b="1" i="0" u="sng" strike="noStrike" kern="1200" cap="none" spc="0" normalizeH="0" baseline="0" noProof="0" dirty="0">
                <a:ln>
                  <a:noFill/>
                </a:ln>
                <a:solidFill>
                  <a:prstClr val="black"/>
                </a:solidFill>
                <a:effectLst/>
                <a:uLnTx/>
                <a:uFillTx/>
                <a:latin typeface="Segoe Print"/>
                <a:ea typeface="+mn-ea"/>
                <a:cs typeface="+mn-cs"/>
              </a:rPr>
              <a:t> 3 E-</a:t>
            </a:r>
            <a:r>
              <a:rPr kumimoji="0" lang="en-GB" sz="1200" b="1" i="0" u="sng" strike="noStrike" kern="1200" cap="none" spc="0" normalizeH="0" baseline="0" noProof="0" dirty="0" err="1">
                <a:ln>
                  <a:noFill/>
                </a:ln>
                <a:solidFill>
                  <a:prstClr val="black"/>
                </a:solidFill>
                <a:effectLst/>
                <a:uLnTx/>
                <a:uFillTx/>
                <a:latin typeface="Segoe Print"/>
                <a:ea typeface="+mn-ea"/>
                <a:cs typeface="+mn-cs"/>
              </a:rPr>
              <a:t>ddiogelwch</a:t>
            </a:r>
            <a:r>
              <a:rPr kumimoji="0" lang="en-GB" sz="1200" b="1" i="0" u="sng" strike="noStrike" kern="1200" cap="none" spc="0" normalizeH="0" baseline="0" noProof="0" dirty="0">
                <a:ln>
                  <a:noFill/>
                </a:ln>
                <a:solidFill>
                  <a:prstClr val="black"/>
                </a:solidFill>
                <a:effectLst/>
                <a:uLnTx/>
                <a:uFillTx/>
                <a:latin typeface="Segoe Print"/>
                <a:ea typeface="+mn-ea"/>
                <a:cs typeface="+mn-cs"/>
              </a:rPr>
              <a:t> </a:t>
            </a:r>
            <a:r>
              <a:rPr kumimoji="0" lang="en-GB" sz="1200" b="1" i="0" u="sng" strike="noStrike" kern="1200" cap="none" spc="0" normalizeH="0" baseline="0" noProof="0" dirty="0" err="1">
                <a:ln>
                  <a:noFill/>
                </a:ln>
                <a:solidFill>
                  <a:prstClr val="black"/>
                </a:solidFill>
                <a:effectLst/>
                <a:uLnTx/>
                <a:uFillTx/>
                <a:latin typeface="Segoe Print"/>
                <a:ea typeface="+mn-ea"/>
                <a:cs typeface="+mn-cs"/>
              </a:rPr>
              <a:t>seiberfwlio</a:t>
            </a:r>
            <a:r>
              <a:rPr kumimoji="0" lang="en-GB" sz="1200" b="1" i="0" u="sng" strike="noStrike" kern="1200" cap="none" spc="0" normalizeH="0" baseline="0" noProof="0" dirty="0">
                <a:ln>
                  <a:noFill/>
                </a:ln>
                <a:solidFill>
                  <a:prstClr val="black"/>
                </a:solidFill>
                <a:effectLst/>
                <a:uLnTx/>
                <a:uFillTx/>
                <a:latin typeface="Segoe Print"/>
                <a:ea typeface="+mn-ea"/>
                <a:cs typeface="+mn-cs"/>
              </a:rPr>
              <a:t> - ADREF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7030A0"/>
                </a:solidFill>
                <a:effectLst/>
                <a:uLnTx/>
                <a:uFillTx/>
                <a:latin typeface="Segoe Print"/>
                <a:ea typeface="+mn-ea"/>
                <a:cs typeface="+mn-cs"/>
              </a:rPr>
              <a:t>Task Wellbeing 3 E-safety cyberbullying – AT HOME</a:t>
            </a:r>
            <a:endParaRPr kumimoji="0" lang="en-GB" sz="1200" b="0" i="0" u="sng" strike="noStrike" kern="1200" cap="none" spc="0" normalizeH="0" baseline="0" noProof="0" dirty="0">
              <a:ln>
                <a:noFill/>
              </a:ln>
              <a:solidFill>
                <a:prstClr val="black"/>
              </a:solidFill>
              <a:effectLst/>
              <a:uLnTx/>
              <a:uFillTx/>
              <a:latin typeface="Segoe Print"/>
              <a:ea typeface="+mn-ea"/>
              <a:cs typeface="+mn-cs"/>
            </a:endParaRPr>
          </a:p>
        </p:txBody>
      </p:sp>
      <p:sp>
        <p:nvSpPr>
          <p:cNvPr id="27" name="Rectangle 26">
            <a:extLst>
              <a:ext uri="{FF2B5EF4-FFF2-40B4-BE49-F238E27FC236}">
                <a16:creationId xmlns:a16="http://schemas.microsoft.com/office/drawing/2014/main" id="{5EB16AED-D35D-441E-AF4F-6283A5E637D5}"/>
              </a:ext>
            </a:extLst>
          </p:cNvPr>
          <p:cNvSpPr/>
          <p:nvPr/>
        </p:nvSpPr>
        <p:spPr>
          <a:xfrm>
            <a:off x="106204" y="82193"/>
            <a:ext cx="6645592" cy="9771717"/>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6425E26-D056-4308-840A-DF31FA145792}"/>
              </a:ext>
            </a:extLst>
          </p:cNvPr>
          <p:cNvPicPr>
            <a:picLocks noChangeAspect="1"/>
          </p:cNvPicPr>
          <p:nvPr/>
        </p:nvPicPr>
        <p:blipFill>
          <a:blip r:embed="rId2"/>
          <a:stretch>
            <a:fillRect/>
          </a:stretch>
        </p:blipFill>
        <p:spPr>
          <a:xfrm>
            <a:off x="5462540" y="132502"/>
            <a:ext cx="1191890" cy="318010"/>
          </a:xfrm>
          <a:prstGeom prst="rect">
            <a:avLst/>
          </a:prstGeom>
        </p:spPr>
      </p:pic>
      <p:sp>
        <p:nvSpPr>
          <p:cNvPr id="22" name="Rectangle 21">
            <a:extLst>
              <a:ext uri="{FF2B5EF4-FFF2-40B4-BE49-F238E27FC236}">
                <a16:creationId xmlns:a16="http://schemas.microsoft.com/office/drawing/2014/main" id="{D2A18804-8DF1-49CA-86CA-2903DEF5BD27}"/>
              </a:ext>
            </a:extLst>
          </p:cNvPr>
          <p:cNvSpPr/>
          <p:nvPr/>
        </p:nvSpPr>
        <p:spPr>
          <a:xfrm>
            <a:off x="174071" y="583585"/>
            <a:ext cx="1740844" cy="43179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16689E7-9AC7-4059-A3C9-1A1BD684EB74}"/>
              </a:ext>
            </a:extLst>
          </p:cNvPr>
          <p:cNvSpPr txBox="1"/>
          <p:nvPr/>
        </p:nvSpPr>
        <p:spPr>
          <a:xfrm>
            <a:off x="125254" y="626008"/>
            <a:ext cx="1831180" cy="307777"/>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err="1">
                <a:ln>
                  <a:noFill/>
                </a:ln>
                <a:solidFill>
                  <a:prstClr val="black"/>
                </a:solidFill>
                <a:effectLst/>
                <a:uLnTx/>
                <a:uFillTx/>
                <a:latin typeface="Calibri" panose="020F0502020204030204"/>
                <a:ea typeface="+mn-ea"/>
                <a:cs typeface="+mn-cs"/>
              </a:rPr>
              <a:t>Archarwr</a:t>
            </a: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1" i="0" u="sng" strike="noStrike" kern="1200" cap="none" spc="0" normalizeH="0" baseline="0" noProof="0" dirty="0" err="1">
                <a:ln>
                  <a:noFill/>
                </a:ln>
                <a:solidFill>
                  <a:prstClr val="black"/>
                </a:solidFill>
                <a:effectLst/>
                <a:uLnTx/>
                <a:uFillTx/>
                <a:latin typeface="Calibri" panose="020F0502020204030204"/>
                <a:ea typeface="+mn-ea"/>
                <a:cs typeface="+mn-cs"/>
              </a:rPr>
              <a:t>Seiber</a:t>
            </a:r>
            <a:endParaRPr kumimoji="0" lang="en-GB" sz="14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C851C9D2-330A-4927-8A63-4D2285766022}"/>
              </a:ext>
            </a:extLst>
          </p:cNvPr>
          <p:cNvSpPr txBox="1"/>
          <p:nvPr/>
        </p:nvSpPr>
        <p:spPr>
          <a:xfrm>
            <a:off x="1914915" y="559462"/>
            <a:ext cx="47395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Dyma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enghraifft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o’r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tasg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Archarwr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Seiber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30A0"/>
                </a:solidFill>
                <a:effectLst/>
                <a:uLnTx/>
                <a:uFillTx/>
                <a:latin typeface="Calibri" panose="020F0502020204030204"/>
                <a:ea typeface="+mn-ea"/>
                <a:cs typeface="+mn-cs"/>
              </a:rPr>
              <a:t>Here’s an example of the Cyber Superhero task:</a:t>
            </a:r>
            <a:endParaRPr kumimoji="0" lang="en-GB" sz="12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8" name="Picture 7" descr="A picture containing graphics, stool, drawing&#10;&#10;Description automatically generated">
            <a:extLst>
              <a:ext uri="{FF2B5EF4-FFF2-40B4-BE49-F238E27FC236}">
                <a16:creationId xmlns:a16="http://schemas.microsoft.com/office/drawing/2014/main" id="{ABCD2459-E331-4678-AD32-80BF82F8CE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323" b="94598" l="6111" r="94111">
                        <a14:foregroundMark x1="25333" y1="7443" x2="32333" y2="7323"/>
                        <a14:foregroundMark x1="32333" y1="7323" x2="35111" y2="7563"/>
                        <a14:foregroundMark x1="55889" y1="35414" x2="76333" y2="38295"/>
                        <a14:foregroundMark x1="76333" y1="38295" x2="92222" y2="47779"/>
                        <a14:foregroundMark x1="92222" y1="47779" x2="94444" y2="50660"/>
                        <a14:foregroundMark x1="7444" y1="48259" x2="7889" y2="50660"/>
                        <a14:foregroundMark x1="47000" y1="91477" x2="52556" y2="92077"/>
                        <a14:foregroundMark x1="23222" y1="92197" x2="29778" y2="93637"/>
                        <a14:foregroundMark x1="47667" y1="94118" x2="48667" y2="94118"/>
                        <a14:foregroundMark x1="28444" y1="94118" x2="29556" y2="94598"/>
                        <a14:foregroundMark x1="6222" y1="49340" x2="9333" y2="50300"/>
                        <a14:foregroundMark x1="94111" y1="44898" x2="94000" y2="45978"/>
                        <a14:foregroundMark x1="90667" y1="59904" x2="89667" y2="57863"/>
                      </a14:backgroundRemoval>
                    </a14:imgEffect>
                  </a14:imgLayer>
                </a14:imgProps>
              </a:ext>
              <a:ext uri="{28A0092B-C50C-407E-A947-70E740481C1C}">
                <a14:useLocalDpi xmlns:a14="http://schemas.microsoft.com/office/drawing/2010/main" val="0"/>
              </a:ext>
            </a:extLst>
          </a:blip>
          <a:stretch>
            <a:fillRect/>
          </a:stretch>
        </p:blipFill>
        <p:spPr>
          <a:xfrm>
            <a:off x="1440026" y="533910"/>
            <a:ext cx="548640" cy="507797"/>
          </a:xfrm>
          <a:prstGeom prst="rect">
            <a:avLst/>
          </a:prstGeom>
        </p:spPr>
      </p:pic>
      <p:pic>
        <p:nvPicPr>
          <p:cNvPr id="3" name="Picture 2">
            <a:extLst>
              <a:ext uri="{FF2B5EF4-FFF2-40B4-BE49-F238E27FC236}">
                <a16:creationId xmlns:a16="http://schemas.microsoft.com/office/drawing/2014/main" id="{F7BCDD29-988F-467D-838F-12E291115F47}"/>
              </a:ext>
            </a:extLst>
          </p:cNvPr>
          <p:cNvPicPr>
            <a:picLocks noChangeAspect="1"/>
          </p:cNvPicPr>
          <p:nvPr/>
        </p:nvPicPr>
        <p:blipFill>
          <a:blip r:embed="rId5"/>
          <a:stretch>
            <a:fillRect/>
          </a:stretch>
        </p:blipFill>
        <p:spPr>
          <a:xfrm rot="16200000">
            <a:off x="-848086" y="2235195"/>
            <a:ext cx="8472862" cy="6335350"/>
          </a:xfrm>
          <a:prstGeom prst="rect">
            <a:avLst/>
          </a:prstGeom>
        </p:spPr>
      </p:pic>
    </p:spTree>
    <p:extLst>
      <p:ext uri="{BB962C8B-B14F-4D97-AF65-F5344CB8AC3E}">
        <p14:creationId xmlns:p14="http://schemas.microsoft.com/office/powerpoint/2010/main" val="2983953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4E67149-E744-46A0-897F-C5B1A013B698}"/>
              </a:ext>
            </a:extLst>
          </p:cNvPr>
          <p:cNvSpPr/>
          <p:nvPr/>
        </p:nvSpPr>
        <p:spPr>
          <a:xfrm>
            <a:off x="106204" y="90788"/>
            <a:ext cx="6645592" cy="434527"/>
          </a:xfrm>
          <a:prstGeom prst="rect">
            <a:avLst/>
          </a:prstGeom>
          <a:solidFill>
            <a:schemeClr val="accent6">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43EE989-FC25-4F4E-B0CB-FF90A0053F62}"/>
              </a:ext>
            </a:extLst>
          </p:cNvPr>
          <p:cNvSpPr txBox="1"/>
          <p:nvPr/>
        </p:nvSpPr>
        <p:spPr>
          <a:xfrm>
            <a:off x="106680" y="77218"/>
            <a:ext cx="535586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err="1">
                <a:ln>
                  <a:noFill/>
                </a:ln>
                <a:solidFill>
                  <a:prstClr val="black"/>
                </a:solidFill>
                <a:effectLst/>
                <a:uLnTx/>
                <a:uFillTx/>
                <a:latin typeface="Segoe Print"/>
                <a:ea typeface="+mn-ea"/>
                <a:cs typeface="+mn-cs"/>
              </a:rPr>
              <a:t>Tasg</a:t>
            </a:r>
            <a:r>
              <a:rPr kumimoji="0" lang="en-GB" sz="1200" b="1" i="0" u="sng" strike="noStrike" kern="1200" cap="none" spc="0" normalizeH="0" baseline="0" noProof="0" dirty="0">
                <a:ln>
                  <a:noFill/>
                </a:ln>
                <a:solidFill>
                  <a:prstClr val="black"/>
                </a:solidFill>
                <a:effectLst/>
                <a:uLnTx/>
                <a:uFillTx/>
                <a:latin typeface="Segoe Print"/>
                <a:ea typeface="+mn-ea"/>
                <a:cs typeface="+mn-cs"/>
              </a:rPr>
              <a:t> </a:t>
            </a:r>
            <a:r>
              <a:rPr kumimoji="0" lang="en-GB" sz="1200" b="1" i="0" u="sng" strike="noStrike" kern="1200" cap="none" spc="0" normalizeH="0" baseline="0" noProof="0" dirty="0" err="1">
                <a:ln>
                  <a:noFill/>
                </a:ln>
                <a:solidFill>
                  <a:prstClr val="black"/>
                </a:solidFill>
                <a:effectLst/>
                <a:uLnTx/>
                <a:uFillTx/>
                <a:latin typeface="Segoe Print"/>
                <a:ea typeface="+mn-ea"/>
                <a:cs typeface="+mn-cs"/>
              </a:rPr>
              <a:t>Lles</a:t>
            </a:r>
            <a:r>
              <a:rPr kumimoji="0" lang="en-GB" sz="1200" b="1" i="0" u="sng" strike="noStrike" kern="1200" cap="none" spc="0" normalizeH="0" baseline="0" noProof="0" dirty="0">
                <a:ln>
                  <a:noFill/>
                </a:ln>
                <a:solidFill>
                  <a:prstClr val="black"/>
                </a:solidFill>
                <a:effectLst/>
                <a:uLnTx/>
                <a:uFillTx/>
                <a:latin typeface="Segoe Print"/>
                <a:ea typeface="+mn-ea"/>
                <a:cs typeface="+mn-cs"/>
              </a:rPr>
              <a:t> 3 E-</a:t>
            </a:r>
            <a:r>
              <a:rPr kumimoji="0" lang="en-GB" sz="1200" b="1" i="0" u="sng" strike="noStrike" kern="1200" cap="none" spc="0" normalizeH="0" baseline="0" noProof="0" dirty="0" err="1">
                <a:ln>
                  <a:noFill/>
                </a:ln>
                <a:solidFill>
                  <a:prstClr val="black"/>
                </a:solidFill>
                <a:effectLst/>
                <a:uLnTx/>
                <a:uFillTx/>
                <a:latin typeface="Segoe Print"/>
                <a:ea typeface="+mn-ea"/>
                <a:cs typeface="+mn-cs"/>
              </a:rPr>
              <a:t>ddiogelwch</a:t>
            </a:r>
            <a:r>
              <a:rPr kumimoji="0" lang="en-GB" sz="1200" b="1" i="0" u="sng" strike="noStrike" kern="1200" cap="none" spc="0" normalizeH="0" baseline="0" noProof="0" dirty="0">
                <a:ln>
                  <a:noFill/>
                </a:ln>
                <a:solidFill>
                  <a:prstClr val="black"/>
                </a:solidFill>
                <a:effectLst/>
                <a:uLnTx/>
                <a:uFillTx/>
                <a:latin typeface="Segoe Print"/>
                <a:ea typeface="+mn-ea"/>
                <a:cs typeface="+mn-cs"/>
              </a:rPr>
              <a:t> </a:t>
            </a:r>
            <a:r>
              <a:rPr kumimoji="0" lang="en-GB" sz="1200" b="1" i="0" u="sng" strike="noStrike" kern="1200" cap="none" spc="0" normalizeH="0" baseline="0" noProof="0" dirty="0" err="1">
                <a:ln>
                  <a:noFill/>
                </a:ln>
                <a:solidFill>
                  <a:prstClr val="black"/>
                </a:solidFill>
                <a:effectLst/>
                <a:uLnTx/>
                <a:uFillTx/>
                <a:latin typeface="Segoe Print"/>
                <a:ea typeface="+mn-ea"/>
                <a:cs typeface="+mn-cs"/>
              </a:rPr>
              <a:t>seiberfwlio</a:t>
            </a:r>
            <a:r>
              <a:rPr kumimoji="0" lang="en-GB" sz="1200" b="1" i="0" u="sng" strike="noStrike" kern="1200" cap="none" spc="0" normalizeH="0" baseline="0" noProof="0" dirty="0">
                <a:ln>
                  <a:noFill/>
                </a:ln>
                <a:solidFill>
                  <a:prstClr val="black"/>
                </a:solidFill>
                <a:effectLst/>
                <a:uLnTx/>
                <a:uFillTx/>
                <a:latin typeface="Segoe Print"/>
                <a:ea typeface="+mn-ea"/>
                <a:cs typeface="+mn-cs"/>
              </a:rPr>
              <a:t> - ADREF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7030A0"/>
                </a:solidFill>
                <a:effectLst/>
                <a:uLnTx/>
                <a:uFillTx/>
                <a:latin typeface="Segoe Print"/>
                <a:ea typeface="+mn-ea"/>
                <a:cs typeface="+mn-cs"/>
              </a:rPr>
              <a:t>Task Wellbeing 3 E-safety cyberbullying – AT HOME</a:t>
            </a:r>
            <a:endParaRPr kumimoji="0" lang="en-GB" sz="1200" b="0" i="0" u="sng" strike="noStrike" kern="1200" cap="none" spc="0" normalizeH="0" baseline="0" noProof="0" dirty="0">
              <a:ln>
                <a:noFill/>
              </a:ln>
              <a:solidFill>
                <a:prstClr val="black"/>
              </a:solidFill>
              <a:effectLst/>
              <a:uLnTx/>
              <a:uFillTx/>
              <a:latin typeface="Segoe Print"/>
              <a:ea typeface="+mn-ea"/>
              <a:cs typeface="+mn-cs"/>
            </a:endParaRPr>
          </a:p>
        </p:txBody>
      </p:sp>
      <p:sp>
        <p:nvSpPr>
          <p:cNvPr id="27" name="Rectangle 26">
            <a:extLst>
              <a:ext uri="{FF2B5EF4-FFF2-40B4-BE49-F238E27FC236}">
                <a16:creationId xmlns:a16="http://schemas.microsoft.com/office/drawing/2014/main" id="{5EB16AED-D35D-441E-AF4F-6283A5E637D5}"/>
              </a:ext>
            </a:extLst>
          </p:cNvPr>
          <p:cNvSpPr/>
          <p:nvPr/>
        </p:nvSpPr>
        <p:spPr>
          <a:xfrm>
            <a:off x="106204" y="82193"/>
            <a:ext cx="6645592" cy="9771717"/>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6425E26-D056-4308-840A-DF31FA145792}"/>
              </a:ext>
            </a:extLst>
          </p:cNvPr>
          <p:cNvPicPr>
            <a:picLocks noChangeAspect="1"/>
          </p:cNvPicPr>
          <p:nvPr/>
        </p:nvPicPr>
        <p:blipFill>
          <a:blip r:embed="rId2"/>
          <a:stretch>
            <a:fillRect/>
          </a:stretch>
        </p:blipFill>
        <p:spPr>
          <a:xfrm>
            <a:off x="5462540" y="132502"/>
            <a:ext cx="1191890" cy="318010"/>
          </a:xfrm>
          <a:prstGeom prst="rect">
            <a:avLst/>
          </a:prstGeom>
        </p:spPr>
      </p:pic>
      <p:sp>
        <p:nvSpPr>
          <p:cNvPr id="22" name="Rectangle 21">
            <a:extLst>
              <a:ext uri="{FF2B5EF4-FFF2-40B4-BE49-F238E27FC236}">
                <a16:creationId xmlns:a16="http://schemas.microsoft.com/office/drawing/2014/main" id="{D2A18804-8DF1-49CA-86CA-2903DEF5BD27}"/>
              </a:ext>
            </a:extLst>
          </p:cNvPr>
          <p:cNvSpPr/>
          <p:nvPr/>
        </p:nvSpPr>
        <p:spPr>
          <a:xfrm>
            <a:off x="174071" y="583585"/>
            <a:ext cx="1740844" cy="43179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16689E7-9AC7-4059-A3C9-1A1BD684EB74}"/>
              </a:ext>
            </a:extLst>
          </p:cNvPr>
          <p:cNvSpPr txBox="1"/>
          <p:nvPr/>
        </p:nvSpPr>
        <p:spPr>
          <a:xfrm>
            <a:off x="125254" y="626008"/>
            <a:ext cx="1831180" cy="307777"/>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err="1">
                <a:ln>
                  <a:noFill/>
                </a:ln>
                <a:solidFill>
                  <a:prstClr val="black"/>
                </a:solidFill>
                <a:effectLst/>
                <a:uLnTx/>
                <a:uFillTx/>
                <a:latin typeface="Calibri" panose="020F0502020204030204"/>
                <a:ea typeface="+mn-ea"/>
                <a:cs typeface="+mn-cs"/>
              </a:rPr>
              <a:t>Archarwr</a:t>
            </a: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1" i="0" u="sng" strike="noStrike" kern="1200" cap="none" spc="0" normalizeH="0" baseline="0" noProof="0" dirty="0" err="1">
                <a:ln>
                  <a:noFill/>
                </a:ln>
                <a:solidFill>
                  <a:prstClr val="black"/>
                </a:solidFill>
                <a:effectLst/>
                <a:uLnTx/>
                <a:uFillTx/>
                <a:latin typeface="Calibri" panose="020F0502020204030204"/>
                <a:ea typeface="+mn-ea"/>
                <a:cs typeface="+mn-cs"/>
              </a:rPr>
              <a:t>Seiber</a:t>
            </a:r>
            <a:endParaRPr kumimoji="0" lang="en-GB" sz="14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C851C9D2-330A-4927-8A63-4D2285766022}"/>
              </a:ext>
            </a:extLst>
          </p:cNvPr>
          <p:cNvSpPr txBox="1"/>
          <p:nvPr/>
        </p:nvSpPr>
        <p:spPr>
          <a:xfrm>
            <a:off x="1914915" y="476314"/>
            <a:ext cx="473951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Edrychwch</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yn</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ôl</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ar</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yr</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enghraifft</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ar</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y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dudalen</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flaenorol</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Allwch</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chi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greu</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archarwr</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seiber</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ymladd</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troseddau</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seiber</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Gallwch</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ysgrifennu</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neu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dynnu</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llun</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o'ch</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atebion</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900" b="0" i="0" u="none" strike="noStrike" kern="1200" cap="none" spc="0" normalizeH="0" baseline="0" noProof="0" dirty="0">
                <a:ln>
                  <a:noFill/>
                </a:ln>
                <a:solidFill>
                  <a:srgbClr val="7030A0"/>
                </a:solidFill>
                <a:effectLst/>
                <a:uLnTx/>
                <a:uFillTx/>
                <a:latin typeface="Calibri" panose="020F0502020204030204"/>
                <a:ea typeface="+mn-ea"/>
                <a:cs typeface="+mn-cs"/>
              </a:rPr>
              <a:t>Look back at the example on the previous page.  Can you create a cyber superhero to fight cyber crime?  You can write or draw your answers.</a:t>
            </a:r>
            <a:endParaRPr kumimoji="0" lang="en-GB" sz="9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aphicFrame>
        <p:nvGraphicFramePr>
          <p:cNvPr id="4" name="Table 4">
            <a:extLst>
              <a:ext uri="{FF2B5EF4-FFF2-40B4-BE49-F238E27FC236}">
                <a16:creationId xmlns:a16="http://schemas.microsoft.com/office/drawing/2014/main" id="{036BD7E8-3190-4239-B526-D63EF63283EA}"/>
              </a:ext>
            </a:extLst>
          </p:cNvPr>
          <p:cNvGraphicFramePr>
            <a:graphicFrameLocks noGrp="1"/>
          </p:cNvGraphicFramePr>
          <p:nvPr/>
        </p:nvGraphicFramePr>
        <p:xfrm>
          <a:off x="174070" y="1102500"/>
          <a:ext cx="6480360" cy="8665615"/>
        </p:xfrm>
        <a:graphic>
          <a:graphicData uri="http://schemas.openxmlformats.org/drawingml/2006/table">
            <a:tbl>
              <a:tblPr firstRow="1" bandRow="1">
                <a:tableStyleId>{5940675A-B579-460E-94D1-54222C63F5DA}</a:tableStyleId>
              </a:tblPr>
              <a:tblGrid>
                <a:gridCol w="423338">
                  <a:extLst>
                    <a:ext uri="{9D8B030D-6E8A-4147-A177-3AD203B41FA5}">
                      <a16:colId xmlns:a16="http://schemas.microsoft.com/office/drawing/2014/main" val="3151503529"/>
                    </a:ext>
                  </a:extLst>
                </a:gridCol>
                <a:gridCol w="1255776">
                  <a:extLst>
                    <a:ext uri="{9D8B030D-6E8A-4147-A177-3AD203B41FA5}">
                      <a16:colId xmlns:a16="http://schemas.microsoft.com/office/drawing/2014/main" val="3617393693"/>
                    </a:ext>
                  </a:extLst>
                </a:gridCol>
                <a:gridCol w="1304544">
                  <a:extLst>
                    <a:ext uri="{9D8B030D-6E8A-4147-A177-3AD203B41FA5}">
                      <a16:colId xmlns:a16="http://schemas.microsoft.com/office/drawing/2014/main" val="2967674069"/>
                    </a:ext>
                  </a:extLst>
                </a:gridCol>
                <a:gridCol w="1336582">
                  <a:extLst>
                    <a:ext uri="{9D8B030D-6E8A-4147-A177-3AD203B41FA5}">
                      <a16:colId xmlns:a16="http://schemas.microsoft.com/office/drawing/2014/main" val="889464265"/>
                    </a:ext>
                  </a:extLst>
                </a:gridCol>
                <a:gridCol w="2160120">
                  <a:extLst>
                    <a:ext uri="{9D8B030D-6E8A-4147-A177-3AD203B41FA5}">
                      <a16:colId xmlns:a16="http://schemas.microsoft.com/office/drawing/2014/main" val="776561967"/>
                    </a:ext>
                  </a:extLst>
                </a:gridCol>
              </a:tblGrid>
              <a:tr h="2845386">
                <a:tc>
                  <a:txBody>
                    <a:bodyPr/>
                    <a:lstStyle/>
                    <a:p>
                      <a:endParaRPr lang="en-GB"/>
                    </a:p>
                  </a:txBody>
                  <a:tcPr vert="vert270"/>
                </a:tc>
                <a:tc>
                  <a:txBody>
                    <a:bodyPr/>
                    <a:lstStyle/>
                    <a:p>
                      <a:endParaRPr lang="en-GB" dirty="0"/>
                    </a:p>
                  </a:txBody>
                  <a:tcPr vert="vert270"/>
                </a:tc>
                <a:tc>
                  <a:txBody>
                    <a:bodyPr/>
                    <a:lstStyle/>
                    <a:p>
                      <a:endParaRPr lang="en-GB" dirty="0"/>
                    </a:p>
                  </a:txBody>
                  <a:tcPr vert="vert270"/>
                </a:tc>
                <a:tc>
                  <a:txBody>
                    <a:bodyPr/>
                    <a:lstStyle/>
                    <a:p>
                      <a:endParaRPr lang="en-GB"/>
                    </a:p>
                  </a:txBody>
                  <a:tcPr vert="vert270"/>
                </a:tc>
                <a:tc>
                  <a:txBody>
                    <a:bodyPr/>
                    <a:lstStyle/>
                    <a:p>
                      <a:endParaRPr lang="en-GB" dirty="0"/>
                    </a:p>
                  </a:txBody>
                  <a:tcPr vert="vert270"/>
                </a:tc>
                <a:extLst>
                  <a:ext uri="{0D108BD9-81ED-4DB2-BD59-A6C34878D82A}">
                    <a16:rowId xmlns:a16="http://schemas.microsoft.com/office/drawing/2014/main" val="324637538"/>
                  </a:ext>
                </a:extLst>
              </a:tr>
              <a:tr h="1393372">
                <a:tc>
                  <a:txBody>
                    <a:bodyPr/>
                    <a:lstStyle/>
                    <a:p>
                      <a:r>
                        <a:rPr lang="en-US" sz="1200" dirty="0" err="1"/>
                        <a:t>Enw</a:t>
                      </a:r>
                      <a:r>
                        <a:rPr lang="en-US" sz="1200" dirty="0"/>
                        <a:t>:</a:t>
                      </a:r>
                      <a:endParaRPr lang="en-GB" sz="1200" dirty="0"/>
                    </a:p>
                  </a:txBody>
                  <a:tcPr vert="vert270"/>
                </a:tc>
                <a:tc>
                  <a:txBody>
                    <a:bodyPr/>
                    <a:lstStyle/>
                    <a:p>
                      <a:r>
                        <a:rPr lang="cy-GB" sz="1200" dirty="0"/>
                        <a:t>Hunaniaeth Ddirgel </a:t>
                      </a:r>
                      <a:r>
                        <a:rPr lang="en-US" sz="1200" dirty="0">
                          <a:solidFill>
                            <a:srgbClr val="7030A0"/>
                          </a:solidFill>
                        </a:rPr>
                        <a:t>Secret Identity</a:t>
                      </a:r>
                      <a:r>
                        <a:rPr lang="en-US" sz="1200" dirty="0"/>
                        <a:t>:</a:t>
                      </a:r>
                      <a:endParaRPr lang="en-GB" sz="1200" dirty="0"/>
                    </a:p>
                  </a:txBody>
                  <a:tcPr vert="vert270"/>
                </a:tc>
                <a:tc>
                  <a:txBody>
                    <a:bodyPr/>
                    <a:lstStyle/>
                    <a:p>
                      <a:r>
                        <a:rPr lang="en-US" sz="1200" dirty="0"/>
                        <a:t>Hoff </a:t>
                      </a:r>
                      <a:r>
                        <a:rPr lang="en-US" sz="1200" dirty="0" err="1"/>
                        <a:t>bethau</a:t>
                      </a:r>
                      <a:r>
                        <a:rPr lang="en-US" sz="1200" dirty="0"/>
                        <a:t> </a:t>
                      </a:r>
                      <a:r>
                        <a:rPr lang="en-US" sz="1200" dirty="0" err="1"/>
                        <a:t>ar-lein</a:t>
                      </a:r>
                      <a:r>
                        <a:rPr lang="en-US" sz="1200" dirty="0"/>
                        <a:t> </a:t>
                      </a:r>
                      <a:r>
                        <a:rPr lang="en-US" sz="1200" dirty="0">
                          <a:solidFill>
                            <a:srgbClr val="7030A0"/>
                          </a:solidFill>
                        </a:rPr>
                        <a:t>Online likes:</a:t>
                      </a:r>
                      <a:endParaRPr lang="en-GB" sz="1200" dirty="0">
                        <a:solidFill>
                          <a:srgbClr val="7030A0"/>
                        </a:solidFill>
                      </a:endParaRPr>
                    </a:p>
                  </a:txBody>
                  <a:tcPr vert="vert270"/>
                </a:tc>
                <a:tc>
                  <a:txBody>
                    <a:bodyPr/>
                    <a:lstStyle/>
                    <a:p>
                      <a:r>
                        <a:rPr lang="en-US" sz="1200" dirty="0" err="1"/>
                        <a:t>Casinebau</a:t>
                      </a:r>
                      <a:r>
                        <a:rPr lang="en-US" sz="1200" dirty="0"/>
                        <a:t> </a:t>
                      </a:r>
                      <a:r>
                        <a:rPr lang="en-US" sz="1200" dirty="0" err="1"/>
                        <a:t>ar-lein</a:t>
                      </a:r>
                      <a:r>
                        <a:rPr lang="en-US" sz="1200" dirty="0"/>
                        <a:t> </a:t>
                      </a:r>
                      <a:r>
                        <a:rPr lang="en-US" sz="1200" dirty="0">
                          <a:solidFill>
                            <a:srgbClr val="7030A0"/>
                          </a:solidFill>
                        </a:rPr>
                        <a:t>Online hates:</a:t>
                      </a:r>
                      <a:endParaRPr lang="en-GB" sz="1200" dirty="0">
                        <a:solidFill>
                          <a:srgbClr val="7030A0"/>
                        </a:solidFill>
                      </a:endParaRPr>
                    </a:p>
                  </a:txBody>
                  <a:tcPr vert="vert270"/>
                </a:tc>
                <a:tc>
                  <a:txBody>
                    <a:bodyPr/>
                    <a:lstStyle/>
                    <a:p>
                      <a:r>
                        <a:rPr lang="en-US" sz="1200" dirty="0" err="1"/>
                        <a:t>Yn</a:t>
                      </a:r>
                      <a:r>
                        <a:rPr lang="en-US" sz="1200" dirty="0"/>
                        <a:t> </a:t>
                      </a:r>
                      <a:r>
                        <a:rPr lang="en-US" sz="1200" dirty="0" err="1"/>
                        <a:t>helpu</a:t>
                      </a:r>
                      <a:r>
                        <a:rPr lang="en-US" sz="1200" dirty="0"/>
                        <a:t> </a:t>
                      </a:r>
                      <a:r>
                        <a:rPr lang="en-US" sz="1200" dirty="0" err="1"/>
                        <a:t>ar-lein</a:t>
                      </a:r>
                      <a:r>
                        <a:rPr lang="en-US" sz="1200" dirty="0"/>
                        <a:t> </a:t>
                      </a:r>
                      <a:r>
                        <a:rPr lang="en-US" sz="1200" dirty="0" err="1"/>
                        <a:t>gan</a:t>
                      </a:r>
                      <a:r>
                        <a:rPr lang="en-US" sz="1200" dirty="0"/>
                        <a:t> </a:t>
                      </a:r>
                      <a:r>
                        <a:rPr lang="en-US" sz="1200" dirty="0">
                          <a:solidFill>
                            <a:srgbClr val="7030A0"/>
                          </a:solidFill>
                        </a:rPr>
                        <a:t>Helps online by:</a:t>
                      </a:r>
                      <a:endParaRPr lang="en-GB" sz="1200" dirty="0">
                        <a:solidFill>
                          <a:srgbClr val="7030A0"/>
                        </a:solidFill>
                      </a:endParaRPr>
                    </a:p>
                  </a:txBody>
                  <a:tcPr vert="vert270"/>
                </a:tc>
                <a:extLst>
                  <a:ext uri="{0D108BD9-81ED-4DB2-BD59-A6C34878D82A}">
                    <a16:rowId xmlns:a16="http://schemas.microsoft.com/office/drawing/2014/main" val="562866041"/>
                  </a:ext>
                </a:extLst>
              </a:tr>
              <a:tr h="0">
                <a:tc gridSpan="5">
                  <a:txBody>
                    <a:bodyPr/>
                    <a:lstStyle/>
                    <a:p>
                      <a:endParaRPr lang="en-GB" sz="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hMerge="1">
                  <a:txBody>
                    <a:bodyPr/>
                    <a:lstStyle/>
                    <a:p>
                      <a:endParaRPr lang="en-GB" sz="400" dirty="0"/>
                    </a:p>
                  </a:txBody>
                  <a:tcPr/>
                </a:tc>
                <a:tc hMerge="1">
                  <a:txBody>
                    <a:bodyPr/>
                    <a:lstStyle/>
                    <a:p>
                      <a:endParaRPr lang="en-GB" sz="400" dirty="0"/>
                    </a:p>
                  </a:txBody>
                  <a:tcPr/>
                </a:tc>
                <a:tc hMerge="1">
                  <a:txBody>
                    <a:bodyPr/>
                    <a:lstStyle/>
                    <a:p>
                      <a:endParaRPr lang="en-GB" sz="400" dirty="0"/>
                    </a:p>
                  </a:txBody>
                  <a:tcPr/>
                </a:tc>
                <a:tc hMerge="1">
                  <a:txBody>
                    <a:bodyPr/>
                    <a:lstStyle/>
                    <a:p>
                      <a:endParaRPr lang="en-GB" sz="400" dirty="0"/>
                    </a:p>
                  </a:txBody>
                  <a:tcPr/>
                </a:tc>
                <a:extLst>
                  <a:ext uri="{0D108BD9-81ED-4DB2-BD59-A6C34878D82A}">
                    <a16:rowId xmlns:a16="http://schemas.microsoft.com/office/drawing/2014/main" val="3047952678"/>
                  </a:ext>
                </a:extLst>
              </a:tr>
              <a:tr h="4274457">
                <a:tc gridSpan="5">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453625012"/>
                  </a:ext>
                </a:extLst>
              </a:tr>
            </a:tbl>
          </a:graphicData>
        </a:graphic>
      </p:graphicFrame>
      <p:pic>
        <p:nvPicPr>
          <p:cNvPr id="8" name="Picture 7" descr="A picture containing graphics, stool, drawing&#10;&#10;Description automatically generated">
            <a:extLst>
              <a:ext uri="{FF2B5EF4-FFF2-40B4-BE49-F238E27FC236}">
                <a16:creationId xmlns:a16="http://schemas.microsoft.com/office/drawing/2014/main" id="{ABCD2459-E331-4678-AD32-80BF82F8CE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323" b="94598" l="6111" r="94111">
                        <a14:foregroundMark x1="25333" y1="7443" x2="32333" y2="7323"/>
                        <a14:foregroundMark x1="32333" y1="7323" x2="35111" y2="7563"/>
                        <a14:foregroundMark x1="55889" y1="35414" x2="76333" y2="38295"/>
                        <a14:foregroundMark x1="76333" y1="38295" x2="92222" y2="47779"/>
                        <a14:foregroundMark x1="92222" y1="47779" x2="94444" y2="50660"/>
                        <a14:foregroundMark x1="7444" y1="48259" x2="7889" y2="50660"/>
                        <a14:foregroundMark x1="47000" y1="91477" x2="52556" y2="92077"/>
                        <a14:foregroundMark x1="23222" y1="92197" x2="29778" y2="93637"/>
                        <a14:foregroundMark x1="47667" y1="94118" x2="48667" y2="94118"/>
                        <a14:foregroundMark x1="28444" y1="94118" x2="29556" y2="94598"/>
                        <a14:foregroundMark x1="6222" y1="49340" x2="9333" y2="50300"/>
                        <a14:foregroundMark x1="94111" y1="44898" x2="94000" y2="45978"/>
                        <a14:foregroundMark x1="90667" y1="59904" x2="89667" y2="57863"/>
                      </a14:backgroundRemoval>
                    </a14:imgEffect>
                  </a14:imgLayer>
                </a14:imgProps>
              </a:ext>
              <a:ext uri="{28A0092B-C50C-407E-A947-70E740481C1C}">
                <a14:useLocalDpi xmlns:a14="http://schemas.microsoft.com/office/drawing/2010/main" val="0"/>
              </a:ext>
            </a:extLst>
          </a:blip>
          <a:stretch>
            <a:fillRect/>
          </a:stretch>
        </p:blipFill>
        <p:spPr>
          <a:xfrm>
            <a:off x="1440026" y="533910"/>
            <a:ext cx="548640" cy="507797"/>
          </a:xfrm>
          <a:prstGeom prst="rect">
            <a:avLst/>
          </a:prstGeom>
        </p:spPr>
      </p:pic>
    </p:spTree>
    <p:extLst>
      <p:ext uri="{BB962C8B-B14F-4D97-AF65-F5344CB8AC3E}">
        <p14:creationId xmlns:p14="http://schemas.microsoft.com/office/powerpoint/2010/main" val="990872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E454C0-B828-7643-B751-2D68DE23F8AB}"/>
              </a:ext>
            </a:extLst>
          </p:cNvPr>
          <p:cNvSpPr txBox="1"/>
          <p:nvPr/>
        </p:nvSpPr>
        <p:spPr>
          <a:xfrm>
            <a:off x="389467" y="524933"/>
            <a:ext cx="5672666" cy="461665"/>
          </a:xfrm>
          <a:prstGeom prst="rect">
            <a:avLst/>
          </a:prstGeom>
          <a:noFill/>
          <a:ln>
            <a:noFill/>
          </a:ln>
        </p:spPr>
        <p:txBody>
          <a:bodyPr wrap="square" rtlCol="0">
            <a:spAutoFit/>
          </a:bodyPr>
          <a:lstStyle/>
          <a:p>
            <a:r>
              <a:rPr lang="en-US" sz="2400" b="1" dirty="0" err="1">
                <a:latin typeface="Segoe Print" panose="02000800000000000000" pitchFamily="2" charset="0"/>
              </a:rPr>
              <a:t>Sianel</a:t>
            </a:r>
            <a:r>
              <a:rPr lang="en-US" sz="2400" b="1" dirty="0">
                <a:latin typeface="Segoe Print" panose="02000800000000000000" pitchFamily="2" charset="0"/>
              </a:rPr>
              <a:t> You Tube /</a:t>
            </a:r>
            <a:r>
              <a:rPr lang="en-US" sz="2400" b="1">
                <a:solidFill>
                  <a:srgbClr val="7030A0"/>
                </a:solidFill>
                <a:latin typeface="Segoe Print" panose="02000800000000000000" pitchFamily="2" charset="0"/>
              </a:rPr>
              <a:t>You Tube </a:t>
            </a:r>
            <a:r>
              <a:rPr lang="en-US" sz="2400" b="1" dirty="0">
                <a:solidFill>
                  <a:srgbClr val="7030A0"/>
                </a:solidFill>
                <a:latin typeface="Segoe Print" panose="02000800000000000000" pitchFamily="2" charset="0"/>
              </a:rPr>
              <a:t>channel </a:t>
            </a:r>
          </a:p>
        </p:txBody>
      </p:sp>
      <p:sp>
        <p:nvSpPr>
          <p:cNvPr id="5" name="TextBox 4">
            <a:extLst>
              <a:ext uri="{FF2B5EF4-FFF2-40B4-BE49-F238E27FC236}">
                <a16:creationId xmlns:a16="http://schemas.microsoft.com/office/drawing/2014/main" id="{76800D3A-CC72-AA45-9F7E-47683F5CCAD6}"/>
              </a:ext>
            </a:extLst>
          </p:cNvPr>
          <p:cNvSpPr txBox="1"/>
          <p:nvPr/>
        </p:nvSpPr>
        <p:spPr>
          <a:xfrm>
            <a:off x="389467" y="1134533"/>
            <a:ext cx="5672666" cy="830997"/>
          </a:xfrm>
          <a:prstGeom prst="rect">
            <a:avLst/>
          </a:prstGeom>
          <a:solidFill>
            <a:srgbClr val="FFFF00"/>
          </a:solidFill>
        </p:spPr>
        <p:txBody>
          <a:bodyPr wrap="square" rtlCol="0">
            <a:spAutoFit/>
          </a:bodyPr>
          <a:lstStyle/>
          <a:p>
            <a:r>
              <a:rPr lang="en-US" sz="1600" err="1">
                <a:latin typeface="Segoe Print" panose="02000800000000000000" pitchFamily="2" charset="0"/>
              </a:rPr>
              <a:t>Linciau</a:t>
            </a:r>
            <a:r>
              <a:rPr lang="en-US" sz="1600">
                <a:latin typeface="Segoe Print" panose="02000800000000000000" pitchFamily="2" charset="0"/>
              </a:rPr>
              <a:t> </a:t>
            </a:r>
            <a:r>
              <a:rPr lang="en-US" sz="1600" err="1">
                <a:latin typeface="Segoe Print" panose="02000800000000000000" pitchFamily="2" charset="0"/>
              </a:rPr>
              <a:t>i’r</a:t>
            </a:r>
            <a:r>
              <a:rPr lang="en-US" sz="1600">
                <a:latin typeface="Segoe Print" panose="02000800000000000000" pitchFamily="2" charset="0"/>
              </a:rPr>
              <a:t> </a:t>
            </a:r>
            <a:r>
              <a:rPr lang="en-US" sz="1600" err="1">
                <a:latin typeface="Segoe Print" panose="02000800000000000000" pitchFamily="2" charset="0"/>
              </a:rPr>
              <a:t>tasgiau</a:t>
            </a:r>
            <a:r>
              <a:rPr lang="en-US" sz="1600">
                <a:latin typeface="Segoe Print" panose="02000800000000000000" pitchFamily="2" charset="0"/>
              </a:rPr>
              <a:t> </a:t>
            </a:r>
            <a:r>
              <a:rPr lang="en-US" sz="1600" err="1">
                <a:latin typeface="Segoe Print" panose="02000800000000000000" pitchFamily="2" charset="0"/>
              </a:rPr>
              <a:t>sydd</a:t>
            </a:r>
            <a:r>
              <a:rPr lang="en-US" sz="1600">
                <a:latin typeface="Segoe Print" panose="02000800000000000000" pitchFamily="2" charset="0"/>
              </a:rPr>
              <a:t> </a:t>
            </a:r>
            <a:r>
              <a:rPr lang="en-US" sz="1600" err="1">
                <a:latin typeface="Segoe Print" panose="02000800000000000000" pitchFamily="2" charset="0"/>
              </a:rPr>
              <a:t>wedi</a:t>
            </a:r>
            <a:r>
              <a:rPr lang="en-US" sz="1600">
                <a:latin typeface="Segoe Print" panose="02000800000000000000" pitchFamily="2" charset="0"/>
              </a:rPr>
              <a:t> </a:t>
            </a:r>
            <a:r>
              <a:rPr lang="en-US" sz="1600" err="1">
                <a:latin typeface="Segoe Print" panose="02000800000000000000" pitchFamily="2" charset="0"/>
              </a:rPr>
              <a:t>uwcholeuo</a:t>
            </a:r>
            <a:r>
              <a:rPr lang="en-US" sz="1600">
                <a:latin typeface="Segoe Print" panose="02000800000000000000" pitchFamily="2" charset="0"/>
              </a:rPr>
              <a:t> </a:t>
            </a:r>
            <a:r>
              <a:rPr lang="en-US" sz="1600" err="1">
                <a:latin typeface="Segoe Print" panose="02000800000000000000" pitchFamily="2" charset="0"/>
              </a:rPr>
              <a:t>yn</a:t>
            </a:r>
            <a:r>
              <a:rPr lang="en-US" sz="1600">
                <a:latin typeface="Segoe Print" panose="02000800000000000000" pitchFamily="2" charset="0"/>
              </a:rPr>
              <a:t> </a:t>
            </a:r>
            <a:r>
              <a:rPr lang="en-US" sz="1600" err="1">
                <a:latin typeface="Segoe Print" panose="02000800000000000000" pitchFamily="2" charset="0"/>
              </a:rPr>
              <a:t>felyn</a:t>
            </a:r>
            <a:r>
              <a:rPr lang="en-US" sz="1600">
                <a:latin typeface="Segoe Print" panose="02000800000000000000" pitchFamily="2" charset="0"/>
              </a:rPr>
              <a:t>:</a:t>
            </a:r>
          </a:p>
          <a:p>
            <a:endParaRPr lang="en-US" sz="1600">
              <a:latin typeface="Segoe Print" panose="02000800000000000000" pitchFamily="2" charset="0"/>
            </a:endParaRPr>
          </a:p>
          <a:p>
            <a:r>
              <a:rPr lang="en-US" sz="1600">
                <a:solidFill>
                  <a:srgbClr val="7030A0"/>
                </a:solidFill>
                <a:latin typeface="Segoe Print" panose="02000800000000000000" pitchFamily="2" charset="0"/>
              </a:rPr>
              <a:t>Links to tasks highlighted in yellow. </a:t>
            </a:r>
          </a:p>
        </p:txBody>
      </p:sp>
      <p:sp>
        <p:nvSpPr>
          <p:cNvPr id="6" name="TextBox 5">
            <a:extLst>
              <a:ext uri="{FF2B5EF4-FFF2-40B4-BE49-F238E27FC236}">
                <a16:creationId xmlns:a16="http://schemas.microsoft.com/office/drawing/2014/main" id="{3080337A-DA4B-954C-8B3F-BDAA09FB8D3F}"/>
              </a:ext>
            </a:extLst>
          </p:cNvPr>
          <p:cNvSpPr txBox="1"/>
          <p:nvPr/>
        </p:nvSpPr>
        <p:spPr>
          <a:xfrm>
            <a:off x="158333" y="3968853"/>
            <a:ext cx="5672666" cy="1077218"/>
          </a:xfrm>
          <a:prstGeom prst="rect">
            <a:avLst/>
          </a:prstGeom>
          <a:noFill/>
        </p:spPr>
        <p:txBody>
          <a:bodyPr wrap="square" rtlCol="0" anchor="t">
            <a:spAutoFit/>
          </a:bodyPr>
          <a:lstStyle/>
          <a:p>
            <a:r>
              <a:rPr lang="en-US" sz="1600" b="1" u="sng" dirty="0" err="1">
                <a:latin typeface="Segoe Print"/>
              </a:rPr>
              <a:t>Tasg</a:t>
            </a:r>
            <a:r>
              <a:rPr lang="en-US" sz="1600" b="1" u="sng" dirty="0">
                <a:latin typeface="Segoe Print"/>
              </a:rPr>
              <a:t> </a:t>
            </a:r>
            <a:r>
              <a:rPr lang="en-US" sz="1600" b="1" u="sng" dirty="0" err="1">
                <a:latin typeface="Segoe Print"/>
              </a:rPr>
              <a:t>Cymraeg</a:t>
            </a:r>
            <a:r>
              <a:rPr lang="en-US" sz="1600" b="1" u="sng" dirty="0">
                <a:latin typeface="Segoe Print"/>
              </a:rPr>
              <a:t> 1 </a:t>
            </a:r>
            <a:r>
              <a:rPr lang="en-US" sz="1600" b="1" u="sng" dirty="0">
                <a:solidFill>
                  <a:srgbClr val="7030A0"/>
                </a:solidFill>
                <a:latin typeface="Segoe Print"/>
              </a:rPr>
              <a:t>/ Welsh task 1</a:t>
            </a:r>
          </a:p>
          <a:p>
            <a:endParaRPr lang="en-US" sz="1600" dirty="0">
              <a:solidFill>
                <a:schemeClr val="accent1"/>
              </a:solidFill>
              <a:cs typeface="Calibri"/>
            </a:endParaRPr>
          </a:p>
          <a:p>
            <a:endParaRPr lang="en-US" sz="1600" dirty="0">
              <a:solidFill>
                <a:srgbClr val="4472C4"/>
              </a:solidFill>
              <a:latin typeface="Calibri" panose="020F0502020204030204"/>
              <a:cs typeface="Calibri"/>
            </a:endParaRPr>
          </a:p>
          <a:p>
            <a:endParaRPr lang="en-US" sz="1600" dirty="0">
              <a:solidFill>
                <a:srgbClr val="7030A0"/>
              </a:solidFill>
              <a:latin typeface="Segoe Print" panose="02000800000000000000" pitchFamily="2" charset="0"/>
            </a:endParaRPr>
          </a:p>
        </p:txBody>
      </p:sp>
      <p:sp>
        <p:nvSpPr>
          <p:cNvPr id="7" name="TextBox 6">
            <a:extLst>
              <a:ext uri="{FF2B5EF4-FFF2-40B4-BE49-F238E27FC236}">
                <a16:creationId xmlns:a16="http://schemas.microsoft.com/office/drawing/2014/main" id="{1E69FCC8-8020-F84F-B044-E020E74291A5}"/>
              </a:ext>
            </a:extLst>
          </p:cNvPr>
          <p:cNvSpPr txBox="1"/>
          <p:nvPr/>
        </p:nvSpPr>
        <p:spPr>
          <a:xfrm>
            <a:off x="158333" y="4950986"/>
            <a:ext cx="5672666" cy="1631216"/>
          </a:xfrm>
          <a:prstGeom prst="rect">
            <a:avLst/>
          </a:prstGeom>
          <a:noFill/>
        </p:spPr>
        <p:txBody>
          <a:bodyPr wrap="square" rtlCol="0" anchor="t">
            <a:spAutoFit/>
          </a:bodyPr>
          <a:lstStyle/>
          <a:p>
            <a:r>
              <a:rPr lang="en-US" sz="1600" b="1" u="sng" dirty="0" err="1">
                <a:latin typeface="Segoe Print"/>
              </a:rPr>
              <a:t>Tasg</a:t>
            </a:r>
            <a:r>
              <a:rPr lang="en-US" sz="1600" b="1" u="sng" dirty="0">
                <a:latin typeface="Segoe Print"/>
              </a:rPr>
              <a:t> </a:t>
            </a:r>
            <a:r>
              <a:rPr lang="en-US" sz="1600" b="1" u="sng" dirty="0" err="1">
                <a:latin typeface="Segoe Print"/>
              </a:rPr>
              <a:t>Lles</a:t>
            </a:r>
            <a:r>
              <a:rPr lang="en-US" sz="1600" b="1" u="sng" dirty="0">
                <a:latin typeface="Segoe Print"/>
              </a:rPr>
              <a:t>  1 </a:t>
            </a:r>
            <a:r>
              <a:rPr lang="en-US" sz="1600" b="1" u="sng" dirty="0">
                <a:solidFill>
                  <a:srgbClr val="7030A0"/>
                </a:solidFill>
                <a:latin typeface="Segoe Print"/>
              </a:rPr>
              <a:t>/ Wellbeing task 1</a:t>
            </a:r>
          </a:p>
          <a:p>
            <a:r>
              <a:rPr lang="en-US" sz="1600" dirty="0">
                <a:ea typeface="+mn-lt"/>
                <a:cs typeface="+mn-lt"/>
                <a:hlinkClick r:id="rId2"/>
              </a:rPr>
              <a:t>https://youtu.be/X0-a5lhVtIs</a:t>
            </a:r>
            <a:r>
              <a:rPr lang="en-US" sz="1600" dirty="0">
                <a:ea typeface="+mn-lt"/>
                <a:cs typeface="+mn-lt"/>
              </a:rPr>
              <a:t> </a:t>
            </a:r>
            <a:endParaRPr lang="en-US" dirty="0"/>
          </a:p>
          <a:p>
            <a:endParaRPr lang="en-US" sz="1600" dirty="0">
              <a:solidFill>
                <a:schemeClr val="accent1"/>
              </a:solidFill>
              <a:ea typeface="+mn-lt"/>
              <a:cs typeface="+mn-lt"/>
            </a:endParaRPr>
          </a:p>
          <a:p>
            <a:endParaRPr lang="en-US" sz="1600" dirty="0">
              <a:solidFill>
                <a:schemeClr val="accent1"/>
              </a:solidFill>
              <a:ea typeface="+mn-lt"/>
              <a:cs typeface="+mn-lt"/>
            </a:endParaRPr>
          </a:p>
          <a:p>
            <a:r>
              <a:rPr lang="en-GB" u="sng" dirty="0" err="1">
                <a:latin typeface="Segoe Print"/>
                <a:cs typeface="Calibri"/>
              </a:rPr>
              <a:t>Tasg</a:t>
            </a:r>
            <a:r>
              <a:rPr lang="en-GB" u="sng" dirty="0">
                <a:latin typeface="Segoe Print"/>
                <a:cs typeface="Calibri"/>
              </a:rPr>
              <a:t> 1 </a:t>
            </a:r>
            <a:r>
              <a:rPr lang="en-GB" u="sng" dirty="0" err="1">
                <a:latin typeface="Segoe Print"/>
                <a:cs typeface="Calibri"/>
              </a:rPr>
              <a:t>Mathemateg</a:t>
            </a:r>
            <a:r>
              <a:rPr lang="en-GB" u="sng" dirty="0">
                <a:latin typeface="Segoe Print"/>
                <a:cs typeface="Calibri"/>
              </a:rPr>
              <a:t>/ </a:t>
            </a:r>
            <a:r>
              <a:rPr lang="en-GB" u="sng" dirty="0">
                <a:solidFill>
                  <a:srgbClr val="7030A0"/>
                </a:solidFill>
                <a:latin typeface="Segoe Print"/>
                <a:cs typeface="Calibri"/>
              </a:rPr>
              <a:t>Task 1 Mathematics</a:t>
            </a:r>
          </a:p>
          <a:p>
            <a:endParaRPr lang="en-US" dirty="0">
              <a:solidFill>
                <a:schemeClr val="accent1"/>
              </a:solidFill>
              <a:cs typeface="Calibri"/>
            </a:endParaRPr>
          </a:p>
        </p:txBody>
      </p:sp>
      <p:sp>
        <p:nvSpPr>
          <p:cNvPr id="9" name="TextBox 8">
            <a:extLst>
              <a:ext uri="{FF2B5EF4-FFF2-40B4-BE49-F238E27FC236}">
                <a16:creationId xmlns:a16="http://schemas.microsoft.com/office/drawing/2014/main" id="{DE14FB10-0245-0D4E-A159-5D0D6470CFDC}"/>
              </a:ext>
            </a:extLst>
          </p:cNvPr>
          <p:cNvSpPr txBox="1"/>
          <p:nvPr/>
        </p:nvSpPr>
        <p:spPr>
          <a:xfrm>
            <a:off x="150942" y="6790654"/>
            <a:ext cx="6532203" cy="2308324"/>
          </a:xfrm>
          <a:prstGeom prst="rect">
            <a:avLst/>
          </a:prstGeom>
          <a:noFill/>
        </p:spPr>
        <p:txBody>
          <a:bodyPr wrap="square" rtlCol="0" anchor="t">
            <a:spAutoFit/>
          </a:bodyPr>
          <a:lstStyle/>
          <a:p>
            <a:r>
              <a:rPr lang="en-US" sz="1600" b="1" dirty="0" err="1">
                <a:latin typeface="Segoe Print"/>
              </a:rPr>
              <a:t>Fideos</a:t>
            </a:r>
            <a:r>
              <a:rPr lang="en-US" sz="1600" b="1" dirty="0">
                <a:latin typeface="Segoe Print"/>
              </a:rPr>
              <a:t> </a:t>
            </a:r>
            <a:r>
              <a:rPr lang="en-US" sz="1600" b="1" dirty="0" err="1">
                <a:latin typeface="Segoe Print"/>
              </a:rPr>
              <a:t>ychwanegol</a:t>
            </a:r>
            <a:r>
              <a:rPr lang="en-US" sz="1600" b="1" dirty="0">
                <a:latin typeface="Segoe Print"/>
              </a:rPr>
              <a:t>: </a:t>
            </a:r>
            <a:r>
              <a:rPr lang="en-US" sz="1600" b="1" dirty="0" err="1">
                <a:latin typeface="Segoe Print"/>
              </a:rPr>
              <a:t>Bydd</a:t>
            </a:r>
            <a:r>
              <a:rPr lang="en-US" sz="1600" b="1" dirty="0">
                <a:latin typeface="Segoe Print"/>
              </a:rPr>
              <a:t> </a:t>
            </a:r>
            <a:r>
              <a:rPr lang="en-US" sz="1600" b="1" dirty="0" err="1">
                <a:latin typeface="Segoe Print"/>
              </a:rPr>
              <a:t>rhain</a:t>
            </a:r>
            <a:r>
              <a:rPr lang="en-US" sz="1600" b="1" dirty="0">
                <a:latin typeface="Segoe Print"/>
              </a:rPr>
              <a:t> </a:t>
            </a:r>
            <a:r>
              <a:rPr lang="en-US" sz="1600" b="1" dirty="0" err="1">
                <a:latin typeface="Segoe Print"/>
              </a:rPr>
              <a:t>yn</a:t>
            </a:r>
            <a:r>
              <a:rPr lang="en-US" sz="1600" b="1" dirty="0">
                <a:latin typeface="Segoe Print"/>
              </a:rPr>
              <a:t> </a:t>
            </a:r>
            <a:r>
              <a:rPr lang="en-US" sz="1600" b="1" dirty="0" err="1">
                <a:latin typeface="Segoe Print"/>
              </a:rPr>
              <a:t>helpu</a:t>
            </a:r>
            <a:r>
              <a:rPr lang="en-US" sz="1600" b="1" dirty="0">
                <a:latin typeface="Segoe Print"/>
              </a:rPr>
              <a:t> </a:t>
            </a:r>
            <a:r>
              <a:rPr lang="en-US" sz="1600" b="1" dirty="0" err="1">
                <a:latin typeface="Segoe Print"/>
              </a:rPr>
              <a:t>gyda’r</a:t>
            </a:r>
            <a:r>
              <a:rPr lang="en-US" sz="1600" b="1" dirty="0">
                <a:latin typeface="Segoe Print"/>
              </a:rPr>
              <a:t> </a:t>
            </a:r>
            <a:r>
              <a:rPr lang="en-US" sz="1600" b="1" dirty="0" err="1">
                <a:latin typeface="Segoe Print"/>
              </a:rPr>
              <a:t>tasgau</a:t>
            </a:r>
            <a:r>
              <a:rPr lang="en-US" sz="1600" b="1" dirty="0">
                <a:latin typeface="Segoe Print"/>
              </a:rPr>
              <a:t> </a:t>
            </a:r>
            <a:r>
              <a:rPr lang="en-US" sz="1600" b="1" dirty="0" err="1">
                <a:latin typeface="Segoe Print"/>
              </a:rPr>
              <a:t>adre</a:t>
            </a:r>
            <a:r>
              <a:rPr lang="en-US" sz="1600" b="1" dirty="0">
                <a:latin typeface="Segoe Print"/>
              </a:rPr>
              <a:t>. </a:t>
            </a:r>
            <a:r>
              <a:rPr lang="en-US" sz="1600" b="1" dirty="0">
                <a:solidFill>
                  <a:srgbClr val="7030A0"/>
                </a:solidFill>
                <a:latin typeface="Segoe Print"/>
              </a:rPr>
              <a:t>Additional videos: These will help with the following tasks at home. </a:t>
            </a:r>
            <a:endParaRPr lang="en-US" sz="1600" b="1" dirty="0">
              <a:solidFill>
                <a:srgbClr val="7030A0"/>
              </a:solidFill>
              <a:latin typeface="Segoe Print" panose="02000800000000000000" pitchFamily="2" charset="0"/>
            </a:endParaRPr>
          </a:p>
          <a:p>
            <a:endParaRPr lang="en-US" sz="1600" dirty="0">
              <a:solidFill>
                <a:srgbClr val="7030A0"/>
              </a:solidFill>
              <a:latin typeface="Segoe Print" panose="02000800000000000000" pitchFamily="2" charset="0"/>
            </a:endParaRPr>
          </a:p>
          <a:p>
            <a:r>
              <a:rPr lang="en-US" sz="1600" dirty="0" err="1">
                <a:latin typeface="Segoe Print"/>
              </a:rPr>
              <a:t>Tasg</a:t>
            </a:r>
            <a:r>
              <a:rPr lang="en-US" sz="1600" dirty="0">
                <a:latin typeface="Segoe Print"/>
              </a:rPr>
              <a:t> 2 </a:t>
            </a:r>
            <a:r>
              <a:rPr lang="en-US" sz="1600" dirty="0" err="1">
                <a:latin typeface="Segoe Print"/>
              </a:rPr>
              <a:t>Mathemateg</a:t>
            </a:r>
            <a:r>
              <a:rPr lang="en-US" sz="1600" dirty="0">
                <a:latin typeface="Segoe Print"/>
              </a:rPr>
              <a:t>/ </a:t>
            </a:r>
            <a:r>
              <a:rPr lang="en-US" sz="1600" dirty="0">
                <a:solidFill>
                  <a:srgbClr val="7030A0"/>
                </a:solidFill>
                <a:latin typeface="Segoe Print"/>
              </a:rPr>
              <a:t>Task 2 Mathematics</a:t>
            </a:r>
            <a:endParaRPr lang="en-US" sz="1600" dirty="0">
              <a:solidFill>
                <a:srgbClr val="7030A0"/>
              </a:solidFill>
              <a:latin typeface="Segoe Print" panose="02000800000000000000" pitchFamily="2" charset="0"/>
            </a:endParaRPr>
          </a:p>
          <a:p>
            <a:endParaRPr lang="en-US" sz="1600" dirty="0">
              <a:solidFill>
                <a:srgbClr val="7030A0"/>
              </a:solidFill>
              <a:latin typeface="Segoe Print" panose="02000800000000000000" pitchFamily="2" charset="0"/>
            </a:endParaRPr>
          </a:p>
          <a:p>
            <a:endParaRPr lang="en-US" sz="1600" dirty="0">
              <a:solidFill>
                <a:srgbClr val="7030A0"/>
              </a:solidFill>
              <a:latin typeface="Segoe Print" panose="02000800000000000000" pitchFamily="2" charset="0"/>
            </a:endParaRPr>
          </a:p>
          <a:p>
            <a:r>
              <a:rPr lang="en-US" sz="1600" dirty="0" err="1">
                <a:solidFill>
                  <a:srgbClr val="7030A0"/>
                </a:solidFill>
                <a:latin typeface="Segoe Print"/>
              </a:rPr>
              <a:t>T</a:t>
            </a:r>
            <a:r>
              <a:rPr lang="en-US" sz="1600" dirty="0" err="1">
                <a:latin typeface="Segoe Print"/>
              </a:rPr>
              <a:t>asg</a:t>
            </a:r>
            <a:r>
              <a:rPr lang="en-US" sz="1600" dirty="0">
                <a:latin typeface="Segoe Print"/>
              </a:rPr>
              <a:t> 1 </a:t>
            </a:r>
            <a:r>
              <a:rPr lang="en-US" sz="1600" dirty="0" err="1">
                <a:latin typeface="Segoe Print"/>
              </a:rPr>
              <a:t>Arloesi</a:t>
            </a:r>
            <a:r>
              <a:rPr lang="en-US" sz="1600" dirty="0">
                <a:latin typeface="Segoe Print"/>
              </a:rPr>
              <a:t>/ </a:t>
            </a:r>
            <a:r>
              <a:rPr lang="en-US" sz="1600" dirty="0">
                <a:solidFill>
                  <a:srgbClr val="7030A0"/>
                </a:solidFill>
                <a:latin typeface="Segoe Print"/>
              </a:rPr>
              <a:t>Task 1 Innovation</a:t>
            </a:r>
          </a:p>
          <a:p>
            <a:r>
              <a:rPr lang="en-US" sz="1600" dirty="0">
                <a:ea typeface="+mn-lt"/>
                <a:cs typeface="+mn-lt"/>
                <a:hlinkClick r:id="rId3"/>
              </a:rPr>
              <a:t>https://youtu.be/C3pkN3SkzOs</a:t>
            </a:r>
            <a:endParaRPr lang="en-US" dirty="0"/>
          </a:p>
        </p:txBody>
      </p:sp>
      <p:sp>
        <p:nvSpPr>
          <p:cNvPr id="2" name="Rectangle 1">
            <a:extLst>
              <a:ext uri="{FF2B5EF4-FFF2-40B4-BE49-F238E27FC236}">
                <a16:creationId xmlns:a16="http://schemas.microsoft.com/office/drawing/2014/main" id="{7AF82006-9740-4493-961A-FEFFD02242A8}"/>
              </a:ext>
            </a:extLst>
          </p:cNvPr>
          <p:cNvSpPr/>
          <p:nvPr/>
        </p:nvSpPr>
        <p:spPr>
          <a:xfrm>
            <a:off x="150942" y="6206910"/>
            <a:ext cx="3269998" cy="369332"/>
          </a:xfrm>
          <a:prstGeom prst="rect">
            <a:avLst/>
          </a:prstGeom>
        </p:spPr>
        <p:txBody>
          <a:bodyPr wrap="none">
            <a:spAutoFit/>
          </a:bodyPr>
          <a:lstStyle/>
          <a:p>
            <a:r>
              <a:rPr lang="en-GB" dirty="0">
                <a:hlinkClick r:id="rId4"/>
              </a:rPr>
              <a:t>https://youtu.be/vBIwTAmbDws</a:t>
            </a:r>
            <a:r>
              <a:rPr lang="en-GB" dirty="0"/>
              <a:t> </a:t>
            </a:r>
          </a:p>
        </p:txBody>
      </p:sp>
      <p:sp>
        <p:nvSpPr>
          <p:cNvPr id="3" name="Rectangle 2">
            <a:extLst>
              <a:ext uri="{FF2B5EF4-FFF2-40B4-BE49-F238E27FC236}">
                <a16:creationId xmlns:a16="http://schemas.microsoft.com/office/drawing/2014/main" id="{BDB50BBD-C937-4311-B4A3-46040E9ECDCF}"/>
              </a:ext>
            </a:extLst>
          </p:cNvPr>
          <p:cNvSpPr/>
          <p:nvPr/>
        </p:nvSpPr>
        <p:spPr>
          <a:xfrm>
            <a:off x="205749" y="4183045"/>
            <a:ext cx="3175165" cy="369332"/>
          </a:xfrm>
          <a:prstGeom prst="rect">
            <a:avLst/>
          </a:prstGeom>
        </p:spPr>
        <p:txBody>
          <a:bodyPr wrap="none">
            <a:spAutoFit/>
          </a:bodyPr>
          <a:lstStyle/>
          <a:p>
            <a:r>
              <a:rPr lang="en-GB" dirty="0">
                <a:hlinkClick r:id="rId5"/>
              </a:rPr>
              <a:t>https://youtu.be/xoGwqfygc4U</a:t>
            </a:r>
            <a:r>
              <a:rPr lang="en-GB" dirty="0"/>
              <a:t> </a:t>
            </a:r>
          </a:p>
        </p:txBody>
      </p:sp>
      <p:sp>
        <p:nvSpPr>
          <p:cNvPr id="8" name="Rectangle 7">
            <a:extLst>
              <a:ext uri="{FF2B5EF4-FFF2-40B4-BE49-F238E27FC236}">
                <a16:creationId xmlns:a16="http://schemas.microsoft.com/office/drawing/2014/main" id="{BDB662C1-889C-4C94-9D3E-E4858BBA1783}"/>
              </a:ext>
            </a:extLst>
          </p:cNvPr>
          <p:cNvSpPr/>
          <p:nvPr/>
        </p:nvSpPr>
        <p:spPr>
          <a:xfrm>
            <a:off x="174854" y="7966780"/>
            <a:ext cx="3120662" cy="369332"/>
          </a:xfrm>
          <a:prstGeom prst="rect">
            <a:avLst/>
          </a:prstGeom>
        </p:spPr>
        <p:txBody>
          <a:bodyPr wrap="none">
            <a:spAutoFit/>
          </a:bodyPr>
          <a:lstStyle/>
          <a:p>
            <a:r>
              <a:rPr lang="en-GB" dirty="0">
                <a:hlinkClick r:id="rId6"/>
              </a:rPr>
              <a:t>https://youtu.be/4CrP44usCyo</a:t>
            </a:r>
            <a:r>
              <a:rPr lang="en-GB" dirty="0"/>
              <a:t> </a:t>
            </a:r>
          </a:p>
        </p:txBody>
      </p:sp>
      <p:sp>
        <p:nvSpPr>
          <p:cNvPr id="10" name="Rectangle 9">
            <a:extLst>
              <a:ext uri="{FF2B5EF4-FFF2-40B4-BE49-F238E27FC236}">
                <a16:creationId xmlns:a16="http://schemas.microsoft.com/office/drawing/2014/main" id="{69A0C169-8834-4807-A2B8-9ADEEDF52982}"/>
              </a:ext>
            </a:extLst>
          </p:cNvPr>
          <p:cNvSpPr/>
          <p:nvPr/>
        </p:nvSpPr>
        <p:spPr>
          <a:xfrm>
            <a:off x="146502" y="2127061"/>
            <a:ext cx="6465441" cy="1200329"/>
          </a:xfrm>
          <a:prstGeom prst="rect">
            <a:avLst/>
          </a:prstGeom>
        </p:spPr>
        <p:txBody>
          <a:bodyPr wrap="square">
            <a:spAutoFit/>
          </a:bodyPr>
          <a:lstStyle/>
          <a:p>
            <a:endParaRPr lang="en-GB" dirty="0">
              <a:hlinkClick r:id="rId7"/>
            </a:endParaRPr>
          </a:p>
          <a:p>
            <a:endParaRPr lang="en-GB" dirty="0">
              <a:hlinkClick r:id="rId7"/>
            </a:endParaRPr>
          </a:p>
          <a:p>
            <a:r>
              <a:rPr lang="en-GB" dirty="0">
                <a:hlinkClick r:id="rId7"/>
              </a:rPr>
              <a:t>https://www.youtube.com/playlist?list=PLkFGIuKuwSURWZYCcdwz7di8_F_v1zH0Q</a:t>
            </a:r>
            <a:r>
              <a:rPr lang="en-GB" dirty="0"/>
              <a:t> </a:t>
            </a:r>
          </a:p>
        </p:txBody>
      </p:sp>
      <p:sp>
        <p:nvSpPr>
          <p:cNvPr id="11" name="TextBox 10">
            <a:extLst>
              <a:ext uri="{FF2B5EF4-FFF2-40B4-BE49-F238E27FC236}">
                <a16:creationId xmlns:a16="http://schemas.microsoft.com/office/drawing/2014/main" id="{18A0A405-3BC6-46A4-9743-49C7F6AC43B7}"/>
              </a:ext>
            </a:extLst>
          </p:cNvPr>
          <p:cNvSpPr txBox="1"/>
          <p:nvPr/>
        </p:nvSpPr>
        <p:spPr>
          <a:xfrm>
            <a:off x="174854" y="2147437"/>
            <a:ext cx="5672665" cy="584775"/>
          </a:xfrm>
          <a:prstGeom prst="rect">
            <a:avLst/>
          </a:prstGeom>
          <a:noFill/>
        </p:spPr>
        <p:txBody>
          <a:bodyPr wrap="square" rtlCol="0">
            <a:spAutoFit/>
          </a:bodyPr>
          <a:lstStyle/>
          <a:p>
            <a:r>
              <a:rPr lang="en-GB" sz="1600" dirty="0" err="1">
                <a:latin typeface="Segoe Print" panose="02000600000000000000" pitchFamily="2" charset="0"/>
              </a:rPr>
              <a:t>Rhestr</a:t>
            </a:r>
            <a:r>
              <a:rPr lang="en-GB" sz="1600" dirty="0">
                <a:latin typeface="Segoe Print" panose="02000600000000000000" pitchFamily="2" charset="0"/>
              </a:rPr>
              <a:t> </a:t>
            </a:r>
            <a:r>
              <a:rPr lang="en-GB" sz="1600" dirty="0" err="1">
                <a:latin typeface="Segoe Print" panose="02000600000000000000" pitchFamily="2" charset="0"/>
              </a:rPr>
              <a:t>chwarae</a:t>
            </a:r>
            <a:r>
              <a:rPr lang="en-GB" sz="1600" dirty="0">
                <a:latin typeface="Segoe Print" panose="02000600000000000000" pitchFamily="2" charset="0"/>
              </a:rPr>
              <a:t> </a:t>
            </a:r>
            <a:r>
              <a:rPr lang="en-GB" sz="1600" dirty="0" err="1">
                <a:latin typeface="Segoe Print" panose="02000600000000000000" pitchFamily="2" charset="0"/>
              </a:rPr>
              <a:t>o'r</a:t>
            </a:r>
            <a:r>
              <a:rPr lang="en-GB" sz="1600" dirty="0">
                <a:latin typeface="Segoe Print" panose="02000600000000000000" pitchFamily="2" charset="0"/>
              </a:rPr>
              <a:t> </a:t>
            </a:r>
            <a:r>
              <a:rPr lang="en-GB" sz="1600" dirty="0" err="1">
                <a:latin typeface="Segoe Print" panose="02000600000000000000" pitchFamily="2" charset="0"/>
              </a:rPr>
              <a:t>holl</a:t>
            </a:r>
            <a:r>
              <a:rPr lang="en-GB" sz="1600" dirty="0">
                <a:latin typeface="Segoe Print" panose="02000600000000000000" pitchFamily="2" charset="0"/>
              </a:rPr>
              <a:t> </a:t>
            </a:r>
            <a:r>
              <a:rPr lang="en-GB" sz="1600" dirty="0" err="1">
                <a:latin typeface="Segoe Print" panose="02000600000000000000" pitchFamily="2" charset="0"/>
              </a:rPr>
              <a:t>fideos</a:t>
            </a:r>
            <a:r>
              <a:rPr lang="en-GB" sz="1600" dirty="0">
                <a:latin typeface="Segoe Print" panose="02000600000000000000" pitchFamily="2" charset="0"/>
              </a:rPr>
              <a:t> </a:t>
            </a:r>
            <a:r>
              <a:rPr lang="en-GB" sz="1600" dirty="0" err="1">
                <a:latin typeface="Segoe Print" panose="02000600000000000000" pitchFamily="2" charset="0"/>
              </a:rPr>
              <a:t>ar</a:t>
            </a:r>
            <a:r>
              <a:rPr lang="en-GB" sz="1600" dirty="0">
                <a:latin typeface="Segoe Print" panose="02000600000000000000" pitchFamily="2" charset="0"/>
              </a:rPr>
              <a:t> </a:t>
            </a:r>
            <a:r>
              <a:rPr lang="en-GB" sz="1600" dirty="0" err="1">
                <a:latin typeface="Segoe Print" panose="02000600000000000000" pitchFamily="2" charset="0"/>
              </a:rPr>
              <a:t>gyfer</a:t>
            </a:r>
            <a:r>
              <a:rPr lang="en-GB" sz="1600" dirty="0">
                <a:latin typeface="Segoe Print" panose="02000600000000000000" pitchFamily="2" charset="0"/>
              </a:rPr>
              <a:t> </a:t>
            </a:r>
            <a:r>
              <a:rPr lang="en-GB" sz="1600" dirty="0" err="1">
                <a:latin typeface="Segoe Print" panose="02000600000000000000" pitchFamily="2" charset="0"/>
              </a:rPr>
              <a:t>wythnos</a:t>
            </a:r>
            <a:r>
              <a:rPr lang="en-GB" sz="1600" dirty="0">
                <a:latin typeface="Segoe Print" panose="02000600000000000000" pitchFamily="2" charset="0"/>
              </a:rPr>
              <a:t> 2 / </a:t>
            </a:r>
            <a:r>
              <a:rPr lang="en-GB" sz="1600" dirty="0">
                <a:solidFill>
                  <a:srgbClr val="7030A0"/>
                </a:solidFill>
                <a:latin typeface="Segoe Print" panose="02000600000000000000" pitchFamily="2" charset="0"/>
              </a:rPr>
              <a:t>Playlist of all videos for week 2:</a:t>
            </a:r>
          </a:p>
        </p:txBody>
      </p:sp>
      <p:sp>
        <p:nvSpPr>
          <p:cNvPr id="12" name="TextBox 11">
            <a:extLst>
              <a:ext uri="{FF2B5EF4-FFF2-40B4-BE49-F238E27FC236}">
                <a16:creationId xmlns:a16="http://schemas.microsoft.com/office/drawing/2014/main" id="{11A3F9E1-FFB1-4407-9275-FDF21464372D}"/>
              </a:ext>
            </a:extLst>
          </p:cNvPr>
          <p:cNvSpPr txBox="1"/>
          <p:nvPr/>
        </p:nvSpPr>
        <p:spPr>
          <a:xfrm>
            <a:off x="146502" y="3500613"/>
            <a:ext cx="6079066" cy="369332"/>
          </a:xfrm>
          <a:prstGeom prst="rect">
            <a:avLst/>
          </a:prstGeom>
          <a:noFill/>
        </p:spPr>
        <p:txBody>
          <a:bodyPr wrap="square" rtlCol="0">
            <a:spAutoFit/>
          </a:bodyPr>
          <a:lstStyle/>
          <a:p>
            <a:r>
              <a:rPr lang="en-GB" dirty="0" err="1">
                <a:latin typeface="Segoe Print" panose="02000600000000000000" pitchFamily="2" charset="0"/>
              </a:rPr>
              <a:t>Dyma</a:t>
            </a:r>
            <a:r>
              <a:rPr lang="en-GB" dirty="0">
                <a:latin typeface="Segoe Print" panose="02000600000000000000" pitchFamily="2" charset="0"/>
              </a:rPr>
              <a:t> </a:t>
            </a:r>
            <a:r>
              <a:rPr lang="en-GB" dirty="0" err="1">
                <a:latin typeface="Segoe Print" panose="02000600000000000000" pitchFamily="2" charset="0"/>
              </a:rPr>
              <a:t>nhw’n</a:t>
            </a:r>
            <a:r>
              <a:rPr lang="en-GB" dirty="0">
                <a:latin typeface="Segoe Print" panose="02000600000000000000" pitchFamily="2" charset="0"/>
              </a:rPr>
              <a:t> </a:t>
            </a:r>
            <a:r>
              <a:rPr lang="en-GB" dirty="0" err="1">
                <a:latin typeface="Segoe Print" panose="02000600000000000000" pitchFamily="2" charset="0"/>
              </a:rPr>
              <a:t>unigol</a:t>
            </a:r>
            <a:r>
              <a:rPr lang="en-GB" dirty="0">
                <a:latin typeface="Segoe Print" panose="02000600000000000000" pitchFamily="2" charset="0"/>
              </a:rPr>
              <a:t> / </a:t>
            </a:r>
            <a:r>
              <a:rPr lang="en-GB" dirty="0">
                <a:solidFill>
                  <a:srgbClr val="7030A0"/>
                </a:solidFill>
                <a:latin typeface="Segoe Print" panose="02000600000000000000" pitchFamily="2" charset="0"/>
              </a:rPr>
              <a:t>Here they are individually</a:t>
            </a:r>
            <a:r>
              <a:rPr lang="en-GB" dirty="0">
                <a:latin typeface="Segoe Print" panose="02000600000000000000" pitchFamily="2" charset="0"/>
              </a:rPr>
              <a:t>:</a:t>
            </a:r>
          </a:p>
        </p:txBody>
      </p:sp>
    </p:spTree>
    <p:extLst>
      <p:ext uri="{BB962C8B-B14F-4D97-AF65-F5344CB8AC3E}">
        <p14:creationId xmlns:p14="http://schemas.microsoft.com/office/powerpoint/2010/main" val="3938893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CF1996-BC07-48C9-8F6A-F39274E8C9C0}"/>
              </a:ext>
            </a:extLst>
          </p:cNvPr>
          <p:cNvPicPr>
            <a:picLocks noChangeAspect="1"/>
          </p:cNvPicPr>
          <p:nvPr/>
        </p:nvPicPr>
        <p:blipFill>
          <a:blip r:embed="rId2"/>
          <a:stretch>
            <a:fillRect/>
          </a:stretch>
        </p:blipFill>
        <p:spPr>
          <a:xfrm rot="16200000">
            <a:off x="-1489991" y="1558007"/>
            <a:ext cx="9880477" cy="681550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8FA1C7-6DC1-469A-92C2-2A82454DDEDE}"/>
              </a:ext>
            </a:extLst>
          </p:cNvPr>
          <p:cNvPicPr>
            <a:picLocks noChangeAspect="1"/>
          </p:cNvPicPr>
          <p:nvPr/>
        </p:nvPicPr>
        <p:blipFill rotWithShape="1">
          <a:blip r:embed="rId2" cstate="print"/>
          <a:srcRect l="26852" t="17407" r="23889" b="19383"/>
          <a:stretch/>
        </p:blipFill>
        <p:spPr>
          <a:xfrm>
            <a:off x="4203700" y="1074341"/>
            <a:ext cx="2357702" cy="1701800"/>
          </a:xfrm>
          <a:prstGeom prst="rect">
            <a:avLst/>
          </a:prstGeom>
        </p:spPr>
      </p:pic>
      <p:sp>
        <p:nvSpPr>
          <p:cNvPr id="3" name="Rectangle 2">
            <a:extLst>
              <a:ext uri="{FF2B5EF4-FFF2-40B4-BE49-F238E27FC236}">
                <a16:creationId xmlns:a16="http://schemas.microsoft.com/office/drawing/2014/main" id="{6EBA4C42-CEEB-4683-8490-D7A5BB9456B9}"/>
              </a:ext>
            </a:extLst>
          </p:cNvPr>
          <p:cNvSpPr/>
          <p:nvPr/>
        </p:nvSpPr>
        <p:spPr>
          <a:xfrm>
            <a:off x="192881" y="840582"/>
            <a:ext cx="4150518" cy="2462213"/>
          </a:xfrm>
          <a:prstGeom prst="rect">
            <a:avLst/>
          </a:prstGeom>
        </p:spPr>
        <p:txBody>
          <a:bodyPr wrap="square">
            <a:spAutoFit/>
          </a:bodyPr>
          <a:lstStyle/>
          <a:p>
            <a:pPr fontAlgn="base"/>
            <a:r>
              <a:rPr lang="en-GB" sz="1400" dirty="0">
                <a:solidFill>
                  <a:srgbClr val="0D0D0D"/>
                </a:solidFill>
                <a:latin typeface="Segoe Print" panose="02000600000000000000" pitchFamily="2" charset="0"/>
              </a:rPr>
              <a:t>A </a:t>
            </a:r>
            <a:r>
              <a:rPr lang="en-GB" sz="1400" dirty="0" err="1">
                <a:solidFill>
                  <a:srgbClr val="0D0D0D"/>
                </a:solidFill>
                <a:latin typeface="Segoe Print" panose="02000600000000000000" pitchFamily="2" charset="0"/>
              </a:rPr>
              <a:t>fedrwch</a:t>
            </a:r>
            <a:r>
              <a:rPr lang="en-GB" sz="1400" dirty="0">
                <a:solidFill>
                  <a:srgbClr val="0D0D0D"/>
                </a:solidFill>
                <a:latin typeface="Segoe Print" panose="02000600000000000000" pitchFamily="2" charset="0"/>
              </a:rPr>
              <a:t> chi </a:t>
            </a:r>
            <a:r>
              <a:rPr lang="en-GB" sz="1400" dirty="0" err="1">
                <a:solidFill>
                  <a:srgbClr val="0D0D0D"/>
                </a:solidFill>
                <a:latin typeface="Segoe Print" panose="02000600000000000000" pitchFamily="2" charset="0"/>
              </a:rPr>
              <a:t>greu</a:t>
            </a:r>
            <a:r>
              <a:rPr lang="en-GB" sz="1400" dirty="0">
                <a:solidFill>
                  <a:srgbClr val="0D0D0D"/>
                </a:solidFill>
                <a:latin typeface="Segoe Print" panose="02000600000000000000" pitchFamily="2" charset="0"/>
              </a:rPr>
              <a:t> </a:t>
            </a:r>
            <a:r>
              <a:rPr lang="en-GB" sz="1400" dirty="0" err="1">
                <a:solidFill>
                  <a:srgbClr val="0D0D0D"/>
                </a:solidFill>
                <a:latin typeface="Segoe Print" panose="02000600000000000000" pitchFamily="2" charset="0"/>
              </a:rPr>
              <a:t>cymeriad</a:t>
            </a:r>
            <a:r>
              <a:rPr lang="en-GB" sz="1400" dirty="0">
                <a:solidFill>
                  <a:srgbClr val="0D0D0D"/>
                </a:solidFill>
                <a:latin typeface="Segoe Print" panose="02000600000000000000" pitchFamily="2" charset="0"/>
              </a:rPr>
              <a:t> </a:t>
            </a:r>
            <a:r>
              <a:rPr lang="en-GB" sz="1400" dirty="0" err="1">
                <a:solidFill>
                  <a:srgbClr val="0D0D0D"/>
                </a:solidFill>
                <a:latin typeface="Segoe Print" panose="02000600000000000000" pitchFamily="2" charset="0"/>
              </a:rPr>
              <a:t>eich</a:t>
            </a:r>
            <a:r>
              <a:rPr lang="en-GB" sz="1400" dirty="0">
                <a:solidFill>
                  <a:srgbClr val="0D0D0D"/>
                </a:solidFill>
                <a:latin typeface="Segoe Print" panose="02000600000000000000" pitchFamily="2" charset="0"/>
              </a:rPr>
              <a:t> </a:t>
            </a:r>
            <a:r>
              <a:rPr lang="en-GB" sz="1400" dirty="0" err="1">
                <a:solidFill>
                  <a:srgbClr val="0D0D0D"/>
                </a:solidFill>
                <a:latin typeface="Segoe Print" panose="02000600000000000000" pitchFamily="2" charset="0"/>
              </a:rPr>
              <a:t>hun</a:t>
            </a:r>
            <a:r>
              <a:rPr lang="en-GB" sz="1400" dirty="0">
                <a:solidFill>
                  <a:srgbClr val="0D0D0D"/>
                </a:solidFill>
                <a:latin typeface="Segoe Print" panose="02000600000000000000" pitchFamily="2" charset="0"/>
              </a:rPr>
              <a:t> </a:t>
            </a:r>
            <a:r>
              <a:rPr lang="en-GB" sz="1400" dirty="0" err="1">
                <a:solidFill>
                  <a:srgbClr val="0D0D0D"/>
                </a:solidFill>
                <a:latin typeface="Segoe Print" panose="02000600000000000000" pitchFamily="2" charset="0"/>
              </a:rPr>
              <a:t>sy’n</a:t>
            </a:r>
            <a:r>
              <a:rPr lang="en-GB" sz="1400" dirty="0">
                <a:solidFill>
                  <a:srgbClr val="0D0D0D"/>
                </a:solidFill>
                <a:latin typeface="Segoe Print" panose="02000600000000000000" pitchFamily="2" charset="0"/>
              </a:rPr>
              <a:t> </a:t>
            </a:r>
            <a:r>
              <a:rPr lang="en-GB" sz="1400" dirty="0" err="1">
                <a:solidFill>
                  <a:srgbClr val="0D0D0D"/>
                </a:solidFill>
                <a:latin typeface="Segoe Print" panose="02000600000000000000" pitchFamily="2" charset="0"/>
              </a:rPr>
              <a:t>byw</a:t>
            </a:r>
            <a:r>
              <a:rPr lang="en-GB" sz="1400" dirty="0">
                <a:solidFill>
                  <a:srgbClr val="0D0D0D"/>
                </a:solidFill>
                <a:latin typeface="Segoe Print" panose="02000600000000000000" pitchFamily="2" charset="0"/>
              </a:rPr>
              <a:t> </a:t>
            </a:r>
            <a:r>
              <a:rPr lang="en-GB" sz="1400" dirty="0" err="1">
                <a:solidFill>
                  <a:srgbClr val="0D0D0D"/>
                </a:solidFill>
                <a:latin typeface="Segoe Print" panose="02000600000000000000" pitchFamily="2" charset="0"/>
              </a:rPr>
              <a:t>yn</a:t>
            </a:r>
            <a:r>
              <a:rPr lang="en-GB" sz="1400" dirty="0">
                <a:solidFill>
                  <a:srgbClr val="0D0D0D"/>
                </a:solidFill>
                <a:latin typeface="Segoe Print" panose="02000600000000000000" pitchFamily="2" charset="0"/>
              </a:rPr>
              <a:t> </a:t>
            </a:r>
            <a:r>
              <a:rPr lang="en-GB" sz="1400" dirty="0" err="1">
                <a:solidFill>
                  <a:srgbClr val="0D0D0D"/>
                </a:solidFill>
                <a:latin typeface="Segoe Print" panose="02000600000000000000" pitchFamily="2" charset="0"/>
              </a:rPr>
              <a:t>eich</a:t>
            </a:r>
            <a:r>
              <a:rPr lang="en-GB" sz="1400" dirty="0">
                <a:solidFill>
                  <a:srgbClr val="0D0D0D"/>
                </a:solidFill>
                <a:latin typeface="Segoe Print" panose="02000600000000000000" pitchFamily="2" charset="0"/>
              </a:rPr>
              <a:t> </a:t>
            </a:r>
            <a:r>
              <a:rPr lang="en-GB" sz="1400" dirty="0" err="1">
                <a:solidFill>
                  <a:srgbClr val="0D0D0D"/>
                </a:solidFill>
                <a:latin typeface="Segoe Print" panose="02000600000000000000" pitchFamily="2" charset="0"/>
              </a:rPr>
              <a:t>calon</a:t>
            </a:r>
            <a:r>
              <a:rPr lang="en-GB" sz="1400" dirty="0">
                <a:solidFill>
                  <a:srgbClr val="0D0D0D"/>
                </a:solidFill>
                <a:latin typeface="Segoe Print" panose="02000600000000000000" pitchFamily="2" charset="0"/>
              </a:rPr>
              <a:t>? </a:t>
            </a:r>
            <a:r>
              <a:rPr lang="en-GB" sz="1400" dirty="0" err="1">
                <a:solidFill>
                  <a:srgbClr val="0D0D0D"/>
                </a:solidFill>
                <a:latin typeface="Segoe Print" panose="02000600000000000000" pitchFamily="2" charset="0"/>
              </a:rPr>
              <a:t>Cofiwch</a:t>
            </a:r>
            <a:r>
              <a:rPr lang="en-GB" sz="1400" dirty="0">
                <a:solidFill>
                  <a:srgbClr val="0D0D0D"/>
                </a:solidFill>
                <a:latin typeface="Segoe Print" panose="02000600000000000000" pitchFamily="2" charset="0"/>
              </a:rPr>
              <a:t>, </a:t>
            </a:r>
            <a:r>
              <a:rPr lang="en-GB" sz="1400" dirty="0" err="1">
                <a:solidFill>
                  <a:srgbClr val="0D0D0D"/>
                </a:solidFill>
                <a:latin typeface="Segoe Print" panose="02000600000000000000" pitchFamily="2" charset="0"/>
              </a:rPr>
              <a:t>rhaid</a:t>
            </a:r>
            <a:r>
              <a:rPr lang="en-GB" sz="1400" dirty="0">
                <a:solidFill>
                  <a:srgbClr val="0D0D0D"/>
                </a:solidFill>
                <a:latin typeface="Segoe Print" panose="02000600000000000000" pitchFamily="2" charset="0"/>
              </a:rPr>
              <a:t> bod </a:t>
            </a:r>
            <a:r>
              <a:rPr lang="en-GB" sz="1400" dirty="0" err="1">
                <a:solidFill>
                  <a:srgbClr val="0D0D0D"/>
                </a:solidFill>
                <a:latin typeface="Segoe Print" panose="02000600000000000000" pitchFamily="2" charset="0"/>
              </a:rPr>
              <a:t>eich</a:t>
            </a:r>
            <a:r>
              <a:rPr lang="en-GB" sz="1400" dirty="0">
                <a:solidFill>
                  <a:srgbClr val="0D0D0D"/>
                </a:solidFill>
                <a:latin typeface="Segoe Print" panose="02000600000000000000" pitchFamily="2" charset="0"/>
              </a:rPr>
              <a:t> </a:t>
            </a:r>
            <a:r>
              <a:rPr lang="en-GB" sz="1400" dirty="0" err="1">
                <a:solidFill>
                  <a:srgbClr val="0D0D0D"/>
                </a:solidFill>
                <a:latin typeface="Segoe Print" panose="02000600000000000000" pitchFamily="2" charset="0"/>
              </a:rPr>
              <a:t>cymeriad</a:t>
            </a:r>
            <a:r>
              <a:rPr lang="en-GB" sz="1400" dirty="0">
                <a:solidFill>
                  <a:srgbClr val="0D0D0D"/>
                </a:solidFill>
                <a:latin typeface="Segoe Print" panose="02000600000000000000" pitchFamily="2" charset="0"/>
              </a:rPr>
              <a:t> </a:t>
            </a:r>
            <a:r>
              <a:rPr lang="en-GB" sz="1400" dirty="0" err="1">
                <a:solidFill>
                  <a:srgbClr val="0D0D0D"/>
                </a:solidFill>
                <a:latin typeface="Segoe Print" panose="02000600000000000000" pitchFamily="2" charset="0"/>
              </a:rPr>
              <a:t>yn</a:t>
            </a:r>
            <a:r>
              <a:rPr lang="en-GB" sz="1400" dirty="0">
                <a:solidFill>
                  <a:srgbClr val="0D0D0D"/>
                </a:solidFill>
                <a:latin typeface="Segoe Print" panose="02000600000000000000" pitchFamily="2" charset="0"/>
              </a:rPr>
              <a:t> DDEWR </a:t>
            </a:r>
            <a:r>
              <a:rPr lang="en-GB" sz="1400" dirty="0" err="1">
                <a:solidFill>
                  <a:srgbClr val="0D0D0D"/>
                </a:solidFill>
                <a:latin typeface="Segoe Print" panose="02000600000000000000" pitchFamily="2" charset="0"/>
              </a:rPr>
              <a:t>fel</a:t>
            </a:r>
            <a:r>
              <a:rPr lang="en-GB" sz="1400" dirty="0">
                <a:solidFill>
                  <a:srgbClr val="0D0D0D"/>
                </a:solidFill>
                <a:latin typeface="Segoe Print" panose="02000600000000000000" pitchFamily="2" charset="0"/>
              </a:rPr>
              <a:t> </a:t>
            </a:r>
            <a:r>
              <a:rPr lang="en-GB" sz="1400" dirty="0" err="1">
                <a:solidFill>
                  <a:srgbClr val="0D0D0D"/>
                </a:solidFill>
                <a:latin typeface="Segoe Print" panose="02000600000000000000" pitchFamily="2" charset="0"/>
              </a:rPr>
              <a:t>Ario</a:t>
            </a:r>
            <a:r>
              <a:rPr lang="en-GB" sz="1400" dirty="0">
                <a:solidFill>
                  <a:srgbClr val="0D0D0D"/>
                </a:solidFill>
                <a:latin typeface="Segoe Print" panose="02000600000000000000" pitchFamily="2" charset="0"/>
              </a:rPr>
              <a:t>! A </a:t>
            </a:r>
            <a:r>
              <a:rPr lang="en-GB" sz="1400" dirty="0" err="1">
                <a:solidFill>
                  <a:srgbClr val="0D0D0D"/>
                </a:solidFill>
                <a:latin typeface="Segoe Print" panose="02000600000000000000" pitchFamily="2" charset="0"/>
              </a:rPr>
              <a:t>fedrwch</a:t>
            </a:r>
            <a:r>
              <a:rPr lang="en-GB" sz="1400" dirty="0">
                <a:solidFill>
                  <a:srgbClr val="0D0D0D"/>
                </a:solidFill>
                <a:latin typeface="Segoe Print" panose="02000600000000000000" pitchFamily="2" charset="0"/>
              </a:rPr>
              <a:t> chi </a:t>
            </a:r>
            <a:r>
              <a:rPr lang="en-GB" sz="1400" dirty="0" err="1">
                <a:solidFill>
                  <a:srgbClr val="0D0D0D"/>
                </a:solidFill>
                <a:latin typeface="Segoe Print" panose="02000600000000000000" pitchFamily="2" charset="0"/>
              </a:rPr>
              <a:t>ysgrifennu</a:t>
            </a:r>
            <a:r>
              <a:rPr lang="en-GB" sz="1400" dirty="0">
                <a:solidFill>
                  <a:srgbClr val="0D0D0D"/>
                </a:solidFill>
                <a:latin typeface="Segoe Print" panose="02000600000000000000" pitchFamily="2" charset="0"/>
              </a:rPr>
              <a:t> </a:t>
            </a:r>
            <a:r>
              <a:rPr lang="en-GB" sz="1400" dirty="0" err="1">
                <a:solidFill>
                  <a:srgbClr val="0D0D0D"/>
                </a:solidFill>
                <a:latin typeface="Segoe Print" panose="02000600000000000000" pitchFamily="2" charset="0"/>
              </a:rPr>
              <a:t>rhinweddau</a:t>
            </a:r>
            <a:r>
              <a:rPr lang="en-GB" sz="1400" dirty="0">
                <a:solidFill>
                  <a:srgbClr val="0D0D0D"/>
                </a:solidFill>
                <a:latin typeface="Segoe Print" panose="02000600000000000000" pitchFamily="2" charset="0"/>
              </a:rPr>
              <a:t> </a:t>
            </a:r>
            <a:r>
              <a:rPr lang="en-GB" sz="1400" dirty="0" err="1">
                <a:solidFill>
                  <a:srgbClr val="0D0D0D"/>
                </a:solidFill>
                <a:latin typeface="Segoe Print" panose="02000600000000000000" pitchFamily="2" charset="0"/>
              </a:rPr>
              <a:t>eich</a:t>
            </a:r>
            <a:r>
              <a:rPr lang="en-GB" sz="1400" dirty="0">
                <a:solidFill>
                  <a:srgbClr val="0D0D0D"/>
                </a:solidFill>
                <a:latin typeface="Segoe Print" panose="02000600000000000000" pitchFamily="2" charset="0"/>
              </a:rPr>
              <a:t> </a:t>
            </a:r>
            <a:r>
              <a:rPr lang="en-GB" sz="1400" dirty="0" err="1">
                <a:solidFill>
                  <a:srgbClr val="0D0D0D"/>
                </a:solidFill>
                <a:latin typeface="Segoe Print" panose="02000600000000000000" pitchFamily="2" charset="0"/>
              </a:rPr>
              <a:t>cymeriad</a:t>
            </a:r>
            <a:r>
              <a:rPr lang="en-GB" sz="1400" dirty="0">
                <a:solidFill>
                  <a:srgbClr val="0D0D0D"/>
                </a:solidFill>
                <a:latin typeface="Segoe Print" panose="02000600000000000000" pitchFamily="2" charset="0"/>
              </a:rPr>
              <a:t> </a:t>
            </a:r>
            <a:r>
              <a:rPr lang="en-GB" sz="1400" dirty="0" err="1">
                <a:solidFill>
                  <a:srgbClr val="0D0D0D"/>
                </a:solidFill>
                <a:latin typeface="Segoe Print" panose="02000600000000000000" pitchFamily="2" charset="0"/>
              </a:rPr>
              <a:t>hefyd</a:t>
            </a:r>
            <a:r>
              <a:rPr lang="en-GB" sz="1400" dirty="0">
                <a:solidFill>
                  <a:srgbClr val="0D0D0D"/>
                </a:solidFill>
                <a:latin typeface="Segoe Print" panose="02000600000000000000" pitchFamily="2" charset="0"/>
              </a:rPr>
              <a:t>?</a:t>
            </a:r>
          </a:p>
          <a:p>
            <a:pPr fontAlgn="base"/>
            <a:r>
              <a:rPr lang="en-GB" sz="1400" dirty="0">
                <a:solidFill>
                  <a:srgbClr val="000000"/>
                </a:solidFill>
                <a:latin typeface="Segoe Print" panose="02000600000000000000" pitchFamily="2" charset="0"/>
              </a:rPr>
              <a:t>​</a:t>
            </a:r>
            <a:endParaRPr lang="en-GB" sz="1400" dirty="0">
              <a:solidFill>
                <a:srgbClr val="000000"/>
              </a:solidFill>
              <a:latin typeface="Segoe UI" panose="020B0502040204020203" pitchFamily="34" charset="0"/>
            </a:endParaRPr>
          </a:p>
          <a:p>
            <a:pPr fontAlgn="base"/>
            <a:r>
              <a:rPr lang="en-GB" sz="1400" b="1" dirty="0">
                <a:solidFill>
                  <a:srgbClr val="CC99FF"/>
                </a:solidFill>
                <a:latin typeface="Segoe Print" panose="02000600000000000000" pitchFamily="2" charset="0"/>
              </a:rPr>
              <a:t>Can you create a character that lives in your heart? Remember, your character must be BRAVE just like </a:t>
            </a:r>
            <a:r>
              <a:rPr lang="en-GB" sz="1400" b="1" dirty="0" err="1">
                <a:solidFill>
                  <a:srgbClr val="CC99FF"/>
                </a:solidFill>
                <a:latin typeface="Segoe Print" panose="02000600000000000000" pitchFamily="2" charset="0"/>
              </a:rPr>
              <a:t>Ario</a:t>
            </a:r>
            <a:r>
              <a:rPr lang="en-GB" sz="1400" b="1" dirty="0">
                <a:solidFill>
                  <a:srgbClr val="CC99FF"/>
                </a:solidFill>
                <a:latin typeface="Segoe Print" panose="02000600000000000000" pitchFamily="2" charset="0"/>
              </a:rPr>
              <a:t>! Can you write the characteristics of your brave character too?</a:t>
            </a:r>
            <a:endParaRPr lang="en-US" sz="1400" b="0" i="0" dirty="0">
              <a:solidFill>
                <a:srgbClr val="000000"/>
              </a:solidFill>
              <a:effectLst/>
              <a:latin typeface="Segoe UI" panose="020B0502040204020203" pitchFamily="34" charset="0"/>
            </a:endParaRPr>
          </a:p>
        </p:txBody>
      </p:sp>
      <p:sp>
        <p:nvSpPr>
          <p:cNvPr id="4" name="Rectangle 3">
            <a:extLst>
              <a:ext uri="{FF2B5EF4-FFF2-40B4-BE49-F238E27FC236}">
                <a16:creationId xmlns:a16="http://schemas.microsoft.com/office/drawing/2014/main" id="{18DDF479-7EC6-4FDE-8EDA-DEF95E1C0ED6}"/>
              </a:ext>
            </a:extLst>
          </p:cNvPr>
          <p:cNvSpPr>
            <a:spLocks noChangeArrowheads="1"/>
          </p:cNvSpPr>
          <p:nvPr/>
        </p:nvSpPr>
        <p:spPr bwMode="auto">
          <a:xfrm>
            <a:off x="192881" y="198011"/>
            <a:ext cx="4150519" cy="54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anchor="ctr" anchorCtr="0" compatLnSpc="1">
            <a:prstTxWarp prst="textNoShape">
              <a:avLst/>
            </a:prstTxWarp>
            <a:spAutoFit/>
          </a:bodyPr>
          <a:lstStyle/>
          <a:p>
            <a:pPr defTabSz="514356" eaLnBrk="0" fontAlgn="base" hangingPunct="0">
              <a:spcBef>
                <a:spcPct val="0"/>
              </a:spcBef>
              <a:spcAft>
                <a:spcPct val="0"/>
              </a:spcAft>
            </a:pPr>
            <a:r>
              <a:rPr lang="en-US" altLang="en-US" sz="1600" b="1" u="sng" dirty="0" err="1">
                <a:latin typeface="Segoe Print"/>
                <a:ea typeface="Calibri" panose="020F0502020204030204" pitchFamily="34" charset="0"/>
                <a:cs typeface="Times New Roman"/>
              </a:rPr>
              <a:t>Tasg</a:t>
            </a:r>
            <a:r>
              <a:rPr lang="en-US" altLang="en-US" sz="1600" b="1" u="sng" dirty="0">
                <a:latin typeface="Segoe Print"/>
                <a:ea typeface="Calibri" panose="020F0502020204030204" pitchFamily="34" charset="0"/>
                <a:cs typeface="Times New Roman"/>
              </a:rPr>
              <a:t> 1 </a:t>
            </a:r>
            <a:r>
              <a:rPr lang="en-US" altLang="en-US" sz="1600" b="1" u="sng" dirty="0" err="1">
                <a:latin typeface="Segoe Print"/>
                <a:ea typeface="Calibri" panose="020F0502020204030204" pitchFamily="34" charset="0"/>
                <a:cs typeface="Times New Roman"/>
              </a:rPr>
              <a:t>Cymraeg</a:t>
            </a:r>
            <a:r>
              <a:rPr lang="en-US" altLang="en-US" sz="1600" b="1" u="sng" dirty="0">
                <a:latin typeface="Segoe Print"/>
                <a:ea typeface="Calibri" panose="020F0502020204030204" pitchFamily="34" charset="0"/>
                <a:cs typeface="Times New Roman"/>
              </a:rPr>
              <a:t> (</a:t>
            </a:r>
            <a:r>
              <a:rPr lang="en-US" altLang="en-US" sz="1600" b="1" u="sng" dirty="0" err="1">
                <a:latin typeface="Segoe Print"/>
                <a:ea typeface="Calibri" panose="020F0502020204030204" pitchFamily="34" charset="0"/>
                <a:cs typeface="Times New Roman"/>
              </a:rPr>
              <a:t>Yn</a:t>
            </a:r>
            <a:r>
              <a:rPr lang="en-US" altLang="en-US" sz="1600" b="1" u="sng" dirty="0">
                <a:latin typeface="Segoe Print"/>
                <a:ea typeface="Calibri" panose="020F0502020204030204" pitchFamily="34" charset="0"/>
                <a:cs typeface="Times New Roman"/>
              </a:rPr>
              <a:t> </a:t>
            </a:r>
            <a:r>
              <a:rPr lang="en-US" altLang="en-US" sz="1600" b="1" u="sng" dirty="0" err="1">
                <a:latin typeface="Segoe Print"/>
                <a:ea typeface="Calibri" panose="020F0502020204030204" pitchFamily="34" charset="0"/>
                <a:cs typeface="Times New Roman"/>
              </a:rPr>
              <a:t>yr</a:t>
            </a:r>
            <a:r>
              <a:rPr lang="en-US" altLang="en-US" sz="1600" b="1" u="sng" dirty="0">
                <a:latin typeface="Segoe Print"/>
                <a:ea typeface="Calibri" panose="020F0502020204030204" pitchFamily="34" charset="0"/>
                <a:cs typeface="Times New Roman"/>
              </a:rPr>
              <a:t> Ysgol)</a:t>
            </a:r>
            <a:endParaRPr lang="en-GB" altLang="en-US" sz="1100" dirty="0">
              <a:latin typeface="Segoe Print"/>
              <a:cs typeface="Times New Roman"/>
            </a:endParaRPr>
          </a:p>
          <a:p>
            <a:pPr defTabSz="514356" eaLnBrk="0" fontAlgn="base" hangingPunct="0">
              <a:spcBef>
                <a:spcPct val="0"/>
              </a:spcBef>
              <a:spcAft>
                <a:spcPct val="0"/>
              </a:spcAft>
            </a:pPr>
            <a:r>
              <a:rPr lang="en-US" altLang="en-US" sz="1600" b="1" u="sng" dirty="0">
                <a:solidFill>
                  <a:srgbClr val="CC00CC"/>
                </a:solidFill>
                <a:latin typeface="Segoe Print"/>
                <a:ea typeface="Calibri" panose="020F0502020204030204" pitchFamily="34" charset="0"/>
                <a:cs typeface="Times New Roman"/>
              </a:rPr>
              <a:t>Welsh Task 1 (In school)</a:t>
            </a:r>
            <a:endParaRPr lang="en-US" altLang="en-US" sz="2800" dirty="0">
              <a:latin typeface="Segoe Print"/>
              <a:cs typeface="Times New Roman"/>
            </a:endParaRPr>
          </a:p>
        </p:txBody>
      </p:sp>
      <p:sp>
        <p:nvSpPr>
          <p:cNvPr id="5" name="Rectangle 4">
            <a:extLst>
              <a:ext uri="{FF2B5EF4-FFF2-40B4-BE49-F238E27FC236}">
                <a16:creationId xmlns:a16="http://schemas.microsoft.com/office/drawing/2014/main" id="{30DC4EB4-4DE4-40F0-A861-B18239A30D9E}"/>
              </a:ext>
            </a:extLst>
          </p:cNvPr>
          <p:cNvSpPr/>
          <p:nvPr/>
        </p:nvSpPr>
        <p:spPr>
          <a:xfrm>
            <a:off x="397061" y="3641812"/>
            <a:ext cx="6070600" cy="619928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24978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EA1352-6AA6-48A4-8AC8-71CED2219C1F}"/>
              </a:ext>
            </a:extLst>
          </p:cNvPr>
          <p:cNvSpPr txBox="1"/>
          <p:nvPr/>
        </p:nvSpPr>
        <p:spPr>
          <a:xfrm>
            <a:off x="349731" y="352097"/>
            <a:ext cx="634979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err="1">
                <a:latin typeface="Segoe Print" pitchFamily="2" charset="0"/>
                <a:cs typeface="Calibri" panose="020F0502020204030204"/>
              </a:rPr>
              <a:t>Tasg</a:t>
            </a:r>
            <a:r>
              <a:rPr lang="en-US" u="sng" dirty="0">
                <a:latin typeface="Segoe Print" pitchFamily="2" charset="0"/>
                <a:cs typeface="Calibri" panose="020F0502020204030204"/>
              </a:rPr>
              <a:t> 1 </a:t>
            </a:r>
            <a:r>
              <a:rPr lang="en-US" u="sng" dirty="0" err="1">
                <a:latin typeface="Segoe Print" pitchFamily="2" charset="0"/>
                <a:cs typeface="Calibri" panose="020F0502020204030204"/>
              </a:rPr>
              <a:t>Cymraeg</a:t>
            </a:r>
            <a:r>
              <a:rPr lang="en-US" u="sng" dirty="0">
                <a:latin typeface="Segoe Print" pitchFamily="2" charset="0"/>
                <a:cs typeface="Calibri" panose="020F0502020204030204"/>
              </a:rPr>
              <a:t> (y </a:t>
            </a:r>
            <a:r>
              <a:rPr lang="en-US" u="sng" dirty="0" err="1">
                <a:latin typeface="Segoe Print" pitchFamily="2" charset="0"/>
                <a:cs typeface="Calibri" panose="020F0502020204030204"/>
              </a:rPr>
              <a:t>stori</a:t>
            </a:r>
            <a:r>
              <a:rPr lang="en-US" u="sng" dirty="0">
                <a:latin typeface="Segoe Print" pitchFamily="2" charset="0"/>
                <a:cs typeface="Calibri" panose="020F0502020204030204"/>
              </a:rPr>
              <a:t> </a:t>
            </a:r>
            <a:r>
              <a:rPr lang="en-US" u="sng" dirty="0" err="1">
                <a:latin typeface="Segoe Print" pitchFamily="2" charset="0"/>
                <a:cs typeface="Calibri" panose="020F0502020204030204"/>
              </a:rPr>
              <a:t>yn</a:t>
            </a:r>
            <a:r>
              <a:rPr lang="en-US" u="sng" dirty="0">
                <a:latin typeface="Segoe Print" pitchFamily="2" charset="0"/>
                <a:cs typeface="Calibri" panose="020F0502020204030204"/>
              </a:rPr>
              <a:t> </a:t>
            </a:r>
            <a:r>
              <a:rPr lang="en-US" u="sng" dirty="0" err="1">
                <a:latin typeface="Segoe Print" pitchFamily="2" charset="0"/>
                <a:cs typeface="Calibri" panose="020F0502020204030204"/>
              </a:rPr>
              <a:t>Gymraeg</a:t>
            </a:r>
            <a:r>
              <a:rPr lang="en-US" u="sng" dirty="0">
                <a:latin typeface="Segoe Print" pitchFamily="2" charset="0"/>
                <a:cs typeface="Calibri" panose="020F0502020204030204"/>
              </a:rPr>
              <a:t>)</a:t>
            </a:r>
          </a:p>
          <a:p>
            <a:endParaRPr lang="en-US" dirty="0">
              <a:hlinkClick r:id="rId2"/>
            </a:endParaRPr>
          </a:p>
          <a:p>
            <a:r>
              <a:rPr lang="en-US" dirty="0">
                <a:hlinkClick r:id="rId2"/>
              </a:rPr>
              <a:t>https://interagencystandingcommittee.org/system/files/2020-04/My%20Hero%20is%20You%2C%20Storybook%20for%20Children%20on%20COVID-19%20%28Welsh%29.pdf</a:t>
            </a:r>
            <a:endParaRPr lang="en-US" dirty="0">
              <a:cs typeface="Calibri" panose="020F0502020204030204"/>
            </a:endParaRPr>
          </a:p>
          <a:p>
            <a:endParaRPr lang="en-US" dirty="0">
              <a:cs typeface="Calibri" panose="020F0502020204030204"/>
            </a:endParaRPr>
          </a:p>
          <a:p>
            <a:endParaRPr lang="en-US" dirty="0">
              <a:cs typeface="Calibri" panose="020F0502020204030204"/>
            </a:endParaRPr>
          </a:p>
        </p:txBody>
      </p:sp>
      <p:sp>
        <p:nvSpPr>
          <p:cNvPr id="3" name="TextBox 2">
            <a:extLst>
              <a:ext uri="{FF2B5EF4-FFF2-40B4-BE49-F238E27FC236}">
                <a16:creationId xmlns:a16="http://schemas.microsoft.com/office/drawing/2014/main" id="{29705537-567D-433E-9534-7CB90A0A2DC6}"/>
              </a:ext>
            </a:extLst>
          </p:cNvPr>
          <p:cNvSpPr txBox="1"/>
          <p:nvPr/>
        </p:nvSpPr>
        <p:spPr>
          <a:xfrm>
            <a:off x="260648" y="2288704"/>
            <a:ext cx="6404442"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latin typeface="Segoe Print" pitchFamily="2" charset="0"/>
                <a:cs typeface="Calibri" panose="020F0502020204030204"/>
              </a:rPr>
              <a:t>Task 1 Welsh (the story in English)</a:t>
            </a:r>
          </a:p>
          <a:p>
            <a:endParaRPr lang="en-US" dirty="0">
              <a:hlinkClick r:id="rId3"/>
            </a:endParaRPr>
          </a:p>
          <a:p>
            <a:r>
              <a:rPr lang="en-US" dirty="0">
                <a:hlinkClick r:id="rId3"/>
              </a:rPr>
              <a:t>https://interagencystandingcommittee.org/system/files/2020-04/My%20Hero%20is%20You%2C%20Storybook%20for%20Children%20on%20COVID-19.pdf</a:t>
            </a:r>
            <a:endParaRPr lang="en-US" dirty="0">
              <a:cs typeface="Calibri" panose="020F0502020204030204"/>
            </a:endParaRPr>
          </a:p>
          <a:p>
            <a:endParaRPr lang="en-US" dirty="0">
              <a:cs typeface="Calibri" panose="020F0502020204030204"/>
            </a:endParaRPr>
          </a:p>
          <a:p>
            <a:endParaRPr lang="en-US" dirty="0">
              <a:cs typeface="Calibri" panose="020F0502020204030204"/>
            </a:endParaRPr>
          </a:p>
        </p:txBody>
      </p:sp>
    </p:spTree>
    <p:extLst>
      <p:ext uri="{BB962C8B-B14F-4D97-AF65-F5344CB8AC3E}">
        <p14:creationId xmlns:p14="http://schemas.microsoft.com/office/powerpoint/2010/main" val="1230215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05740" y="3673355"/>
            <a:ext cx="6423660" cy="6036469"/>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205740" y="111297"/>
            <a:ext cx="6652260" cy="3600986"/>
          </a:xfrm>
          <a:prstGeom prst="rect">
            <a:avLst/>
          </a:prstGeom>
        </p:spPr>
        <p:txBody>
          <a:bodyPr wrap="square" anchor="t">
            <a:spAutoFit/>
          </a:bodyPr>
          <a:lstStyle/>
          <a:p>
            <a:pPr fontAlgn="base"/>
            <a:r>
              <a:rPr lang="en-GB" sz="2000" b="1" i="0" u="sng" dirty="0" err="1">
                <a:solidFill>
                  <a:srgbClr val="000000"/>
                </a:solidFill>
                <a:effectLst/>
                <a:latin typeface="Segoe Print"/>
              </a:rPr>
              <a:t>Tasg</a:t>
            </a:r>
            <a:r>
              <a:rPr lang="en-GB" sz="2000" b="1" i="0" u="sng" dirty="0">
                <a:solidFill>
                  <a:srgbClr val="000000"/>
                </a:solidFill>
                <a:effectLst/>
                <a:latin typeface="Segoe Print"/>
              </a:rPr>
              <a:t> </a:t>
            </a:r>
            <a:r>
              <a:rPr lang="en-GB" sz="2000" b="1" i="0" u="sng" dirty="0" err="1">
                <a:solidFill>
                  <a:srgbClr val="000000"/>
                </a:solidFill>
                <a:effectLst/>
                <a:latin typeface="Segoe Print"/>
              </a:rPr>
              <a:t>Cymraeg</a:t>
            </a:r>
            <a:r>
              <a:rPr lang="en-GB" sz="2000" b="1" i="0" u="sng" dirty="0">
                <a:solidFill>
                  <a:srgbClr val="000000"/>
                </a:solidFill>
                <a:effectLst/>
                <a:latin typeface="Segoe Print"/>
              </a:rPr>
              <a:t> 2 </a:t>
            </a:r>
            <a:r>
              <a:rPr lang="en-GB" sz="2000" b="1" i="0" u="sng" dirty="0" err="1">
                <a:solidFill>
                  <a:srgbClr val="000000"/>
                </a:solidFill>
                <a:effectLst/>
                <a:latin typeface="Segoe Print"/>
              </a:rPr>
              <a:t>Darllen</a:t>
            </a:r>
            <a:r>
              <a:rPr lang="en-GB" sz="2000" b="1" i="0" u="sng" dirty="0">
                <a:solidFill>
                  <a:srgbClr val="000000"/>
                </a:solidFill>
                <a:effectLst/>
                <a:latin typeface="Segoe Print"/>
              </a:rPr>
              <a:t> a </a:t>
            </a:r>
            <a:r>
              <a:rPr lang="en-GB" sz="2000" b="1" i="0" u="sng" dirty="0" err="1">
                <a:solidFill>
                  <a:srgbClr val="000000"/>
                </a:solidFill>
                <a:effectLst/>
                <a:latin typeface="Segoe Print"/>
              </a:rPr>
              <a:t>Deall</a:t>
            </a:r>
            <a:r>
              <a:rPr lang="en-GB" sz="2000" b="1" i="0" u="sng" dirty="0">
                <a:solidFill>
                  <a:srgbClr val="000000"/>
                </a:solidFill>
                <a:effectLst/>
                <a:latin typeface="Segoe Print"/>
              </a:rPr>
              <a:t> /</a:t>
            </a:r>
            <a:r>
              <a:rPr lang="en-GB" sz="2000" b="1" i="0" u="sng" dirty="0">
                <a:solidFill>
                  <a:srgbClr val="7030A0"/>
                </a:solidFill>
                <a:effectLst/>
                <a:latin typeface="Segoe Print"/>
              </a:rPr>
              <a:t> </a:t>
            </a:r>
            <a:endParaRPr lang="en-US" dirty="0">
              <a:solidFill>
                <a:srgbClr val="000000"/>
              </a:solidFill>
              <a:latin typeface="Segoe Print"/>
            </a:endParaRPr>
          </a:p>
          <a:p>
            <a:r>
              <a:rPr lang="en-GB" sz="2000" b="1" i="0" u="sng" dirty="0">
                <a:solidFill>
                  <a:srgbClr val="7030A0"/>
                </a:solidFill>
                <a:effectLst/>
                <a:latin typeface="Segoe Print"/>
              </a:rPr>
              <a:t>Welsh task 2 Reading Comprehension Task</a:t>
            </a:r>
            <a:r>
              <a:rPr lang="en-US" sz="2000" b="0" i="0" dirty="0">
                <a:solidFill>
                  <a:srgbClr val="000000"/>
                </a:solidFill>
                <a:effectLst/>
                <a:latin typeface="Segoe Print"/>
              </a:rPr>
              <a:t>​</a:t>
            </a:r>
            <a:endParaRPr lang="en-US" dirty="0">
              <a:latin typeface="Segoe Print"/>
            </a:endParaRPr>
          </a:p>
          <a:p>
            <a:pPr fontAlgn="base"/>
            <a:endParaRPr lang="en-US" sz="2000" b="0" i="0" dirty="0">
              <a:solidFill>
                <a:srgbClr val="000000"/>
              </a:solidFill>
              <a:effectLst/>
              <a:latin typeface="Segoe UI" panose="020B0502040204020203" pitchFamily="34" charset="0"/>
              <a:cs typeface="Segoe UI" panose="020B0502040204020203" pitchFamily="34" charset="0"/>
            </a:endParaRPr>
          </a:p>
          <a:p>
            <a:pPr fontAlgn="base"/>
            <a:r>
              <a:rPr lang="en-GB" sz="1400" b="0" i="0" dirty="0" err="1">
                <a:solidFill>
                  <a:srgbClr val="000000"/>
                </a:solidFill>
                <a:effectLst/>
                <a:latin typeface="Segoe Print"/>
              </a:rPr>
              <a:t>Darllenwch</a:t>
            </a:r>
            <a:r>
              <a:rPr lang="en-GB" sz="1400" b="0" i="0" dirty="0">
                <a:solidFill>
                  <a:srgbClr val="000000"/>
                </a:solidFill>
                <a:effectLst/>
                <a:latin typeface="Segoe Print"/>
              </a:rPr>
              <a:t> y darn </a:t>
            </a:r>
            <a:r>
              <a:rPr lang="en-GB" sz="1400" b="0" i="0" dirty="0" err="1">
                <a:solidFill>
                  <a:srgbClr val="000000"/>
                </a:solidFill>
                <a:effectLst/>
                <a:latin typeface="Segoe Print"/>
              </a:rPr>
              <a:t>darllen</a:t>
            </a:r>
            <a:r>
              <a:rPr lang="en-GB" sz="1400" dirty="0">
                <a:solidFill>
                  <a:srgbClr val="000000"/>
                </a:solidFill>
                <a:latin typeface="Segoe Print"/>
              </a:rPr>
              <a:t> </a:t>
            </a:r>
          </a:p>
          <a:p>
            <a:pPr fontAlgn="base"/>
            <a:r>
              <a:rPr lang="en-GB" sz="1400" dirty="0">
                <a:solidFill>
                  <a:srgbClr val="000000"/>
                </a:solidFill>
                <a:latin typeface="Segoe Print"/>
              </a:rPr>
              <a:t> </a:t>
            </a:r>
            <a:r>
              <a:rPr lang="en-GB" sz="1400" b="0" i="0" dirty="0">
                <a:solidFill>
                  <a:srgbClr val="000000"/>
                </a:solidFill>
                <a:effectLst/>
                <a:latin typeface="Segoe Print"/>
              </a:rPr>
              <a:t>a </a:t>
            </a:r>
            <a:r>
              <a:rPr lang="en-GB" sz="1400" b="0" i="0" dirty="0" err="1">
                <a:solidFill>
                  <a:srgbClr val="000000"/>
                </a:solidFill>
                <a:effectLst/>
                <a:latin typeface="Segoe Print"/>
              </a:rPr>
              <a:t>chwblhewch</a:t>
            </a:r>
            <a:r>
              <a:rPr lang="en-GB" sz="1400" b="0" i="0" dirty="0">
                <a:solidFill>
                  <a:srgbClr val="000000"/>
                </a:solidFill>
                <a:effectLst/>
                <a:latin typeface="Segoe Print"/>
              </a:rPr>
              <a:t> </a:t>
            </a:r>
            <a:r>
              <a:rPr lang="en-GB" sz="1400" b="1" i="0" dirty="0" err="1">
                <a:solidFill>
                  <a:srgbClr val="000000"/>
                </a:solidFill>
                <a:effectLst/>
                <a:latin typeface="Segoe Print"/>
              </a:rPr>
              <a:t>Tasg</a:t>
            </a:r>
            <a:r>
              <a:rPr lang="en-GB" sz="1400" b="1" i="0" dirty="0">
                <a:solidFill>
                  <a:srgbClr val="000000"/>
                </a:solidFill>
                <a:effectLst/>
                <a:latin typeface="Segoe Print"/>
              </a:rPr>
              <a:t> </a:t>
            </a:r>
            <a:r>
              <a:rPr lang="en-GB" sz="1400" b="1" i="0" dirty="0" err="1">
                <a:solidFill>
                  <a:srgbClr val="000000"/>
                </a:solidFill>
                <a:effectLst/>
                <a:latin typeface="Segoe Print"/>
              </a:rPr>
              <a:t>Cymraeg</a:t>
            </a:r>
            <a:r>
              <a:rPr lang="en-GB" sz="1400" b="1" i="0" dirty="0">
                <a:solidFill>
                  <a:srgbClr val="000000"/>
                </a:solidFill>
                <a:effectLst/>
                <a:latin typeface="Segoe Print"/>
              </a:rPr>
              <a:t> 2 </a:t>
            </a:r>
            <a:r>
              <a:rPr lang="en-GB" sz="1400" b="0" i="0" dirty="0">
                <a:solidFill>
                  <a:srgbClr val="000000"/>
                </a:solidFill>
                <a:effectLst/>
                <a:latin typeface="Segoe Print"/>
              </a:rPr>
              <a:t>– </a:t>
            </a:r>
          </a:p>
          <a:p>
            <a:pPr fontAlgn="base"/>
            <a:r>
              <a:rPr lang="en-GB" sz="1400" b="0" i="0" dirty="0">
                <a:solidFill>
                  <a:srgbClr val="000000"/>
                </a:solidFill>
                <a:effectLst/>
                <a:latin typeface="Segoe Print"/>
              </a:rPr>
              <a:t>Mae 3 </a:t>
            </a:r>
            <a:r>
              <a:rPr lang="en-GB" sz="1400" b="0" i="0" dirty="0" err="1">
                <a:solidFill>
                  <a:srgbClr val="000000"/>
                </a:solidFill>
                <a:effectLst/>
                <a:latin typeface="Segoe Print"/>
              </a:rPr>
              <a:t>opsiwn</a:t>
            </a:r>
            <a:r>
              <a:rPr lang="en-GB" sz="1400" b="0" i="0" dirty="0">
                <a:solidFill>
                  <a:srgbClr val="000000"/>
                </a:solidFill>
                <a:effectLst/>
                <a:latin typeface="Segoe Print"/>
              </a:rPr>
              <a:t> </a:t>
            </a:r>
            <a:r>
              <a:rPr lang="en-GB" sz="1400" b="0" i="0" dirty="0" err="1">
                <a:solidFill>
                  <a:srgbClr val="000000"/>
                </a:solidFill>
                <a:effectLst/>
                <a:latin typeface="Segoe Print"/>
              </a:rPr>
              <a:t>ar</a:t>
            </a:r>
            <a:r>
              <a:rPr lang="en-GB" sz="1400" b="0" i="0" dirty="0">
                <a:solidFill>
                  <a:srgbClr val="000000"/>
                </a:solidFill>
                <a:effectLst/>
                <a:latin typeface="Segoe Print"/>
              </a:rPr>
              <a:t> </a:t>
            </a:r>
            <a:r>
              <a:rPr lang="en-GB" sz="1400" b="0" i="0" dirty="0" err="1">
                <a:solidFill>
                  <a:srgbClr val="000000"/>
                </a:solidFill>
                <a:effectLst/>
                <a:latin typeface="Segoe Print"/>
              </a:rPr>
              <a:t>gyfer</a:t>
            </a:r>
            <a:r>
              <a:rPr lang="en-GB" sz="1400" b="0" i="0" dirty="0">
                <a:solidFill>
                  <a:srgbClr val="000000"/>
                </a:solidFill>
                <a:effectLst/>
                <a:latin typeface="Segoe Print"/>
              </a:rPr>
              <a:t> y darn </a:t>
            </a:r>
            <a:r>
              <a:rPr lang="en-GB" sz="1400" b="0" i="0" dirty="0" err="1">
                <a:solidFill>
                  <a:srgbClr val="000000"/>
                </a:solidFill>
                <a:effectLst/>
                <a:latin typeface="Segoe Print"/>
              </a:rPr>
              <a:t>darllen</a:t>
            </a:r>
            <a:r>
              <a:rPr lang="en-GB" sz="1400" b="0" i="0" dirty="0">
                <a:solidFill>
                  <a:srgbClr val="000000"/>
                </a:solidFill>
                <a:effectLst/>
                <a:latin typeface="Segoe Print"/>
              </a:rPr>
              <a:t>. </a:t>
            </a:r>
          </a:p>
          <a:p>
            <a:pPr fontAlgn="base"/>
            <a:r>
              <a:rPr lang="en-GB" sz="1400" b="0" i="0" dirty="0" err="1">
                <a:solidFill>
                  <a:srgbClr val="000000"/>
                </a:solidFill>
                <a:effectLst/>
                <a:latin typeface="Segoe Print"/>
              </a:rPr>
              <a:t>Dewisiwch</a:t>
            </a:r>
            <a:r>
              <a:rPr lang="en-GB" sz="1400" b="0" i="0" dirty="0">
                <a:solidFill>
                  <a:srgbClr val="000000"/>
                </a:solidFill>
                <a:effectLst/>
                <a:latin typeface="Segoe Print"/>
              </a:rPr>
              <a:t> yr un </a:t>
            </a:r>
            <a:r>
              <a:rPr lang="en-GB" sz="1400" b="0" i="0" dirty="0" err="1">
                <a:solidFill>
                  <a:srgbClr val="000000"/>
                </a:solidFill>
                <a:effectLst/>
                <a:latin typeface="Segoe Print"/>
              </a:rPr>
              <a:t>sydd</a:t>
            </a:r>
            <a:r>
              <a:rPr lang="en-GB" sz="1400" b="0" i="0" dirty="0">
                <a:solidFill>
                  <a:srgbClr val="000000"/>
                </a:solidFill>
                <a:effectLst/>
                <a:latin typeface="Segoe Print"/>
              </a:rPr>
              <a:t> </a:t>
            </a:r>
            <a:r>
              <a:rPr lang="en-GB" sz="1400" b="0" i="0" dirty="0" err="1">
                <a:solidFill>
                  <a:srgbClr val="000000"/>
                </a:solidFill>
                <a:effectLst/>
                <a:latin typeface="Segoe Print"/>
              </a:rPr>
              <a:t>yn</a:t>
            </a:r>
            <a:r>
              <a:rPr lang="en-GB" sz="1400" b="0" i="0" dirty="0">
                <a:solidFill>
                  <a:srgbClr val="000000"/>
                </a:solidFill>
                <a:effectLst/>
                <a:latin typeface="Segoe Print"/>
              </a:rPr>
              <a:t> </a:t>
            </a:r>
            <a:r>
              <a:rPr lang="en-GB" sz="1400" b="0" i="0" dirty="0" err="1">
                <a:solidFill>
                  <a:srgbClr val="000000"/>
                </a:solidFill>
                <a:effectLst/>
                <a:latin typeface="Segoe Print"/>
              </a:rPr>
              <a:t>addas</a:t>
            </a:r>
            <a:r>
              <a:rPr lang="en-GB" sz="1400" b="0" i="0" dirty="0">
                <a:solidFill>
                  <a:srgbClr val="000000"/>
                </a:solidFill>
                <a:effectLst/>
                <a:latin typeface="Segoe Print"/>
              </a:rPr>
              <a:t> </a:t>
            </a:r>
            <a:r>
              <a:rPr lang="en-GB" sz="1400" b="0" i="0" dirty="0" err="1">
                <a:solidFill>
                  <a:srgbClr val="000000"/>
                </a:solidFill>
                <a:effectLst/>
                <a:latin typeface="Segoe Print"/>
              </a:rPr>
              <a:t>ar</a:t>
            </a:r>
            <a:r>
              <a:rPr lang="en-GB" sz="1400" b="0" i="0" dirty="0">
                <a:solidFill>
                  <a:srgbClr val="000000"/>
                </a:solidFill>
                <a:effectLst/>
                <a:latin typeface="Segoe Print"/>
              </a:rPr>
              <a:t> </a:t>
            </a:r>
            <a:r>
              <a:rPr lang="en-GB" sz="1400" b="0" i="0" dirty="0" err="1">
                <a:solidFill>
                  <a:srgbClr val="000000"/>
                </a:solidFill>
                <a:effectLst/>
                <a:latin typeface="Segoe Print"/>
              </a:rPr>
              <a:t>eich</a:t>
            </a:r>
            <a:r>
              <a:rPr lang="en-GB" sz="1400" b="0" i="0" dirty="0">
                <a:solidFill>
                  <a:srgbClr val="000000"/>
                </a:solidFill>
                <a:effectLst/>
                <a:latin typeface="Segoe Print"/>
              </a:rPr>
              <a:t> </a:t>
            </a:r>
            <a:r>
              <a:rPr lang="en-GB" sz="1400" b="0" i="0" dirty="0" err="1">
                <a:solidFill>
                  <a:srgbClr val="000000"/>
                </a:solidFill>
                <a:effectLst/>
                <a:latin typeface="Segoe Print"/>
              </a:rPr>
              <a:t>cyfer</a:t>
            </a:r>
            <a:r>
              <a:rPr lang="en-GB" sz="1400" b="0" i="0" dirty="0">
                <a:solidFill>
                  <a:srgbClr val="000000"/>
                </a:solidFill>
                <a:effectLst/>
                <a:latin typeface="Segoe Print"/>
              </a:rPr>
              <a:t>.</a:t>
            </a:r>
            <a:r>
              <a:rPr lang="en-GB" sz="1400" dirty="0">
                <a:solidFill>
                  <a:srgbClr val="000000"/>
                </a:solidFill>
                <a:latin typeface="Segoe Print"/>
              </a:rPr>
              <a:t> </a:t>
            </a:r>
            <a:endParaRPr lang="en-GB" sz="1400" b="0" i="0" dirty="0">
              <a:solidFill>
                <a:srgbClr val="000000"/>
              </a:solidFill>
              <a:effectLst/>
              <a:latin typeface="Segoe Print" panose="02000600000000000000" pitchFamily="2" charset="0"/>
            </a:endParaRPr>
          </a:p>
          <a:p>
            <a:pPr fontAlgn="base"/>
            <a:r>
              <a:rPr lang="en-GB" sz="1400" b="0" i="0" dirty="0" err="1">
                <a:solidFill>
                  <a:srgbClr val="000000"/>
                </a:solidFill>
                <a:effectLst/>
                <a:latin typeface="Segoe Print"/>
              </a:rPr>
              <a:t>Yna</a:t>
            </a:r>
            <a:r>
              <a:rPr lang="en-GB" sz="1400" b="0" i="0" dirty="0">
                <a:solidFill>
                  <a:srgbClr val="000000"/>
                </a:solidFill>
                <a:effectLst/>
                <a:latin typeface="Segoe Print"/>
              </a:rPr>
              <a:t>, </a:t>
            </a:r>
            <a:r>
              <a:rPr lang="en-GB" sz="1400" b="0" i="0" dirty="0" err="1">
                <a:solidFill>
                  <a:srgbClr val="000000"/>
                </a:solidFill>
                <a:effectLst/>
                <a:latin typeface="Segoe Print"/>
              </a:rPr>
              <a:t>cwblhewch</a:t>
            </a:r>
            <a:r>
              <a:rPr lang="en-GB" sz="1400" b="0" i="0" dirty="0">
                <a:solidFill>
                  <a:srgbClr val="000000"/>
                </a:solidFill>
                <a:effectLst/>
                <a:latin typeface="Segoe Print"/>
              </a:rPr>
              <a:t> y </a:t>
            </a:r>
            <a:r>
              <a:rPr lang="en-GB" sz="1400" b="0" i="0" dirty="0" err="1">
                <a:solidFill>
                  <a:srgbClr val="000000"/>
                </a:solidFill>
                <a:effectLst/>
                <a:latin typeface="Segoe Print"/>
              </a:rPr>
              <a:t>dasg</a:t>
            </a:r>
            <a:r>
              <a:rPr lang="en-GB" sz="1400" b="0" i="0" dirty="0">
                <a:solidFill>
                  <a:srgbClr val="000000"/>
                </a:solidFill>
                <a:effectLst/>
                <a:latin typeface="Segoe Print"/>
              </a:rPr>
              <a:t> 3-2-1 </a:t>
            </a:r>
            <a:r>
              <a:rPr lang="en-GB" sz="1400" b="0" i="0" dirty="0" err="1">
                <a:solidFill>
                  <a:srgbClr val="000000"/>
                </a:solidFill>
                <a:effectLst/>
                <a:latin typeface="Segoe Print"/>
              </a:rPr>
              <a:t>isod</a:t>
            </a:r>
            <a:r>
              <a:rPr lang="en-GB" sz="1400" b="0" i="0" dirty="0">
                <a:solidFill>
                  <a:srgbClr val="000000"/>
                </a:solidFill>
                <a:effectLst/>
                <a:latin typeface="Segoe Print"/>
              </a:rPr>
              <a:t>:</a:t>
            </a:r>
          </a:p>
          <a:p>
            <a:pPr fontAlgn="base"/>
            <a:endParaRPr lang="en-US" sz="1400" b="0" i="0" dirty="0">
              <a:solidFill>
                <a:srgbClr val="000000"/>
              </a:solidFill>
              <a:effectLst/>
              <a:latin typeface="Segoe UI" panose="020B0502040204020203" pitchFamily="34" charset="0"/>
            </a:endParaRPr>
          </a:p>
          <a:p>
            <a:pPr fontAlgn="base"/>
            <a:r>
              <a:rPr lang="en-GB" sz="1400" b="0" i="0" u="sng" dirty="0">
                <a:solidFill>
                  <a:srgbClr val="7030A0"/>
                </a:solidFill>
                <a:effectLst/>
                <a:latin typeface="Segoe Print"/>
              </a:rPr>
              <a:t>Welsh Task 2</a:t>
            </a:r>
            <a:r>
              <a:rPr lang="en-GB" sz="1400" b="0" i="0" dirty="0">
                <a:solidFill>
                  <a:srgbClr val="7030A0"/>
                </a:solidFill>
                <a:effectLst/>
                <a:latin typeface="Segoe Print"/>
              </a:rPr>
              <a:t>.</a:t>
            </a:r>
            <a:r>
              <a:rPr lang="en-GB" sz="1400" dirty="0">
                <a:solidFill>
                  <a:srgbClr val="7030A0"/>
                </a:solidFill>
                <a:latin typeface="Segoe Print"/>
              </a:rPr>
              <a:t> </a:t>
            </a:r>
            <a:endParaRPr lang="en-GB" sz="1400" b="0" i="0" dirty="0">
              <a:solidFill>
                <a:srgbClr val="7030A0"/>
              </a:solidFill>
              <a:effectLst/>
              <a:latin typeface="Segoe Print" panose="02000600000000000000" pitchFamily="2" charset="0"/>
            </a:endParaRPr>
          </a:p>
          <a:p>
            <a:pPr fontAlgn="base"/>
            <a:r>
              <a:rPr lang="en-GB" sz="1400" b="0" i="0" dirty="0">
                <a:solidFill>
                  <a:srgbClr val="7030A0"/>
                </a:solidFill>
                <a:effectLst/>
                <a:latin typeface="Segoe Print"/>
              </a:rPr>
              <a:t>Read one of the three extracts and then complete</a:t>
            </a:r>
            <a:r>
              <a:rPr lang="en-GB" sz="1400" dirty="0">
                <a:solidFill>
                  <a:srgbClr val="7030A0"/>
                </a:solidFill>
                <a:latin typeface="Segoe Print"/>
              </a:rPr>
              <a:t> the 3-2-1 task below, with 3 interesting facts about bees/2 questions that you have after reading the information/1 fact that gave you a surprise.</a:t>
            </a:r>
            <a:r>
              <a:rPr lang="en-GB" sz="1400" b="0" i="0" dirty="0">
                <a:solidFill>
                  <a:srgbClr val="7030A0"/>
                </a:solidFill>
                <a:effectLst/>
                <a:latin typeface="Segoe Print"/>
              </a:rPr>
              <a:t>  </a:t>
            </a:r>
            <a:endParaRPr lang="en-GB" sz="1400" b="0" i="0" dirty="0">
              <a:solidFill>
                <a:srgbClr val="000000"/>
              </a:solidFill>
              <a:effectLst/>
              <a:latin typeface="Segoe Print"/>
            </a:endParaRPr>
          </a:p>
          <a:p>
            <a:pPr fontAlgn="base"/>
            <a:r>
              <a:rPr lang="en-GB" sz="1400" b="0" i="0" dirty="0">
                <a:solidFill>
                  <a:srgbClr val="7030A0"/>
                </a:solidFill>
                <a:effectLst/>
                <a:latin typeface="Segoe Print"/>
              </a:rPr>
              <a:t>Remember to challenge yourself by </a:t>
            </a:r>
            <a:r>
              <a:rPr lang="en-GB" sz="1400" dirty="0">
                <a:solidFill>
                  <a:srgbClr val="7030A0"/>
                </a:solidFill>
                <a:latin typeface="Segoe Print"/>
              </a:rPr>
              <a:t>c</a:t>
            </a:r>
            <a:r>
              <a:rPr lang="en-GB" sz="1400" b="0" i="0" dirty="0">
                <a:solidFill>
                  <a:srgbClr val="7030A0"/>
                </a:solidFill>
                <a:effectLst/>
                <a:latin typeface="Segoe Print"/>
              </a:rPr>
              <a:t>hoosing the extract most  appropriate to you.</a:t>
            </a:r>
            <a:r>
              <a:rPr lang="en-GB" sz="1400" dirty="0">
                <a:solidFill>
                  <a:srgbClr val="7030A0"/>
                </a:solidFill>
                <a:latin typeface="Segoe Print"/>
              </a:rPr>
              <a:t> </a:t>
            </a:r>
            <a:endParaRPr lang="en-GB" sz="1400" b="0" i="0" dirty="0">
              <a:solidFill>
                <a:srgbClr val="7030A0"/>
              </a:solidFill>
              <a:effectLst/>
              <a:latin typeface="Segoe Print" panose="02000600000000000000" pitchFamily="2" charset="0"/>
            </a:endParaRPr>
          </a:p>
        </p:txBody>
      </p:sp>
      <p:sp>
        <p:nvSpPr>
          <p:cNvPr id="3" name="Rectangle 2"/>
          <p:cNvSpPr/>
          <p:nvPr/>
        </p:nvSpPr>
        <p:spPr>
          <a:xfrm>
            <a:off x="55664" y="3990877"/>
            <a:ext cx="1051560"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a:ln/>
                <a:solidFill>
                  <a:schemeClr val="accent4"/>
                </a:solidFill>
                <a:effectLst/>
              </a:rPr>
              <a:t>3</a:t>
            </a:r>
          </a:p>
        </p:txBody>
      </p:sp>
      <p:sp>
        <p:nvSpPr>
          <p:cNvPr id="4" name="TextBox 3"/>
          <p:cNvSpPr txBox="1"/>
          <p:nvPr/>
        </p:nvSpPr>
        <p:spPr>
          <a:xfrm>
            <a:off x="839363" y="4241796"/>
            <a:ext cx="5604163" cy="646331"/>
          </a:xfrm>
          <a:prstGeom prst="rect">
            <a:avLst/>
          </a:prstGeom>
          <a:noFill/>
        </p:spPr>
        <p:txBody>
          <a:bodyPr wrap="square" rtlCol="0" anchor="t">
            <a:spAutoFit/>
          </a:bodyPr>
          <a:lstStyle/>
          <a:p>
            <a:r>
              <a:rPr lang="en-GB" err="1">
                <a:latin typeface="Segoe Print"/>
              </a:rPr>
              <a:t>ffaith</a:t>
            </a:r>
            <a:r>
              <a:rPr lang="en-GB">
                <a:latin typeface="Segoe Print"/>
              </a:rPr>
              <a:t> </a:t>
            </a:r>
            <a:r>
              <a:rPr lang="en-GB" err="1">
                <a:latin typeface="Segoe Print"/>
              </a:rPr>
              <a:t>diddorol</a:t>
            </a:r>
            <a:r>
              <a:rPr lang="en-GB">
                <a:latin typeface="Segoe Print"/>
              </a:rPr>
              <a:t> am </a:t>
            </a:r>
            <a:r>
              <a:rPr lang="en-GB" err="1">
                <a:latin typeface="Segoe Print"/>
              </a:rPr>
              <a:t>wenyn</a:t>
            </a:r>
            <a:r>
              <a:rPr lang="en-GB">
                <a:latin typeface="Segoe Print"/>
              </a:rPr>
              <a:t> (3 interesting facts I read):</a:t>
            </a:r>
          </a:p>
        </p:txBody>
      </p:sp>
      <p:sp>
        <p:nvSpPr>
          <p:cNvPr id="8" name="Rectangle 7"/>
          <p:cNvSpPr/>
          <p:nvPr/>
        </p:nvSpPr>
        <p:spPr>
          <a:xfrm>
            <a:off x="55664" y="6542999"/>
            <a:ext cx="1051560"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a:ln/>
                <a:solidFill>
                  <a:schemeClr val="accent4"/>
                </a:solidFill>
              </a:rPr>
              <a:t>2</a:t>
            </a:r>
            <a:endParaRPr lang="en-US" sz="5400" b="1" cap="none" spc="0">
              <a:ln/>
              <a:solidFill>
                <a:schemeClr val="accent4"/>
              </a:solidFill>
              <a:effectLst/>
            </a:endParaRPr>
          </a:p>
        </p:txBody>
      </p:sp>
      <p:sp>
        <p:nvSpPr>
          <p:cNvPr id="11" name="Rectangle 10"/>
          <p:cNvSpPr/>
          <p:nvPr/>
        </p:nvSpPr>
        <p:spPr>
          <a:xfrm>
            <a:off x="55664" y="8344915"/>
            <a:ext cx="1051560"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a:ln/>
                <a:solidFill>
                  <a:schemeClr val="accent4"/>
                </a:solidFill>
              </a:rPr>
              <a:t>1</a:t>
            </a:r>
            <a:endParaRPr lang="en-US" sz="5400" b="1" cap="none" spc="0">
              <a:ln/>
              <a:solidFill>
                <a:schemeClr val="accent4"/>
              </a:solidFill>
              <a:effectLst/>
            </a:endParaRPr>
          </a:p>
        </p:txBody>
      </p:sp>
      <p:sp>
        <p:nvSpPr>
          <p:cNvPr id="5" name="Oval 4"/>
          <p:cNvSpPr/>
          <p:nvPr/>
        </p:nvSpPr>
        <p:spPr>
          <a:xfrm>
            <a:off x="835876" y="4819753"/>
            <a:ext cx="267862" cy="27860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835876" y="5324872"/>
            <a:ext cx="267862" cy="27860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839362" y="5846533"/>
            <a:ext cx="267862" cy="27860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835876" y="7293205"/>
            <a:ext cx="267862" cy="27860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835876" y="7765603"/>
            <a:ext cx="267862" cy="27860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830703" y="9066459"/>
            <a:ext cx="267862" cy="27860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835877" y="6764579"/>
            <a:ext cx="5811981" cy="646331"/>
          </a:xfrm>
          <a:prstGeom prst="rect">
            <a:avLst/>
          </a:prstGeom>
          <a:noFill/>
        </p:spPr>
        <p:txBody>
          <a:bodyPr wrap="square" rtlCol="0" anchor="t">
            <a:spAutoFit/>
          </a:bodyPr>
          <a:lstStyle/>
          <a:p>
            <a:r>
              <a:rPr lang="en-GB" err="1">
                <a:latin typeface="Segoe Print"/>
              </a:rPr>
              <a:t>gwestiwn</a:t>
            </a:r>
            <a:r>
              <a:rPr lang="en-GB">
                <a:latin typeface="Segoe Print"/>
              </a:rPr>
              <a:t> am y </a:t>
            </a:r>
            <a:r>
              <a:rPr lang="en-GB" err="1">
                <a:latin typeface="Segoe Print"/>
              </a:rPr>
              <a:t>wybodaeth</a:t>
            </a:r>
            <a:r>
              <a:rPr lang="en-GB">
                <a:latin typeface="Segoe Print"/>
              </a:rPr>
              <a:t> (2 questions I have about the information):</a:t>
            </a:r>
          </a:p>
        </p:txBody>
      </p:sp>
      <p:sp>
        <p:nvSpPr>
          <p:cNvPr id="17" name="TextBox 16"/>
          <p:cNvSpPr txBox="1"/>
          <p:nvPr/>
        </p:nvSpPr>
        <p:spPr>
          <a:xfrm>
            <a:off x="835877" y="8569977"/>
            <a:ext cx="5967845" cy="646331"/>
          </a:xfrm>
          <a:prstGeom prst="rect">
            <a:avLst/>
          </a:prstGeom>
          <a:noFill/>
        </p:spPr>
        <p:txBody>
          <a:bodyPr wrap="square" rtlCol="0" anchor="t">
            <a:spAutoFit/>
          </a:bodyPr>
          <a:lstStyle/>
          <a:p>
            <a:r>
              <a:rPr lang="en-GB" err="1">
                <a:latin typeface="Segoe Print"/>
              </a:rPr>
              <a:t>ffaith</a:t>
            </a:r>
            <a:r>
              <a:rPr lang="en-GB">
                <a:latin typeface="Segoe Print"/>
              </a:rPr>
              <a:t> </a:t>
            </a:r>
            <a:r>
              <a:rPr lang="en-GB" err="1">
                <a:latin typeface="Segoe Print"/>
              </a:rPr>
              <a:t>roddodd</a:t>
            </a:r>
            <a:r>
              <a:rPr lang="en-GB">
                <a:latin typeface="Segoe Print"/>
              </a:rPr>
              <a:t> </a:t>
            </a:r>
            <a:r>
              <a:rPr lang="en-GB" err="1">
                <a:latin typeface="Segoe Print"/>
              </a:rPr>
              <a:t>syndod</a:t>
            </a:r>
            <a:r>
              <a:rPr lang="en-GB">
                <a:latin typeface="Segoe Print"/>
              </a:rPr>
              <a:t> </a:t>
            </a:r>
            <a:r>
              <a:rPr lang="en-GB" err="1">
                <a:latin typeface="Segoe Print"/>
              </a:rPr>
              <a:t>i</a:t>
            </a:r>
            <a:r>
              <a:rPr lang="en-GB">
                <a:latin typeface="Segoe Print"/>
              </a:rPr>
              <a:t> mi (1 "aha" moment I had):</a:t>
            </a:r>
          </a:p>
        </p:txBody>
      </p:sp>
      <p:sp>
        <p:nvSpPr>
          <p:cNvPr id="18" name="TextBox 1">
            <a:extLst>
              <a:ext uri="{FF2B5EF4-FFF2-40B4-BE49-F238E27FC236}">
                <a16:creationId xmlns:a16="http://schemas.microsoft.com/office/drawing/2014/main" id="{DAE77F1D-DD0A-49FF-B9E6-28DD19F13FD7}"/>
              </a:ext>
            </a:extLst>
          </p:cNvPr>
          <p:cNvSpPr txBox="1"/>
          <p:nvPr/>
        </p:nvSpPr>
        <p:spPr>
          <a:xfrm>
            <a:off x="260648" y="704528"/>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err="1">
                <a:latin typeface="Segoe Print"/>
                <a:cs typeface="Calibri"/>
              </a:rPr>
              <a:t>Adref</a:t>
            </a:r>
            <a:r>
              <a:rPr lang="en-US" b="1" dirty="0">
                <a:latin typeface="Segoe Print"/>
                <a:cs typeface="Calibri"/>
              </a:rPr>
              <a:t>/ At Home</a:t>
            </a:r>
          </a:p>
        </p:txBody>
      </p:sp>
    </p:spTree>
    <p:extLst>
      <p:ext uri="{BB962C8B-B14F-4D97-AF65-F5344CB8AC3E}">
        <p14:creationId xmlns:p14="http://schemas.microsoft.com/office/powerpoint/2010/main" val="953152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6016" y="3002048"/>
            <a:ext cx="6400800" cy="2308324"/>
          </a:xfrm>
          <a:prstGeom prst="rect">
            <a:avLst/>
          </a:prstGeom>
          <a:noFill/>
        </p:spPr>
        <p:txBody>
          <a:bodyPr wrap="square" rtlCol="0" anchor="t">
            <a:spAutoFit/>
          </a:bodyPr>
          <a:lstStyle/>
          <a:p>
            <a:pPr algn="just"/>
            <a:r>
              <a:rPr lang="en-GB" dirty="0">
                <a:latin typeface="Segoe Print"/>
              </a:rPr>
              <a:t>Mae </a:t>
            </a:r>
            <a:r>
              <a:rPr lang="en-GB" dirty="0" err="1">
                <a:latin typeface="Segoe Print"/>
              </a:rPr>
              <a:t>gan</a:t>
            </a:r>
            <a:r>
              <a:rPr lang="en-GB" dirty="0">
                <a:latin typeface="Segoe Print"/>
              </a:rPr>
              <a:t> </a:t>
            </a:r>
            <a:r>
              <a:rPr lang="en-GB" dirty="0" err="1">
                <a:latin typeface="Segoe Print"/>
              </a:rPr>
              <a:t>wenyn</a:t>
            </a:r>
            <a:r>
              <a:rPr lang="en-GB" dirty="0">
                <a:latin typeface="Segoe Print"/>
              </a:rPr>
              <a:t> 5 </a:t>
            </a:r>
            <a:r>
              <a:rPr lang="en-GB" dirty="0" err="1">
                <a:latin typeface="Segoe Print"/>
              </a:rPr>
              <a:t>llygaid</a:t>
            </a:r>
            <a:r>
              <a:rPr lang="en-GB" dirty="0">
                <a:latin typeface="Segoe Print"/>
              </a:rPr>
              <a:t>! </a:t>
            </a:r>
          </a:p>
          <a:p>
            <a:pPr algn="just"/>
            <a:r>
              <a:rPr lang="en-GB" dirty="0" err="1">
                <a:latin typeface="Segoe Print"/>
              </a:rPr>
              <a:t>Dwy</a:t>
            </a:r>
            <a:r>
              <a:rPr lang="en-GB" dirty="0">
                <a:latin typeface="Segoe Print"/>
              </a:rPr>
              <a:t> </a:t>
            </a:r>
            <a:r>
              <a:rPr lang="en-GB" dirty="0" err="1">
                <a:latin typeface="Segoe Print"/>
              </a:rPr>
              <a:t>lygad</a:t>
            </a:r>
            <a:r>
              <a:rPr lang="en-GB" dirty="0">
                <a:latin typeface="Segoe Print"/>
              </a:rPr>
              <a:t> </a:t>
            </a:r>
            <a:r>
              <a:rPr lang="en-GB" dirty="0" err="1">
                <a:latin typeface="Segoe Print"/>
              </a:rPr>
              <a:t>ar</a:t>
            </a:r>
            <a:r>
              <a:rPr lang="en-GB" dirty="0">
                <a:latin typeface="Segoe Print"/>
              </a:rPr>
              <a:t> </a:t>
            </a:r>
            <a:r>
              <a:rPr lang="en-GB" dirty="0" err="1">
                <a:latin typeface="Segoe Print"/>
              </a:rPr>
              <a:t>ochr</a:t>
            </a:r>
            <a:r>
              <a:rPr lang="en-GB" dirty="0">
                <a:latin typeface="Segoe Print"/>
              </a:rPr>
              <a:t> </a:t>
            </a:r>
            <a:r>
              <a:rPr lang="en-GB" dirty="0" err="1">
                <a:latin typeface="Segoe Print"/>
              </a:rPr>
              <a:t>eu</a:t>
            </a:r>
            <a:r>
              <a:rPr lang="en-GB" dirty="0">
                <a:latin typeface="Segoe Print"/>
              </a:rPr>
              <a:t> pen </a:t>
            </a:r>
            <a:r>
              <a:rPr lang="en-GB" dirty="0" err="1">
                <a:latin typeface="Segoe Print"/>
              </a:rPr>
              <a:t>i</a:t>
            </a:r>
            <a:r>
              <a:rPr lang="en-GB" dirty="0">
                <a:latin typeface="Segoe Print"/>
              </a:rPr>
              <a:t> weld </a:t>
            </a:r>
            <a:r>
              <a:rPr lang="en-GB" dirty="0" err="1">
                <a:latin typeface="Segoe Print"/>
              </a:rPr>
              <a:t>lliwiau</a:t>
            </a:r>
            <a:r>
              <a:rPr lang="en-GB" dirty="0">
                <a:latin typeface="Segoe Print"/>
              </a:rPr>
              <a:t> </a:t>
            </a:r>
            <a:r>
              <a:rPr lang="en-GB" dirty="0" err="1">
                <a:latin typeface="Segoe Print"/>
              </a:rPr>
              <a:t>gwahanol</a:t>
            </a:r>
            <a:r>
              <a:rPr lang="en-GB" dirty="0">
                <a:latin typeface="Segoe Print"/>
              </a:rPr>
              <a:t>. </a:t>
            </a:r>
          </a:p>
          <a:p>
            <a:pPr algn="just"/>
            <a:r>
              <a:rPr lang="en-GB" dirty="0" err="1">
                <a:latin typeface="Segoe Print"/>
              </a:rPr>
              <a:t>Tair</a:t>
            </a:r>
            <a:r>
              <a:rPr lang="en-GB" dirty="0">
                <a:latin typeface="Segoe Print"/>
              </a:rPr>
              <a:t> </a:t>
            </a:r>
            <a:r>
              <a:rPr lang="en-GB" dirty="0" err="1">
                <a:latin typeface="Segoe Print"/>
              </a:rPr>
              <a:t>llygad</a:t>
            </a:r>
            <a:r>
              <a:rPr lang="en-GB" dirty="0">
                <a:latin typeface="Segoe Print"/>
              </a:rPr>
              <a:t> </a:t>
            </a:r>
            <a:r>
              <a:rPr lang="en-GB" dirty="0" err="1">
                <a:latin typeface="Segoe Print"/>
              </a:rPr>
              <a:t>fach</a:t>
            </a:r>
            <a:r>
              <a:rPr lang="en-GB" dirty="0">
                <a:latin typeface="Segoe Print"/>
              </a:rPr>
              <a:t> </a:t>
            </a:r>
            <a:r>
              <a:rPr lang="en-GB" dirty="0" err="1">
                <a:latin typeface="Segoe Print"/>
              </a:rPr>
              <a:t>yng</a:t>
            </a:r>
            <a:r>
              <a:rPr lang="en-GB" dirty="0">
                <a:latin typeface="Segoe Print"/>
              </a:rPr>
              <a:t> </a:t>
            </a:r>
            <a:r>
              <a:rPr lang="en-GB" dirty="0" err="1">
                <a:latin typeface="Segoe Print"/>
              </a:rPr>
              <a:t>nghanol</a:t>
            </a:r>
            <a:r>
              <a:rPr lang="en-GB" dirty="0">
                <a:latin typeface="Segoe Print"/>
              </a:rPr>
              <a:t> </a:t>
            </a:r>
            <a:r>
              <a:rPr lang="en-GB" dirty="0" err="1">
                <a:latin typeface="Segoe Print"/>
              </a:rPr>
              <a:t>eu</a:t>
            </a:r>
            <a:r>
              <a:rPr lang="en-GB" dirty="0">
                <a:latin typeface="Segoe Print"/>
              </a:rPr>
              <a:t> pen </a:t>
            </a:r>
            <a:r>
              <a:rPr lang="en-GB" dirty="0" err="1">
                <a:latin typeface="Segoe Print"/>
              </a:rPr>
              <a:t>i’w</a:t>
            </a:r>
            <a:r>
              <a:rPr lang="en-GB" dirty="0">
                <a:latin typeface="Segoe Print"/>
              </a:rPr>
              <a:t> </a:t>
            </a:r>
            <a:r>
              <a:rPr lang="en-GB" dirty="0" err="1">
                <a:latin typeface="Segoe Print"/>
              </a:rPr>
              <a:t>helpu</a:t>
            </a:r>
            <a:r>
              <a:rPr lang="en-GB" dirty="0">
                <a:latin typeface="Segoe Print"/>
              </a:rPr>
              <a:t> </a:t>
            </a:r>
            <a:r>
              <a:rPr lang="en-GB" dirty="0" err="1">
                <a:latin typeface="Segoe Print"/>
              </a:rPr>
              <a:t>i</a:t>
            </a:r>
            <a:r>
              <a:rPr lang="en-GB" dirty="0">
                <a:latin typeface="Segoe Print"/>
              </a:rPr>
              <a:t> weld </a:t>
            </a:r>
            <a:r>
              <a:rPr lang="en-GB" dirty="0" err="1">
                <a:latin typeface="Segoe Print"/>
              </a:rPr>
              <a:t>wrth</a:t>
            </a:r>
            <a:r>
              <a:rPr lang="en-GB" dirty="0">
                <a:latin typeface="Segoe Print"/>
              </a:rPr>
              <a:t> </a:t>
            </a:r>
            <a:r>
              <a:rPr lang="en-GB" dirty="0" err="1">
                <a:latin typeface="Segoe Print"/>
              </a:rPr>
              <a:t>hedfan</a:t>
            </a:r>
            <a:r>
              <a:rPr lang="en-GB" dirty="0">
                <a:latin typeface="Segoe Print"/>
              </a:rPr>
              <a:t>. </a:t>
            </a:r>
          </a:p>
          <a:p>
            <a:pPr algn="just"/>
            <a:endParaRPr lang="en-GB" dirty="0">
              <a:latin typeface="Segoe Print"/>
            </a:endParaRPr>
          </a:p>
          <a:p>
            <a:pPr algn="just"/>
            <a:r>
              <a:rPr lang="en-GB" dirty="0">
                <a:latin typeface="Segoe Print"/>
              </a:rPr>
              <a:t>Mae </a:t>
            </a:r>
            <a:r>
              <a:rPr lang="en-GB" dirty="0" err="1">
                <a:latin typeface="Segoe Print"/>
              </a:rPr>
              <a:t>gwenyn</a:t>
            </a:r>
            <a:r>
              <a:rPr lang="en-GB" dirty="0">
                <a:latin typeface="Segoe Print"/>
              </a:rPr>
              <a:t> </a:t>
            </a:r>
            <a:r>
              <a:rPr lang="en-GB" dirty="0" err="1">
                <a:latin typeface="Segoe Print"/>
              </a:rPr>
              <a:t>yn</a:t>
            </a:r>
            <a:r>
              <a:rPr lang="en-GB" dirty="0">
                <a:latin typeface="Segoe Print"/>
              </a:rPr>
              <a:t> </a:t>
            </a:r>
            <a:r>
              <a:rPr lang="en-GB" dirty="0" err="1">
                <a:latin typeface="Segoe Print"/>
              </a:rPr>
              <a:t>gweld</a:t>
            </a:r>
            <a:r>
              <a:rPr lang="en-GB" dirty="0">
                <a:latin typeface="Segoe Print"/>
              </a:rPr>
              <a:t> </a:t>
            </a:r>
            <a:r>
              <a:rPr lang="en-GB" dirty="0" err="1">
                <a:latin typeface="Segoe Print"/>
              </a:rPr>
              <a:t>pethau</a:t>
            </a:r>
            <a:r>
              <a:rPr lang="en-GB" dirty="0">
                <a:latin typeface="Segoe Print"/>
              </a:rPr>
              <a:t> </a:t>
            </a:r>
            <a:r>
              <a:rPr lang="en-GB" dirty="0" err="1">
                <a:latin typeface="Segoe Print"/>
              </a:rPr>
              <a:t>yn</a:t>
            </a:r>
            <a:r>
              <a:rPr lang="en-GB" dirty="0">
                <a:latin typeface="Segoe Print"/>
              </a:rPr>
              <a:t> </a:t>
            </a:r>
            <a:r>
              <a:rPr lang="en-GB" dirty="0" err="1">
                <a:latin typeface="Segoe Print"/>
              </a:rPr>
              <a:t>wahanol</a:t>
            </a:r>
            <a:r>
              <a:rPr lang="en-GB" dirty="0">
                <a:latin typeface="Segoe Print"/>
              </a:rPr>
              <a:t> </a:t>
            </a:r>
            <a:r>
              <a:rPr lang="en-GB" dirty="0" err="1">
                <a:latin typeface="Segoe Print"/>
              </a:rPr>
              <a:t>i</a:t>
            </a:r>
            <a:r>
              <a:rPr lang="en-GB" dirty="0">
                <a:latin typeface="Segoe Print"/>
              </a:rPr>
              <a:t> </a:t>
            </a:r>
            <a:r>
              <a:rPr lang="en-GB" dirty="0" err="1">
                <a:latin typeface="Segoe Print"/>
              </a:rPr>
              <a:t>ni</a:t>
            </a:r>
            <a:r>
              <a:rPr lang="en-GB" dirty="0">
                <a:latin typeface="Segoe Print"/>
              </a:rPr>
              <a:t>. </a:t>
            </a:r>
          </a:p>
          <a:p>
            <a:pPr algn="just"/>
            <a:r>
              <a:rPr lang="en-GB" dirty="0">
                <a:latin typeface="Segoe Print"/>
              </a:rPr>
              <a:t>Mae </a:t>
            </a:r>
            <a:r>
              <a:rPr lang="en-GB" dirty="0" err="1">
                <a:latin typeface="Segoe Print"/>
              </a:rPr>
              <a:t>gwenyn</a:t>
            </a:r>
            <a:r>
              <a:rPr lang="en-GB" dirty="0">
                <a:latin typeface="Segoe Print"/>
              </a:rPr>
              <a:t> </a:t>
            </a:r>
            <a:r>
              <a:rPr lang="en-GB" dirty="0" err="1">
                <a:latin typeface="Segoe Print"/>
              </a:rPr>
              <a:t>yn</a:t>
            </a:r>
            <a:r>
              <a:rPr lang="en-GB" dirty="0">
                <a:latin typeface="Segoe Print"/>
              </a:rPr>
              <a:t> </a:t>
            </a:r>
            <a:r>
              <a:rPr lang="en-GB" dirty="0" err="1">
                <a:latin typeface="Segoe Print"/>
              </a:rPr>
              <a:t>gallu</a:t>
            </a:r>
            <a:r>
              <a:rPr lang="en-GB" dirty="0">
                <a:latin typeface="Segoe Print"/>
              </a:rPr>
              <a:t> </a:t>
            </a:r>
            <a:r>
              <a:rPr lang="en-GB" dirty="0" err="1">
                <a:latin typeface="Segoe Print"/>
              </a:rPr>
              <a:t>gweld</a:t>
            </a:r>
            <a:r>
              <a:rPr lang="en-GB" dirty="0">
                <a:latin typeface="Segoe Print"/>
              </a:rPr>
              <a:t> </a:t>
            </a:r>
            <a:r>
              <a:rPr lang="en-GB" dirty="0" err="1">
                <a:latin typeface="Segoe Print"/>
              </a:rPr>
              <a:t>golau</a:t>
            </a:r>
            <a:r>
              <a:rPr lang="en-GB" dirty="0">
                <a:latin typeface="Segoe Print"/>
              </a:rPr>
              <a:t> </a:t>
            </a:r>
            <a:r>
              <a:rPr lang="en-GB" dirty="0" err="1">
                <a:latin typeface="Segoe Print"/>
              </a:rPr>
              <a:t>uwch</a:t>
            </a:r>
            <a:r>
              <a:rPr lang="en-GB" dirty="0">
                <a:latin typeface="Segoe Print"/>
              </a:rPr>
              <a:t> foiled (ultra violet)</a:t>
            </a:r>
            <a:r>
              <a:rPr lang="en-GB" dirty="0">
                <a:latin typeface="HfW cursive"/>
              </a:rPr>
              <a:t>. </a:t>
            </a:r>
            <a:endParaRPr lang="en-GB" dirty="0">
              <a:latin typeface="HfW cursive" panose="00000500000000000000" pitchFamily="2" charset="0"/>
            </a:endParaRPr>
          </a:p>
        </p:txBody>
      </p:sp>
      <p:pic>
        <p:nvPicPr>
          <p:cNvPr id="5" name="Picture 4"/>
          <p:cNvPicPr>
            <a:picLocks noChangeAspect="1"/>
          </p:cNvPicPr>
          <p:nvPr/>
        </p:nvPicPr>
        <p:blipFill rotWithShape="1">
          <a:blip r:embed="rId2" cstate="print"/>
          <a:srcRect l="53985" t="24479" r="16953" b="38958"/>
          <a:stretch/>
        </p:blipFill>
        <p:spPr>
          <a:xfrm>
            <a:off x="2331720" y="1116934"/>
            <a:ext cx="2332782" cy="1788388"/>
          </a:xfrm>
          <a:prstGeom prst="rect">
            <a:avLst/>
          </a:prstGeom>
        </p:spPr>
      </p:pic>
      <p:pic>
        <p:nvPicPr>
          <p:cNvPr id="6" name="Picture 5"/>
          <p:cNvPicPr>
            <a:picLocks noChangeAspect="1"/>
          </p:cNvPicPr>
          <p:nvPr/>
        </p:nvPicPr>
        <p:blipFill rotWithShape="1">
          <a:blip r:embed="rId3" cstate="print"/>
          <a:srcRect l="23516" t="47292" r="24453" b="24271"/>
          <a:stretch/>
        </p:blipFill>
        <p:spPr>
          <a:xfrm>
            <a:off x="995206" y="5346424"/>
            <a:ext cx="5074920" cy="1690211"/>
          </a:xfrm>
          <a:prstGeom prst="rect">
            <a:avLst/>
          </a:prstGeom>
        </p:spPr>
      </p:pic>
      <p:sp>
        <p:nvSpPr>
          <p:cNvPr id="7" name="Rectangle 6"/>
          <p:cNvSpPr/>
          <p:nvPr/>
        </p:nvSpPr>
        <p:spPr>
          <a:xfrm>
            <a:off x="1235768" y="692067"/>
            <a:ext cx="4994379" cy="646331"/>
          </a:xfrm>
          <a:prstGeom prst="rect">
            <a:avLst/>
          </a:prstGeom>
          <a:noFill/>
        </p:spPr>
        <p:txBody>
          <a:bodyPr wrap="square" lIns="91440" tIns="45720" rIns="91440" bIns="45720">
            <a:spAutoFit/>
          </a:bodyPr>
          <a:lstStyle/>
          <a:p>
            <a:pPr algn="ctr"/>
            <a:r>
              <a:rPr lang="en-US" sz="3600" b="1" cap="none" spc="0" err="1">
                <a:ln w="9525">
                  <a:solidFill>
                    <a:schemeClr val="bg1"/>
                  </a:solidFill>
                  <a:prstDash val="solid"/>
                </a:ln>
                <a:solidFill>
                  <a:schemeClr val="tx1"/>
                </a:solidFill>
                <a:effectLst>
                  <a:outerShdw blurRad="12700" dist="38100" dir="2700000" algn="tl" rotWithShape="0">
                    <a:schemeClr val="bg1">
                      <a:lumMod val="50000"/>
                    </a:schemeClr>
                  </a:outerShdw>
                </a:effectLst>
              </a:rPr>
              <a:t>Gweld</a:t>
            </a:r>
            <a:r>
              <a:rPr lang="en-US" sz="3600" b="1" cap="none" spc="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600" b="1" err="1">
                <a:ln w="9525">
                  <a:solidFill>
                    <a:schemeClr val="bg1"/>
                  </a:solidFill>
                  <a:prstDash val="solid"/>
                </a:ln>
                <a:effectLst>
                  <a:outerShdw blurRad="12700" dist="38100" dir="2700000" algn="tl" rotWithShape="0">
                    <a:schemeClr val="bg1">
                      <a:lumMod val="50000"/>
                    </a:schemeClr>
                  </a:outerShdw>
                </a:effectLst>
              </a:rPr>
              <a:t>F</a:t>
            </a:r>
            <a:r>
              <a:rPr lang="en-US" sz="3600" b="1" cap="none" spc="0" err="1">
                <a:ln w="9525">
                  <a:solidFill>
                    <a:schemeClr val="bg1"/>
                  </a:solidFill>
                  <a:prstDash val="solid"/>
                </a:ln>
                <a:solidFill>
                  <a:schemeClr val="tx1"/>
                </a:solidFill>
                <a:effectLst>
                  <a:outerShdw blurRad="12700" dist="38100" dir="2700000" algn="tl" rotWithShape="0">
                    <a:schemeClr val="bg1">
                      <a:lumMod val="50000"/>
                    </a:schemeClr>
                  </a:outerShdw>
                </a:effectLst>
              </a:rPr>
              <a:t>el</a:t>
            </a:r>
            <a:r>
              <a:rPr lang="en-US" sz="3600" b="1" cap="none" spc="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600" b="1" err="1">
                <a:ln w="9525">
                  <a:solidFill>
                    <a:schemeClr val="bg1"/>
                  </a:solidFill>
                  <a:prstDash val="solid"/>
                </a:ln>
                <a:effectLst>
                  <a:outerShdw blurRad="12700" dist="38100" dir="2700000" algn="tl" rotWithShape="0">
                    <a:schemeClr val="bg1">
                      <a:lumMod val="50000"/>
                    </a:schemeClr>
                  </a:outerShdw>
                </a:effectLst>
              </a:rPr>
              <a:t>G</a:t>
            </a:r>
            <a:r>
              <a:rPr lang="en-US" sz="3600" b="1" cap="none" spc="0" err="1">
                <a:ln w="9525">
                  <a:solidFill>
                    <a:schemeClr val="bg1"/>
                  </a:solidFill>
                  <a:prstDash val="solid"/>
                </a:ln>
                <a:solidFill>
                  <a:schemeClr val="tx1"/>
                </a:solidFill>
                <a:effectLst>
                  <a:outerShdw blurRad="12700" dist="38100" dir="2700000" algn="tl" rotWithShape="0">
                    <a:schemeClr val="bg1">
                      <a:lumMod val="50000"/>
                    </a:schemeClr>
                  </a:outerShdw>
                </a:effectLst>
              </a:rPr>
              <a:t>wenyn</a:t>
            </a:r>
            <a:r>
              <a:rPr lang="en-US" sz="3600" b="1" cap="none" spc="0">
                <a:ln w="9525">
                  <a:solidFill>
                    <a:schemeClr val="bg1"/>
                  </a:solidFill>
                  <a:prstDash val="solid"/>
                </a:ln>
                <a:solidFill>
                  <a:schemeClr val="tx1"/>
                </a:solidFill>
                <a:effectLst>
                  <a:outerShdw blurRad="12700" dist="38100" dir="2700000" algn="tl" rotWithShape="0">
                    <a:schemeClr val="bg1">
                      <a:lumMod val="50000"/>
                    </a:schemeClr>
                  </a:outerShdw>
                </a:effectLst>
              </a:rPr>
              <a:t>!</a:t>
            </a:r>
          </a:p>
        </p:txBody>
      </p:sp>
      <p:sp>
        <p:nvSpPr>
          <p:cNvPr id="8" name="TextBox 7"/>
          <p:cNvSpPr txBox="1"/>
          <p:nvPr/>
        </p:nvSpPr>
        <p:spPr>
          <a:xfrm>
            <a:off x="881172" y="7059458"/>
            <a:ext cx="7566660" cy="369332"/>
          </a:xfrm>
          <a:prstGeom prst="rect">
            <a:avLst/>
          </a:prstGeom>
          <a:noFill/>
        </p:spPr>
        <p:txBody>
          <a:bodyPr wrap="square" rtlCol="0" anchor="t">
            <a:spAutoFit/>
          </a:bodyPr>
          <a:lstStyle/>
          <a:p>
            <a:r>
              <a:rPr lang="en-GB">
                <a:latin typeface="Segoe Print"/>
              </a:rPr>
              <a:t>  </a:t>
            </a:r>
            <a:r>
              <a:rPr lang="en-GB" err="1">
                <a:latin typeface="Segoe Print"/>
              </a:rPr>
              <a:t>Blodyn</a:t>
            </a:r>
            <a:r>
              <a:rPr lang="en-GB">
                <a:latin typeface="Segoe Print"/>
              </a:rPr>
              <a:t> </a:t>
            </a:r>
            <a:r>
              <a:rPr lang="en-GB" err="1">
                <a:latin typeface="Segoe Print"/>
              </a:rPr>
              <a:t>i</a:t>
            </a:r>
            <a:r>
              <a:rPr lang="en-GB">
                <a:latin typeface="Segoe Print"/>
              </a:rPr>
              <a:t> </a:t>
            </a:r>
            <a:r>
              <a:rPr lang="en-GB" err="1">
                <a:latin typeface="Segoe Print"/>
              </a:rPr>
              <a:t>ni</a:t>
            </a:r>
            <a:r>
              <a:rPr lang="en-GB">
                <a:latin typeface="Segoe Print"/>
              </a:rPr>
              <a:t>.                 </a:t>
            </a:r>
            <a:r>
              <a:rPr lang="en-GB" err="1">
                <a:latin typeface="Segoe Print"/>
              </a:rPr>
              <a:t>Blodyn</a:t>
            </a:r>
            <a:r>
              <a:rPr lang="en-GB">
                <a:latin typeface="Segoe Print"/>
              </a:rPr>
              <a:t> </a:t>
            </a:r>
            <a:r>
              <a:rPr lang="en-GB" err="1">
                <a:latin typeface="Segoe Print"/>
              </a:rPr>
              <a:t>i</a:t>
            </a:r>
            <a:r>
              <a:rPr lang="en-GB">
                <a:latin typeface="Segoe Print"/>
              </a:rPr>
              <a:t> </a:t>
            </a:r>
            <a:r>
              <a:rPr lang="en-GB" err="1">
                <a:latin typeface="Segoe Print"/>
              </a:rPr>
              <a:t>wenyn</a:t>
            </a:r>
            <a:r>
              <a:rPr lang="en-GB">
                <a:latin typeface="Segoe Print"/>
              </a:rPr>
              <a:t>.</a:t>
            </a:r>
          </a:p>
        </p:txBody>
      </p:sp>
      <p:sp>
        <p:nvSpPr>
          <p:cNvPr id="9" name="TextBox 8"/>
          <p:cNvSpPr txBox="1"/>
          <p:nvPr/>
        </p:nvSpPr>
        <p:spPr>
          <a:xfrm>
            <a:off x="332266" y="7567717"/>
            <a:ext cx="6400800" cy="1477328"/>
          </a:xfrm>
          <a:prstGeom prst="rect">
            <a:avLst/>
          </a:prstGeom>
          <a:noFill/>
        </p:spPr>
        <p:txBody>
          <a:bodyPr wrap="square" rtlCol="0" anchor="t">
            <a:spAutoFit/>
          </a:bodyPr>
          <a:lstStyle/>
          <a:p>
            <a:pPr algn="just"/>
            <a:r>
              <a:rPr lang="en-GB" dirty="0">
                <a:latin typeface="Segoe Print"/>
              </a:rPr>
              <a:t>Mae </a:t>
            </a:r>
            <a:r>
              <a:rPr lang="en-GB" dirty="0" err="1">
                <a:latin typeface="Segoe Print"/>
              </a:rPr>
              <a:t>petalau</a:t>
            </a:r>
            <a:r>
              <a:rPr lang="en-GB" dirty="0">
                <a:latin typeface="Segoe Print"/>
              </a:rPr>
              <a:t> </a:t>
            </a:r>
            <a:r>
              <a:rPr lang="en-GB" dirty="0" err="1">
                <a:latin typeface="Segoe Print"/>
              </a:rPr>
              <a:t>lliwgar</a:t>
            </a:r>
            <a:r>
              <a:rPr lang="en-GB" dirty="0">
                <a:latin typeface="Segoe Print"/>
              </a:rPr>
              <a:t> </a:t>
            </a:r>
            <a:r>
              <a:rPr lang="en-GB" dirty="0" err="1">
                <a:latin typeface="Segoe Print"/>
              </a:rPr>
              <a:t>yn</a:t>
            </a:r>
            <a:r>
              <a:rPr lang="en-GB" dirty="0">
                <a:latin typeface="Segoe Print"/>
              </a:rPr>
              <a:t> </a:t>
            </a:r>
            <a:r>
              <a:rPr lang="en-GB" dirty="0" err="1">
                <a:latin typeface="Segoe Print"/>
              </a:rPr>
              <a:t>denu</a:t>
            </a:r>
            <a:r>
              <a:rPr lang="en-GB" dirty="0">
                <a:latin typeface="Segoe Print"/>
              </a:rPr>
              <a:t> </a:t>
            </a:r>
            <a:r>
              <a:rPr lang="en-GB" dirty="0" err="1">
                <a:latin typeface="Segoe Print"/>
              </a:rPr>
              <a:t>gwenyn</a:t>
            </a:r>
            <a:r>
              <a:rPr lang="en-GB" dirty="0">
                <a:latin typeface="Segoe Print"/>
              </a:rPr>
              <a:t> at y </a:t>
            </a:r>
            <a:r>
              <a:rPr lang="en-GB" dirty="0" err="1">
                <a:latin typeface="Segoe Print"/>
              </a:rPr>
              <a:t>blodyn</a:t>
            </a:r>
            <a:r>
              <a:rPr lang="en-GB" dirty="0">
                <a:latin typeface="Segoe Print"/>
              </a:rPr>
              <a:t>. </a:t>
            </a:r>
          </a:p>
          <a:p>
            <a:pPr algn="just"/>
            <a:endParaRPr lang="en-GB" dirty="0">
              <a:latin typeface="Segoe Print"/>
            </a:endParaRPr>
          </a:p>
          <a:p>
            <a:pPr algn="just"/>
            <a:r>
              <a:rPr lang="en-GB" dirty="0" err="1">
                <a:latin typeface="Segoe Print"/>
              </a:rPr>
              <a:t>Dydy</a:t>
            </a:r>
            <a:r>
              <a:rPr lang="en-GB" dirty="0">
                <a:latin typeface="Segoe Print"/>
              </a:rPr>
              <a:t> </a:t>
            </a:r>
            <a:r>
              <a:rPr lang="en-GB" dirty="0" err="1">
                <a:latin typeface="Segoe Print"/>
              </a:rPr>
              <a:t>gwenyn</a:t>
            </a:r>
            <a:r>
              <a:rPr lang="en-GB" dirty="0">
                <a:latin typeface="Segoe Print"/>
              </a:rPr>
              <a:t> </a:t>
            </a:r>
            <a:r>
              <a:rPr lang="en-GB" dirty="0" err="1">
                <a:latin typeface="Segoe Print"/>
              </a:rPr>
              <a:t>ddim</a:t>
            </a:r>
            <a:r>
              <a:rPr lang="en-GB" dirty="0">
                <a:latin typeface="Segoe Print"/>
              </a:rPr>
              <a:t> </a:t>
            </a:r>
            <a:r>
              <a:rPr lang="en-GB" dirty="0" err="1">
                <a:latin typeface="Segoe Print"/>
              </a:rPr>
              <a:t>yn</a:t>
            </a:r>
            <a:r>
              <a:rPr lang="en-GB" dirty="0">
                <a:latin typeface="Segoe Print"/>
              </a:rPr>
              <a:t> </a:t>
            </a:r>
            <a:r>
              <a:rPr lang="en-GB" dirty="0" err="1">
                <a:latin typeface="Segoe Print"/>
              </a:rPr>
              <a:t>gallu</a:t>
            </a:r>
            <a:r>
              <a:rPr lang="en-GB" dirty="0">
                <a:latin typeface="Segoe Print"/>
              </a:rPr>
              <a:t> </a:t>
            </a:r>
            <a:r>
              <a:rPr lang="en-GB" dirty="0" err="1">
                <a:latin typeface="Segoe Print"/>
              </a:rPr>
              <a:t>gweld</a:t>
            </a:r>
            <a:r>
              <a:rPr lang="en-GB" dirty="0">
                <a:latin typeface="Segoe Print"/>
              </a:rPr>
              <a:t> y </a:t>
            </a:r>
            <a:r>
              <a:rPr lang="en-GB" dirty="0" err="1">
                <a:latin typeface="Segoe Print"/>
              </a:rPr>
              <a:t>lliw</a:t>
            </a:r>
            <a:r>
              <a:rPr lang="en-GB" dirty="0">
                <a:latin typeface="Segoe Print"/>
              </a:rPr>
              <a:t> </a:t>
            </a:r>
            <a:r>
              <a:rPr lang="en-GB" dirty="0" err="1">
                <a:latin typeface="Segoe Print"/>
              </a:rPr>
              <a:t>coch</a:t>
            </a:r>
            <a:r>
              <a:rPr lang="en-GB" dirty="0">
                <a:latin typeface="Segoe Print"/>
              </a:rPr>
              <a:t>! </a:t>
            </a:r>
          </a:p>
          <a:p>
            <a:pPr algn="just"/>
            <a:endParaRPr lang="en-GB" dirty="0">
              <a:latin typeface="Segoe Print"/>
            </a:endParaRPr>
          </a:p>
          <a:p>
            <a:pPr algn="just"/>
            <a:r>
              <a:rPr lang="en-GB" dirty="0">
                <a:latin typeface="Segoe Print"/>
              </a:rPr>
              <a:t>Hoff </a:t>
            </a:r>
            <a:r>
              <a:rPr lang="en-GB" dirty="0" err="1">
                <a:latin typeface="Segoe Print"/>
              </a:rPr>
              <a:t>liwiau</a:t>
            </a:r>
            <a:r>
              <a:rPr lang="en-GB" dirty="0">
                <a:latin typeface="Segoe Print"/>
              </a:rPr>
              <a:t> y </a:t>
            </a:r>
            <a:r>
              <a:rPr lang="en-GB" dirty="0" err="1">
                <a:latin typeface="Segoe Print"/>
              </a:rPr>
              <a:t>gwenyn</a:t>
            </a:r>
            <a:r>
              <a:rPr lang="en-GB" dirty="0">
                <a:latin typeface="Segoe Print"/>
              </a:rPr>
              <a:t> </a:t>
            </a:r>
            <a:r>
              <a:rPr lang="en-GB" dirty="0" err="1">
                <a:latin typeface="Segoe Print"/>
              </a:rPr>
              <a:t>ydy</a:t>
            </a:r>
            <a:r>
              <a:rPr lang="en-GB" dirty="0">
                <a:latin typeface="Segoe Print"/>
              </a:rPr>
              <a:t> </a:t>
            </a:r>
            <a:r>
              <a:rPr lang="en-GB" dirty="0" err="1">
                <a:latin typeface="Segoe Print"/>
              </a:rPr>
              <a:t>porffor</a:t>
            </a:r>
            <a:r>
              <a:rPr lang="en-GB" dirty="0">
                <a:latin typeface="Segoe Print"/>
              </a:rPr>
              <a:t>, foiled a </a:t>
            </a:r>
            <a:r>
              <a:rPr lang="en-GB" dirty="0" err="1">
                <a:latin typeface="Segoe Print"/>
              </a:rPr>
              <a:t>glas</a:t>
            </a:r>
            <a:r>
              <a:rPr lang="en-GB" dirty="0">
                <a:latin typeface="Segoe Print"/>
              </a:rPr>
              <a:t>.</a:t>
            </a:r>
          </a:p>
        </p:txBody>
      </p:sp>
      <p:sp>
        <p:nvSpPr>
          <p:cNvPr id="10" name="Rectangle 9"/>
          <p:cNvSpPr/>
          <p:nvPr/>
        </p:nvSpPr>
        <p:spPr>
          <a:xfrm>
            <a:off x="812460" y="5343521"/>
            <a:ext cx="5409161" cy="2053539"/>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97711" y="204311"/>
            <a:ext cx="6400800" cy="92311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12" name="Oval 11"/>
          <p:cNvSpPr/>
          <p:nvPr/>
        </p:nvSpPr>
        <p:spPr>
          <a:xfrm>
            <a:off x="538272" y="403111"/>
            <a:ext cx="456934" cy="44135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459926" y="1832822"/>
            <a:ext cx="2005169" cy="369332"/>
          </a:xfrm>
          <a:prstGeom prst="rect">
            <a:avLst/>
          </a:prstGeom>
          <a:noFill/>
        </p:spPr>
        <p:txBody>
          <a:bodyPr wrap="square" rtlCol="0">
            <a:spAutoFit/>
          </a:bodyPr>
          <a:lstStyle/>
          <a:p>
            <a:r>
              <a:rPr lang="en-GB">
                <a:latin typeface="HfW cursive" panose="00000500000000000000" pitchFamily="2" charset="0"/>
              </a:rPr>
              <a:t>1 </a:t>
            </a:r>
            <a:r>
              <a:rPr lang="en-GB" err="1">
                <a:latin typeface="HfW cursive" panose="00000500000000000000" pitchFamily="2" charset="0"/>
              </a:rPr>
              <a:t>o’r</a:t>
            </a:r>
            <a:r>
              <a:rPr lang="en-GB">
                <a:latin typeface="HfW cursive" panose="00000500000000000000" pitchFamily="2" charset="0"/>
              </a:rPr>
              <a:t> </a:t>
            </a:r>
            <a:r>
              <a:rPr lang="en-GB" err="1">
                <a:latin typeface="HfW cursive" panose="00000500000000000000" pitchFamily="2" charset="0"/>
              </a:rPr>
              <a:t>prif</a:t>
            </a:r>
            <a:r>
              <a:rPr lang="en-GB">
                <a:latin typeface="HfW cursive" panose="00000500000000000000" pitchFamily="2" charset="0"/>
              </a:rPr>
              <a:t> </a:t>
            </a:r>
            <a:r>
              <a:rPr lang="en-GB" err="1">
                <a:latin typeface="HfW cursive" panose="00000500000000000000" pitchFamily="2" charset="0"/>
              </a:rPr>
              <a:t>lygaid</a:t>
            </a:r>
            <a:endParaRPr lang="en-GB">
              <a:latin typeface="HfW cursive" panose="00000500000000000000" pitchFamily="2" charset="0"/>
            </a:endParaRPr>
          </a:p>
        </p:txBody>
      </p:sp>
      <p:sp>
        <p:nvSpPr>
          <p:cNvPr id="13" name="TextBox 12"/>
          <p:cNvSpPr txBox="1"/>
          <p:nvPr/>
        </p:nvSpPr>
        <p:spPr>
          <a:xfrm>
            <a:off x="4653339" y="2019206"/>
            <a:ext cx="2296633" cy="646331"/>
          </a:xfrm>
          <a:prstGeom prst="rect">
            <a:avLst/>
          </a:prstGeom>
          <a:noFill/>
        </p:spPr>
        <p:txBody>
          <a:bodyPr wrap="square" rtlCol="0">
            <a:spAutoFit/>
          </a:bodyPr>
          <a:lstStyle/>
          <a:p>
            <a:r>
              <a:rPr lang="en-GB">
                <a:latin typeface="HfW cursive" panose="00000500000000000000" pitchFamily="2" charset="0"/>
              </a:rPr>
              <a:t>Y </a:t>
            </a:r>
            <a:r>
              <a:rPr lang="en-GB" err="1">
                <a:latin typeface="HfW cursive" panose="00000500000000000000" pitchFamily="2" charset="0"/>
              </a:rPr>
              <a:t>prif</a:t>
            </a:r>
            <a:r>
              <a:rPr lang="en-GB">
                <a:latin typeface="HfW cursive" panose="00000500000000000000" pitchFamily="2" charset="0"/>
              </a:rPr>
              <a:t> </a:t>
            </a:r>
            <a:r>
              <a:rPr lang="en-GB" err="1">
                <a:latin typeface="HfW cursive" panose="00000500000000000000" pitchFamily="2" charset="0"/>
              </a:rPr>
              <a:t>lygad</a:t>
            </a:r>
            <a:r>
              <a:rPr lang="en-GB">
                <a:latin typeface="HfW cursive" panose="00000500000000000000" pitchFamily="2" charset="0"/>
              </a:rPr>
              <a:t> </a:t>
            </a:r>
          </a:p>
          <a:p>
            <a:r>
              <a:rPr lang="en-GB" err="1">
                <a:latin typeface="HfW cursive" panose="00000500000000000000" pitchFamily="2" charset="0"/>
              </a:rPr>
              <a:t>arall</a:t>
            </a:r>
            <a:endParaRPr lang="en-GB">
              <a:latin typeface="HfW cursive" panose="00000500000000000000" pitchFamily="2" charset="0"/>
            </a:endParaRPr>
          </a:p>
        </p:txBody>
      </p:sp>
      <p:cxnSp>
        <p:nvCxnSpPr>
          <p:cNvPr id="16" name="Straight Arrow Connector 15"/>
          <p:cNvCxnSpPr/>
          <p:nvPr/>
        </p:nvCxnSpPr>
        <p:spPr>
          <a:xfrm flipV="1">
            <a:off x="1824184" y="1617625"/>
            <a:ext cx="1033317" cy="203786"/>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p:cNvCxnSpPr/>
          <p:nvPr/>
        </p:nvCxnSpPr>
        <p:spPr>
          <a:xfrm flipH="1" flipV="1">
            <a:off x="3952981" y="1756383"/>
            <a:ext cx="1280956" cy="146697"/>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9" name="TextBox 18"/>
          <p:cNvSpPr txBox="1"/>
          <p:nvPr/>
        </p:nvSpPr>
        <p:spPr>
          <a:xfrm>
            <a:off x="4629476" y="1352212"/>
            <a:ext cx="2296633" cy="369332"/>
          </a:xfrm>
          <a:prstGeom prst="rect">
            <a:avLst/>
          </a:prstGeom>
          <a:noFill/>
        </p:spPr>
        <p:txBody>
          <a:bodyPr wrap="square" rtlCol="0">
            <a:spAutoFit/>
          </a:bodyPr>
          <a:lstStyle/>
          <a:p>
            <a:r>
              <a:rPr lang="en-GB">
                <a:latin typeface="HfW cursive" panose="00000500000000000000" pitchFamily="2" charset="0"/>
              </a:rPr>
              <a:t>Y 3 </a:t>
            </a:r>
            <a:r>
              <a:rPr lang="en-GB" err="1">
                <a:latin typeface="HfW cursive" panose="00000500000000000000" pitchFamily="2" charset="0"/>
              </a:rPr>
              <a:t>llygad</a:t>
            </a:r>
            <a:r>
              <a:rPr lang="en-GB">
                <a:latin typeface="HfW cursive" panose="00000500000000000000" pitchFamily="2" charset="0"/>
              </a:rPr>
              <a:t> </a:t>
            </a:r>
            <a:r>
              <a:rPr lang="en-GB" err="1">
                <a:latin typeface="HfW cursive" panose="00000500000000000000" pitchFamily="2" charset="0"/>
              </a:rPr>
              <a:t>llai</a:t>
            </a:r>
            <a:endParaRPr lang="en-GB">
              <a:latin typeface="HfW cursive" panose="00000500000000000000" pitchFamily="2" charset="0"/>
            </a:endParaRPr>
          </a:p>
        </p:txBody>
      </p:sp>
      <p:cxnSp>
        <p:nvCxnSpPr>
          <p:cNvPr id="20" name="Straight Arrow Connector 19"/>
          <p:cNvCxnSpPr/>
          <p:nvPr/>
        </p:nvCxnSpPr>
        <p:spPr>
          <a:xfrm flipH="1">
            <a:off x="3615133" y="1438644"/>
            <a:ext cx="978326" cy="127219"/>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3" name="Rectangle 2"/>
          <p:cNvSpPr/>
          <p:nvPr/>
        </p:nvSpPr>
        <p:spPr>
          <a:xfrm>
            <a:off x="493119" y="1174760"/>
            <a:ext cx="5986595" cy="17768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984307" y="286568"/>
            <a:ext cx="3429000" cy="523220"/>
          </a:xfrm>
          <a:prstGeom prst="rect">
            <a:avLst/>
          </a:prstGeom>
        </p:spPr>
        <p:txBody>
          <a:bodyPr>
            <a:spAutoFit/>
          </a:bodyPr>
          <a:lstStyle/>
          <a:p>
            <a:pPr algn="ctr" fontAlgn="base"/>
            <a:r>
              <a:rPr lang="en-GB" sz="1400" b="1" u="sng" err="1">
                <a:solidFill>
                  <a:srgbClr val="000000"/>
                </a:solidFill>
                <a:latin typeface="Segoe Print" panose="02000600000000000000" pitchFamily="2" charset="0"/>
              </a:rPr>
              <a:t>Tasg</a:t>
            </a:r>
            <a:r>
              <a:rPr lang="en-GB" sz="1400" b="1" u="sng">
                <a:solidFill>
                  <a:srgbClr val="000000"/>
                </a:solidFill>
                <a:latin typeface="Segoe Print" panose="02000600000000000000" pitchFamily="2" charset="0"/>
              </a:rPr>
              <a:t> </a:t>
            </a:r>
            <a:r>
              <a:rPr lang="en-GB" sz="1400" b="1" u="sng" err="1">
                <a:solidFill>
                  <a:srgbClr val="000000"/>
                </a:solidFill>
                <a:latin typeface="Segoe Print" panose="02000600000000000000" pitchFamily="2" charset="0"/>
              </a:rPr>
              <a:t>Cymraeg</a:t>
            </a:r>
            <a:r>
              <a:rPr lang="en-GB" sz="1400" b="1" u="sng">
                <a:solidFill>
                  <a:srgbClr val="000000"/>
                </a:solidFill>
                <a:latin typeface="Segoe Print" panose="02000600000000000000" pitchFamily="2" charset="0"/>
              </a:rPr>
              <a:t> 2 </a:t>
            </a:r>
            <a:r>
              <a:rPr lang="en-GB" sz="1400" b="1" u="sng" err="1">
                <a:solidFill>
                  <a:srgbClr val="000000"/>
                </a:solidFill>
                <a:latin typeface="Segoe Print" panose="02000600000000000000" pitchFamily="2" charset="0"/>
              </a:rPr>
              <a:t>Darllen</a:t>
            </a:r>
            <a:r>
              <a:rPr lang="en-GB" sz="1400" b="1" u="sng">
                <a:solidFill>
                  <a:srgbClr val="000000"/>
                </a:solidFill>
                <a:latin typeface="Segoe Print" panose="02000600000000000000" pitchFamily="2" charset="0"/>
              </a:rPr>
              <a:t> a </a:t>
            </a:r>
            <a:r>
              <a:rPr lang="en-GB" sz="1400" b="1" u="sng" err="1">
                <a:solidFill>
                  <a:srgbClr val="000000"/>
                </a:solidFill>
                <a:latin typeface="Segoe Print" panose="02000600000000000000" pitchFamily="2" charset="0"/>
              </a:rPr>
              <a:t>Deall</a:t>
            </a:r>
            <a:r>
              <a:rPr lang="en-GB" sz="1400" b="1" u="sng">
                <a:solidFill>
                  <a:srgbClr val="000000"/>
                </a:solidFill>
                <a:latin typeface="Segoe Print" panose="02000600000000000000" pitchFamily="2" charset="0"/>
              </a:rPr>
              <a:t> /</a:t>
            </a:r>
            <a:r>
              <a:rPr lang="en-GB" sz="1400" b="1" u="sng">
                <a:solidFill>
                  <a:srgbClr val="7030A0"/>
                </a:solidFill>
                <a:latin typeface="Segoe Print" panose="02000600000000000000" pitchFamily="2" charset="0"/>
              </a:rPr>
              <a:t> </a:t>
            </a:r>
          </a:p>
          <a:p>
            <a:pPr algn="ctr" fontAlgn="base"/>
            <a:r>
              <a:rPr lang="en-GB" sz="1400" b="1" u="sng">
                <a:solidFill>
                  <a:srgbClr val="7030A0"/>
                </a:solidFill>
                <a:latin typeface="Segoe Print" panose="02000600000000000000" pitchFamily="2" charset="0"/>
              </a:rPr>
              <a:t>Reading Comprehension Task</a:t>
            </a:r>
            <a:r>
              <a:rPr lang="en-US" sz="1400">
                <a:solidFill>
                  <a:srgbClr val="000000"/>
                </a:solidFill>
                <a:latin typeface="Segoe Print" panose="02000600000000000000" pitchFamily="2" charset="0"/>
              </a:rPr>
              <a:t>​</a:t>
            </a:r>
          </a:p>
        </p:txBody>
      </p:sp>
      <p:sp>
        <p:nvSpPr>
          <p:cNvPr id="14" name="TextBox 13">
            <a:extLst>
              <a:ext uri="{FF2B5EF4-FFF2-40B4-BE49-F238E27FC236}">
                <a16:creationId xmlns:a16="http://schemas.microsoft.com/office/drawing/2014/main" id="{73F61795-1656-4CAD-BD99-C15F752737F9}"/>
              </a:ext>
            </a:extLst>
          </p:cNvPr>
          <p:cNvSpPr txBox="1"/>
          <p:nvPr/>
        </p:nvSpPr>
        <p:spPr>
          <a:xfrm>
            <a:off x="4597400" y="247650"/>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err="1">
                <a:latin typeface="Segoe Print"/>
                <a:cs typeface="Calibri"/>
              </a:rPr>
              <a:t>Adref</a:t>
            </a:r>
            <a:r>
              <a:rPr lang="en-US" b="1">
                <a:latin typeface="Segoe Print"/>
                <a:cs typeface="Calibri"/>
              </a:rPr>
              <a:t>/ At Home</a:t>
            </a:r>
          </a:p>
        </p:txBody>
      </p:sp>
    </p:spTree>
    <p:extLst>
      <p:ext uri="{BB962C8B-B14F-4D97-AF65-F5344CB8AC3E}">
        <p14:creationId xmlns:p14="http://schemas.microsoft.com/office/powerpoint/2010/main" val="2096941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266" y="3255321"/>
            <a:ext cx="6400800" cy="2246769"/>
          </a:xfrm>
          <a:prstGeom prst="rect">
            <a:avLst/>
          </a:prstGeom>
          <a:noFill/>
        </p:spPr>
        <p:txBody>
          <a:bodyPr wrap="square" rtlCol="0" anchor="t">
            <a:spAutoFit/>
          </a:bodyPr>
          <a:lstStyle/>
          <a:p>
            <a:pPr algn="just"/>
            <a:r>
              <a:rPr lang="en-GB" sz="1400" dirty="0">
                <a:latin typeface="Segoe Print"/>
              </a:rPr>
              <a:t>Mae </a:t>
            </a:r>
            <a:r>
              <a:rPr lang="en-GB" sz="1400" dirty="0" err="1">
                <a:latin typeface="Segoe Print"/>
              </a:rPr>
              <a:t>gan</a:t>
            </a:r>
            <a:r>
              <a:rPr lang="en-GB" sz="1400" dirty="0">
                <a:latin typeface="Segoe Print"/>
              </a:rPr>
              <a:t> </a:t>
            </a:r>
            <a:r>
              <a:rPr lang="en-GB" sz="1400" dirty="0" err="1">
                <a:latin typeface="Segoe Print"/>
              </a:rPr>
              <a:t>wenyn</a:t>
            </a:r>
            <a:r>
              <a:rPr lang="en-GB" sz="1400" dirty="0">
                <a:latin typeface="Segoe Print"/>
              </a:rPr>
              <a:t> 5 </a:t>
            </a:r>
            <a:r>
              <a:rPr lang="en-GB" sz="1400" dirty="0" err="1">
                <a:latin typeface="Segoe Print"/>
              </a:rPr>
              <a:t>llygaid</a:t>
            </a:r>
            <a:r>
              <a:rPr lang="en-GB" sz="1400" dirty="0">
                <a:latin typeface="Segoe Print"/>
              </a:rPr>
              <a:t> </a:t>
            </a:r>
            <a:r>
              <a:rPr lang="en-GB" sz="1400" dirty="0" err="1">
                <a:latin typeface="Segoe Print"/>
              </a:rPr>
              <a:t>i</a:t>
            </a:r>
            <a:r>
              <a:rPr lang="en-GB" sz="1400" dirty="0">
                <a:latin typeface="Segoe Print"/>
              </a:rPr>
              <a:t> </a:t>
            </a:r>
            <a:r>
              <a:rPr lang="en-GB" sz="1400" dirty="0" err="1">
                <a:latin typeface="Segoe Print"/>
              </a:rPr>
              <a:t>gyd</a:t>
            </a:r>
            <a:r>
              <a:rPr lang="en-GB" sz="1400" dirty="0">
                <a:latin typeface="Segoe Print"/>
              </a:rPr>
              <a:t>! Mae </a:t>
            </a:r>
            <a:r>
              <a:rPr lang="en-GB" sz="1400" dirty="0" err="1">
                <a:latin typeface="Segoe Print"/>
              </a:rPr>
              <a:t>ganddyn</a:t>
            </a:r>
            <a:r>
              <a:rPr lang="en-GB" sz="1400" dirty="0">
                <a:latin typeface="Segoe Print"/>
              </a:rPr>
              <a:t> </a:t>
            </a:r>
            <a:r>
              <a:rPr lang="en-GB" sz="1400" dirty="0" err="1">
                <a:latin typeface="Segoe Print"/>
              </a:rPr>
              <a:t>nhw</a:t>
            </a:r>
            <a:r>
              <a:rPr lang="en-GB" sz="1400" dirty="0">
                <a:latin typeface="Segoe Print"/>
              </a:rPr>
              <a:t> </a:t>
            </a:r>
            <a:r>
              <a:rPr lang="en-GB" sz="1400" dirty="0" err="1">
                <a:latin typeface="Segoe Print"/>
              </a:rPr>
              <a:t>ddwy</a:t>
            </a:r>
            <a:r>
              <a:rPr lang="en-GB" sz="1400" dirty="0">
                <a:latin typeface="Segoe Print"/>
              </a:rPr>
              <a:t> </a:t>
            </a:r>
            <a:r>
              <a:rPr lang="en-GB" sz="1400" dirty="0" err="1">
                <a:latin typeface="Segoe Print"/>
              </a:rPr>
              <a:t>brif</a:t>
            </a:r>
            <a:r>
              <a:rPr lang="en-GB" sz="1400" dirty="0">
                <a:latin typeface="Segoe Print"/>
              </a:rPr>
              <a:t> </a:t>
            </a:r>
            <a:r>
              <a:rPr lang="en-GB" sz="1400" dirty="0" err="1">
                <a:latin typeface="Segoe Print"/>
              </a:rPr>
              <a:t>lygaid</a:t>
            </a:r>
            <a:r>
              <a:rPr lang="en-GB" sz="1400" dirty="0">
                <a:latin typeface="Segoe Print"/>
              </a:rPr>
              <a:t> </a:t>
            </a:r>
            <a:r>
              <a:rPr lang="en-GB" sz="1400" dirty="0" err="1">
                <a:latin typeface="Segoe Print"/>
              </a:rPr>
              <a:t>ar</a:t>
            </a:r>
            <a:r>
              <a:rPr lang="en-GB" sz="1400" dirty="0">
                <a:latin typeface="Segoe Print"/>
              </a:rPr>
              <a:t> </a:t>
            </a:r>
            <a:r>
              <a:rPr lang="en-GB" sz="1400" dirty="0" err="1">
                <a:latin typeface="Segoe Print"/>
              </a:rPr>
              <a:t>ochr</a:t>
            </a:r>
            <a:r>
              <a:rPr lang="en-GB" sz="1400" dirty="0">
                <a:latin typeface="Segoe Print"/>
              </a:rPr>
              <a:t> </a:t>
            </a:r>
            <a:r>
              <a:rPr lang="en-GB" sz="1400" dirty="0" err="1">
                <a:latin typeface="Segoe Print"/>
              </a:rPr>
              <a:t>eu</a:t>
            </a:r>
            <a:r>
              <a:rPr lang="en-GB" sz="1400" dirty="0">
                <a:latin typeface="Segoe Print"/>
              </a:rPr>
              <a:t> pen a </a:t>
            </a:r>
            <a:r>
              <a:rPr lang="en-GB" sz="1400" dirty="0" err="1">
                <a:latin typeface="Segoe Print"/>
              </a:rPr>
              <a:t>thair</a:t>
            </a:r>
            <a:r>
              <a:rPr lang="en-GB" sz="1400" dirty="0">
                <a:latin typeface="Segoe Print"/>
              </a:rPr>
              <a:t> </a:t>
            </a:r>
            <a:r>
              <a:rPr lang="en-GB" sz="1400" dirty="0" err="1">
                <a:latin typeface="Segoe Print"/>
              </a:rPr>
              <a:t>llygad</a:t>
            </a:r>
            <a:r>
              <a:rPr lang="en-GB" sz="1400" dirty="0">
                <a:latin typeface="Segoe Print"/>
              </a:rPr>
              <a:t> </a:t>
            </a:r>
            <a:r>
              <a:rPr lang="en-GB" sz="1400" dirty="0" err="1">
                <a:latin typeface="Segoe Print"/>
              </a:rPr>
              <a:t>fach</a:t>
            </a:r>
            <a:r>
              <a:rPr lang="en-GB" sz="1400" dirty="0">
                <a:latin typeface="Segoe Print"/>
              </a:rPr>
              <a:t> </a:t>
            </a:r>
            <a:r>
              <a:rPr lang="en-GB" sz="1400" dirty="0" err="1">
                <a:latin typeface="Segoe Print"/>
              </a:rPr>
              <a:t>yng</a:t>
            </a:r>
            <a:r>
              <a:rPr lang="en-GB" sz="1400" dirty="0">
                <a:latin typeface="Segoe Print"/>
              </a:rPr>
              <a:t> </a:t>
            </a:r>
            <a:r>
              <a:rPr lang="en-GB" sz="1400" dirty="0" err="1">
                <a:latin typeface="Segoe Print"/>
              </a:rPr>
              <a:t>nghanol</a:t>
            </a:r>
            <a:r>
              <a:rPr lang="en-GB" sz="1400" dirty="0">
                <a:latin typeface="Segoe Print"/>
              </a:rPr>
              <a:t> </a:t>
            </a:r>
            <a:r>
              <a:rPr lang="en-GB" sz="1400" dirty="0" err="1">
                <a:latin typeface="Segoe Print"/>
              </a:rPr>
              <a:t>eu</a:t>
            </a:r>
            <a:r>
              <a:rPr lang="en-GB" sz="1400" dirty="0">
                <a:latin typeface="Segoe Print"/>
              </a:rPr>
              <a:t> pen </a:t>
            </a:r>
          </a:p>
          <a:p>
            <a:pPr algn="just"/>
            <a:r>
              <a:rPr lang="en-GB" sz="1400" dirty="0">
                <a:latin typeface="Segoe Print"/>
              </a:rPr>
              <a:t>Y </a:t>
            </a:r>
            <a:r>
              <a:rPr lang="en-GB" sz="1400" dirty="0" err="1">
                <a:latin typeface="Segoe Print"/>
              </a:rPr>
              <a:t>ddwy</a:t>
            </a:r>
            <a:r>
              <a:rPr lang="en-GB" sz="1400" dirty="0">
                <a:latin typeface="Segoe Print"/>
              </a:rPr>
              <a:t> </a:t>
            </a:r>
            <a:r>
              <a:rPr lang="en-GB" sz="1400" dirty="0" err="1">
                <a:latin typeface="Segoe Print"/>
              </a:rPr>
              <a:t>brif</a:t>
            </a:r>
            <a:r>
              <a:rPr lang="en-GB" sz="1400" dirty="0">
                <a:latin typeface="Segoe Print"/>
              </a:rPr>
              <a:t> </a:t>
            </a:r>
            <a:r>
              <a:rPr lang="en-GB" sz="1400" dirty="0" err="1">
                <a:latin typeface="Segoe Print"/>
              </a:rPr>
              <a:t>lygad</a:t>
            </a:r>
            <a:r>
              <a:rPr lang="en-GB" sz="1400" dirty="0">
                <a:latin typeface="Segoe Print"/>
              </a:rPr>
              <a:t> </a:t>
            </a:r>
            <a:r>
              <a:rPr lang="en-GB" sz="1400" dirty="0" err="1">
                <a:latin typeface="Segoe Print"/>
              </a:rPr>
              <a:t>sy’n</a:t>
            </a:r>
            <a:r>
              <a:rPr lang="en-GB" sz="1400" dirty="0">
                <a:latin typeface="Segoe Print"/>
              </a:rPr>
              <a:t> </a:t>
            </a:r>
            <a:r>
              <a:rPr lang="en-GB" sz="1400" dirty="0" err="1">
                <a:latin typeface="Segoe Print"/>
              </a:rPr>
              <a:t>helpu’r</a:t>
            </a:r>
            <a:r>
              <a:rPr lang="en-GB" sz="1400" dirty="0">
                <a:latin typeface="Segoe Print"/>
              </a:rPr>
              <a:t> </a:t>
            </a:r>
            <a:r>
              <a:rPr lang="en-GB" sz="1400" dirty="0" err="1">
                <a:latin typeface="Segoe Print"/>
              </a:rPr>
              <a:t>wenynen</a:t>
            </a:r>
            <a:r>
              <a:rPr lang="en-GB" sz="1400" dirty="0">
                <a:latin typeface="Segoe Print"/>
              </a:rPr>
              <a:t> </a:t>
            </a:r>
            <a:r>
              <a:rPr lang="en-GB" sz="1400" dirty="0" err="1">
                <a:latin typeface="Segoe Print"/>
              </a:rPr>
              <a:t>i</a:t>
            </a:r>
            <a:r>
              <a:rPr lang="en-GB" sz="1400" dirty="0">
                <a:latin typeface="Segoe Print"/>
              </a:rPr>
              <a:t> weld </a:t>
            </a:r>
            <a:r>
              <a:rPr lang="en-GB" sz="1400" dirty="0" err="1">
                <a:latin typeface="Segoe Print"/>
              </a:rPr>
              <a:t>lliwiau</a:t>
            </a:r>
            <a:r>
              <a:rPr lang="en-GB" sz="1400" dirty="0">
                <a:latin typeface="Segoe Print"/>
              </a:rPr>
              <a:t> </a:t>
            </a:r>
            <a:r>
              <a:rPr lang="en-GB" sz="1400" dirty="0" err="1">
                <a:latin typeface="Segoe Print"/>
              </a:rPr>
              <a:t>gwahanol</a:t>
            </a:r>
            <a:r>
              <a:rPr lang="en-GB" sz="1400" dirty="0">
                <a:latin typeface="Segoe Print"/>
              </a:rPr>
              <a:t> </a:t>
            </a:r>
            <a:r>
              <a:rPr lang="en-GB" sz="1400" dirty="0" err="1">
                <a:latin typeface="Segoe Print"/>
              </a:rPr>
              <a:t>a’r</a:t>
            </a:r>
            <a:r>
              <a:rPr lang="en-GB" sz="1400" dirty="0">
                <a:latin typeface="Segoe Print"/>
              </a:rPr>
              <a:t> </a:t>
            </a:r>
            <a:r>
              <a:rPr lang="en-GB" sz="1400" dirty="0" err="1">
                <a:latin typeface="Segoe Print"/>
              </a:rPr>
              <a:t>llygaid</a:t>
            </a:r>
            <a:r>
              <a:rPr lang="en-GB" sz="1400" dirty="0">
                <a:latin typeface="Segoe Print"/>
              </a:rPr>
              <a:t> </a:t>
            </a:r>
            <a:r>
              <a:rPr lang="en-GB" sz="1400" dirty="0" err="1">
                <a:latin typeface="Segoe Print"/>
              </a:rPr>
              <a:t>bach</a:t>
            </a:r>
            <a:r>
              <a:rPr lang="en-GB" sz="1400" dirty="0">
                <a:latin typeface="Segoe Print"/>
              </a:rPr>
              <a:t> </a:t>
            </a:r>
            <a:r>
              <a:rPr lang="en-GB" sz="1400" dirty="0" err="1">
                <a:latin typeface="Segoe Print"/>
              </a:rPr>
              <a:t>sy’n</a:t>
            </a:r>
            <a:r>
              <a:rPr lang="en-GB" sz="1400" dirty="0">
                <a:latin typeface="Segoe Print"/>
              </a:rPr>
              <a:t> </a:t>
            </a:r>
            <a:r>
              <a:rPr lang="en-GB" sz="1400" dirty="0" err="1">
                <a:latin typeface="Segoe Print"/>
              </a:rPr>
              <a:t>helpu</a:t>
            </a:r>
            <a:r>
              <a:rPr lang="en-GB" sz="1400" dirty="0">
                <a:latin typeface="Segoe Print"/>
              </a:rPr>
              <a:t> </a:t>
            </a:r>
            <a:r>
              <a:rPr lang="en-GB" sz="1400" dirty="0" err="1">
                <a:latin typeface="Segoe Print"/>
              </a:rPr>
              <a:t>iddyn</a:t>
            </a:r>
            <a:r>
              <a:rPr lang="en-GB" sz="1400" dirty="0">
                <a:latin typeface="Segoe Print"/>
              </a:rPr>
              <a:t> </a:t>
            </a:r>
            <a:r>
              <a:rPr lang="en-GB" sz="1400" dirty="0" err="1">
                <a:latin typeface="Segoe Print"/>
              </a:rPr>
              <a:t>nhw</a:t>
            </a:r>
            <a:r>
              <a:rPr lang="en-GB" sz="1400" dirty="0">
                <a:latin typeface="Segoe Print"/>
              </a:rPr>
              <a:t> weld </a:t>
            </a:r>
            <a:r>
              <a:rPr lang="en-GB" sz="1400" dirty="0" err="1">
                <a:latin typeface="Segoe Print"/>
              </a:rPr>
              <a:t>golau’r</a:t>
            </a:r>
            <a:r>
              <a:rPr lang="en-GB" sz="1400" dirty="0">
                <a:latin typeface="Segoe Print"/>
              </a:rPr>
              <a:t> haul ac </a:t>
            </a:r>
            <a:r>
              <a:rPr lang="en-GB" sz="1400" dirty="0" err="1">
                <a:latin typeface="Segoe Print"/>
              </a:rPr>
              <a:t>i</a:t>
            </a:r>
            <a:r>
              <a:rPr lang="en-GB" sz="1400" dirty="0">
                <a:latin typeface="Segoe Print"/>
              </a:rPr>
              <a:t> </a:t>
            </a:r>
            <a:r>
              <a:rPr lang="en-GB" sz="1400" dirty="0" err="1">
                <a:latin typeface="Segoe Print"/>
              </a:rPr>
              <a:t>hedfan</a:t>
            </a:r>
            <a:r>
              <a:rPr lang="en-GB" sz="1400" dirty="0">
                <a:latin typeface="Segoe Print"/>
              </a:rPr>
              <a:t> o </a:t>
            </a:r>
            <a:r>
              <a:rPr lang="en-GB" sz="1400" dirty="0" err="1">
                <a:latin typeface="Segoe Print"/>
              </a:rPr>
              <a:t>flodyn</a:t>
            </a:r>
            <a:r>
              <a:rPr lang="en-GB" sz="1400" dirty="0">
                <a:latin typeface="Segoe Print"/>
              </a:rPr>
              <a:t> </a:t>
            </a:r>
            <a:r>
              <a:rPr lang="en-GB" sz="1400" dirty="0" err="1">
                <a:latin typeface="Segoe Print"/>
              </a:rPr>
              <a:t>i</a:t>
            </a:r>
            <a:r>
              <a:rPr lang="en-GB" sz="1400" dirty="0">
                <a:latin typeface="Segoe Print"/>
              </a:rPr>
              <a:t> </a:t>
            </a:r>
            <a:r>
              <a:rPr lang="en-GB" sz="1400" dirty="0" err="1">
                <a:latin typeface="Segoe Print"/>
              </a:rPr>
              <a:t>flodyn</a:t>
            </a:r>
            <a:r>
              <a:rPr lang="en-GB" sz="1400" dirty="0">
                <a:latin typeface="Segoe Print"/>
              </a:rPr>
              <a:t>.</a:t>
            </a:r>
          </a:p>
          <a:p>
            <a:pPr algn="just"/>
            <a:r>
              <a:rPr lang="en-GB" sz="1400" dirty="0">
                <a:latin typeface="Segoe Print"/>
              </a:rPr>
              <a:t>Mae </a:t>
            </a:r>
            <a:r>
              <a:rPr lang="en-GB" sz="1400" dirty="0" err="1">
                <a:latin typeface="Segoe Print"/>
              </a:rPr>
              <a:t>gwenyn</a:t>
            </a:r>
            <a:r>
              <a:rPr lang="en-GB" sz="1400" dirty="0">
                <a:latin typeface="Segoe Print"/>
              </a:rPr>
              <a:t> </a:t>
            </a:r>
            <a:r>
              <a:rPr lang="en-GB" sz="1400" dirty="0" err="1">
                <a:latin typeface="Segoe Print"/>
              </a:rPr>
              <a:t>yn</a:t>
            </a:r>
            <a:r>
              <a:rPr lang="en-GB" sz="1400" dirty="0">
                <a:latin typeface="Segoe Print"/>
              </a:rPr>
              <a:t> </a:t>
            </a:r>
            <a:r>
              <a:rPr lang="en-GB" sz="1400" dirty="0" err="1">
                <a:latin typeface="Segoe Print"/>
              </a:rPr>
              <a:t>gweld</a:t>
            </a:r>
            <a:r>
              <a:rPr lang="en-GB" sz="1400" dirty="0">
                <a:latin typeface="Segoe Print"/>
              </a:rPr>
              <a:t> </a:t>
            </a:r>
            <a:r>
              <a:rPr lang="en-GB" sz="1400" dirty="0" err="1">
                <a:latin typeface="Segoe Print"/>
              </a:rPr>
              <a:t>pethau</a:t>
            </a:r>
            <a:r>
              <a:rPr lang="en-GB" sz="1400" dirty="0">
                <a:latin typeface="Segoe Print"/>
              </a:rPr>
              <a:t> </a:t>
            </a:r>
            <a:r>
              <a:rPr lang="en-GB" sz="1400" dirty="0" err="1">
                <a:latin typeface="Segoe Print"/>
              </a:rPr>
              <a:t>yn</a:t>
            </a:r>
            <a:r>
              <a:rPr lang="en-GB" sz="1400" dirty="0">
                <a:latin typeface="Segoe Print"/>
              </a:rPr>
              <a:t> </a:t>
            </a:r>
            <a:r>
              <a:rPr lang="en-GB" sz="1400" dirty="0" err="1">
                <a:latin typeface="Segoe Print"/>
              </a:rPr>
              <a:t>hollol</a:t>
            </a:r>
            <a:r>
              <a:rPr lang="en-GB" sz="1400" dirty="0">
                <a:latin typeface="Segoe Print"/>
              </a:rPr>
              <a:t> </a:t>
            </a:r>
            <a:r>
              <a:rPr lang="en-GB" sz="1400" dirty="0" err="1">
                <a:latin typeface="Segoe Print"/>
              </a:rPr>
              <a:t>wahanol</a:t>
            </a:r>
            <a:r>
              <a:rPr lang="en-GB" sz="1400" dirty="0">
                <a:latin typeface="Segoe Print"/>
              </a:rPr>
              <a:t> </a:t>
            </a:r>
            <a:r>
              <a:rPr lang="en-GB" sz="1400" dirty="0" err="1">
                <a:latin typeface="Segoe Print"/>
              </a:rPr>
              <a:t>i</a:t>
            </a:r>
            <a:r>
              <a:rPr lang="en-GB" sz="1400" dirty="0">
                <a:latin typeface="Segoe Print"/>
              </a:rPr>
              <a:t> </a:t>
            </a:r>
            <a:r>
              <a:rPr lang="en-GB" sz="1400" dirty="0" err="1">
                <a:latin typeface="Segoe Print"/>
              </a:rPr>
              <a:t>ni</a:t>
            </a:r>
            <a:r>
              <a:rPr lang="en-GB" sz="1400" dirty="0">
                <a:latin typeface="Segoe Print"/>
              </a:rPr>
              <a:t> am </a:t>
            </a:r>
            <a:r>
              <a:rPr lang="en-GB" sz="1400" dirty="0" err="1">
                <a:latin typeface="Segoe Print"/>
              </a:rPr>
              <a:t>eu</a:t>
            </a:r>
            <a:r>
              <a:rPr lang="en-GB" sz="1400" dirty="0">
                <a:latin typeface="Segoe Print"/>
              </a:rPr>
              <a:t> </a:t>
            </a:r>
            <a:r>
              <a:rPr lang="en-GB" sz="1400" dirty="0" err="1">
                <a:latin typeface="Segoe Print"/>
              </a:rPr>
              <a:t>bod</a:t>
            </a:r>
            <a:r>
              <a:rPr lang="en-GB" sz="1400" dirty="0">
                <a:latin typeface="Segoe Print"/>
              </a:rPr>
              <a:t> </a:t>
            </a:r>
            <a:r>
              <a:rPr lang="en-GB" sz="1400" dirty="0" err="1">
                <a:latin typeface="Segoe Print"/>
              </a:rPr>
              <a:t>yn</a:t>
            </a:r>
            <a:r>
              <a:rPr lang="en-GB" sz="1400" dirty="0">
                <a:latin typeface="Segoe Print"/>
              </a:rPr>
              <a:t> </a:t>
            </a:r>
            <a:r>
              <a:rPr lang="en-GB" sz="1400" dirty="0" err="1">
                <a:latin typeface="Segoe Print"/>
              </a:rPr>
              <a:t>gallu</a:t>
            </a:r>
            <a:r>
              <a:rPr lang="en-GB" sz="1400" dirty="0">
                <a:latin typeface="Segoe Print"/>
              </a:rPr>
              <a:t> </a:t>
            </a:r>
            <a:r>
              <a:rPr lang="en-GB" sz="1400" dirty="0" err="1">
                <a:latin typeface="Segoe Print"/>
              </a:rPr>
              <a:t>gweld</a:t>
            </a:r>
            <a:r>
              <a:rPr lang="en-GB" sz="1400" dirty="0">
                <a:latin typeface="Segoe Print"/>
              </a:rPr>
              <a:t> </a:t>
            </a:r>
            <a:r>
              <a:rPr lang="en-GB" sz="1400" dirty="0" err="1">
                <a:latin typeface="Segoe Print"/>
              </a:rPr>
              <a:t>golau</a:t>
            </a:r>
            <a:r>
              <a:rPr lang="en-GB" sz="1400" dirty="0">
                <a:latin typeface="Segoe Print"/>
              </a:rPr>
              <a:t> </a:t>
            </a:r>
            <a:r>
              <a:rPr lang="en-GB" sz="1400" dirty="0" err="1">
                <a:latin typeface="Segoe Print"/>
              </a:rPr>
              <a:t>uwch</a:t>
            </a:r>
            <a:r>
              <a:rPr lang="en-GB" sz="1400" dirty="0">
                <a:latin typeface="Segoe Print"/>
              </a:rPr>
              <a:t> foiled. </a:t>
            </a:r>
          </a:p>
          <a:p>
            <a:pPr algn="just"/>
            <a:r>
              <a:rPr lang="en-GB" sz="1400" dirty="0">
                <a:latin typeface="Segoe Print"/>
              </a:rPr>
              <a:t>I </a:t>
            </a:r>
            <a:r>
              <a:rPr lang="en-GB" sz="1400" dirty="0" err="1">
                <a:latin typeface="Segoe Print"/>
              </a:rPr>
              <a:t>ni</a:t>
            </a:r>
            <a:r>
              <a:rPr lang="en-GB" sz="1400" dirty="0">
                <a:latin typeface="Segoe Print"/>
              </a:rPr>
              <a:t>, </a:t>
            </a:r>
            <a:r>
              <a:rPr lang="en-GB" sz="1400" dirty="0" err="1">
                <a:latin typeface="Segoe Print"/>
              </a:rPr>
              <a:t>mae</a:t>
            </a:r>
            <a:r>
              <a:rPr lang="en-GB" sz="1400" dirty="0">
                <a:latin typeface="Segoe Print"/>
              </a:rPr>
              <a:t> </a:t>
            </a:r>
            <a:r>
              <a:rPr lang="en-GB" sz="1400" dirty="0" err="1">
                <a:latin typeface="Segoe Print"/>
              </a:rPr>
              <a:t>blodyn</a:t>
            </a:r>
            <a:r>
              <a:rPr lang="en-GB" sz="1400" dirty="0">
                <a:latin typeface="Segoe Print"/>
              </a:rPr>
              <a:t> </a:t>
            </a:r>
            <a:r>
              <a:rPr lang="en-GB" sz="1400" dirty="0" err="1">
                <a:latin typeface="Segoe Print"/>
              </a:rPr>
              <a:t>yn</a:t>
            </a:r>
            <a:r>
              <a:rPr lang="en-GB" sz="1400" dirty="0">
                <a:latin typeface="Segoe Print"/>
              </a:rPr>
              <a:t> </a:t>
            </a:r>
            <a:r>
              <a:rPr lang="en-GB" sz="1400" dirty="0" err="1">
                <a:latin typeface="Segoe Print"/>
              </a:rPr>
              <a:t>edrych</a:t>
            </a:r>
            <a:r>
              <a:rPr lang="en-GB" sz="1400" dirty="0">
                <a:latin typeface="Segoe Print"/>
              </a:rPr>
              <a:t> </a:t>
            </a:r>
            <a:r>
              <a:rPr lang="en-GB" sz="1400" dirty="0" err="1">
                <a:latin typeface="Segoe Print"/>
              </a:rPr>
              <a:t>fel</a:t>
            </a:r>
            <a:r>
              <a:rPr lang="en-GB" sz="1400" dirty="0">
                <a:latin typeface="Segoe Print"/>
              </a:rPr>
              <a:t> un </a:t>
            </a:r>
            <a:r>
              <a:rPr lang="en-GB" sz="1400" dirty="0" err="1">
                <a:latin typeface="Segoe Print"/>
              </a:rPr>
              <a:t>lliw</a:t>
            </a:r>
            <a:r>
              <a:rPr lang="en-GB" sz="1400" dirty="0">
                <a:latin typeface="Segoe Print"/>
              </a:rPr>
              <a:t>, </a:t>
            </a:r>
            <a:r>
              <a:rPr lang="en-GB" sz="1400" dirty="0" err="1">
                <a:latin typeface="Segoe Print"/>
              </a:rPr>
              <a:t>ond</a:t>
            </a:r>
            <a:r>
              <a:rPr lang="en-GB" sz="1400" dirty="0">
                <a:latin typeface="Segoe Print"/>
              </a:rPr>
              <a:t> </a:t>
            </a:r>
            <a:r>
              <a:rPr lang="en-GB" sz="1400" dirty="0" err="1">
                <a:latin typeface="Segoe Print"/>
              </a:rPr>
              <a:t>i</a:t>
            </a:r>
            <a:r>
              <a:rPr lang="en-GB" sz="1400" dirty="0">
                <a:latin typeface="Segoe Print"/>
              </a:rPr>
              <a:t> </a:t>
            </a:r>
            <a:r>
              <a:rPr lang="en-GB" sz="1400" dirty="0" err="1">
                <a:latin typeface="Segoe Print"/>
              </a:rPr>
              <a:t>wenynen</a:t>
            </a:r>
            <a:r>
              <a:rPr lang="en-GB" sz="1400" dirty="0">
                <a:latin typeface="Segoe Print"/>
              </a:rPr>
              <a:t> </a:t>
            </a:r>
            <a:r>
              <a:rPr lang="en-GB" sz="1400" dirty="0" err="1">
                <a:latin typeface="Segoe Print"/>
              </a:rPr>
              <a:t>mae</a:t>
            </a:r>
            <a:r>
              <a:rPr lang="en-GB" sz="1400" dirty="0">
                <a:latin typeface="Segoe Print"/>
              </a:rPr>
              <a:t> </a:t>
            </a:r>
            <a:r>
              <a:rPr lang="en-GB" sz="1400" dirty="0" err="1">
                <a:latin typeface="Segoe Print"/>
              </a:rPr>
              <a:t>lliwiau</a:t>
            </a:r>
            <a:r>
              <a:rPr lang="en-GB" sz="1400" dirty="0">
                <a:latin typeface="Segoe Print"/>
              </a:rPr>
              <a:t> </a:t>
            </a:r>
            <a:r>
              <a:rPr lang="en-GB" sz="1400" dirty="0" err="1">
                <a:latin typeface="Segoe Print"/>
              </a:rPr>
              <a:t>ychwanegol</a:t>
            </a:r>
            <a:r>
              <a:rPr lang="en-GB" sz="1400" dirty="0">
                <a:latin typeface="Segoe Print"/>
              </a:rPr>
              <a:t>, </a:t>
            </a:r>
            <a:r>
              <a:rPr lang="en-GB" sz="1400" dirty="0" err="1">
                <a:latin typeface="Segoe Print"/>
              </a:rPr>
              <a:t>sy’n</a:t>
            </a:r>
            <a:r>
              <a:rPr lang="en-GB" sz="1400" dirty="0">
                <a:latin typeface="Segoe Print"/>
              </a:rPr>
              <a:t> </a:t>
            </a:r>
            <a:r>
              <a:rPr lang="en-GB" sz="1400" dirty="0" err="1">
                <a:latin typeface="Segoe Print"/>
              </a:rPr>
              <a:t>arwain</a:t>
            </a:r>
            <a:r>
              <a:rPr lang="en-GB" sz="1400" dirty="0">
                <a:latin typeface="Segoe Print"/>
              </a:rPr>
              <a:t> y </a:t>
            </a:r>
            <a:r>
              <a:rPr lang="en-GB" sz="1400" dirty="0" err="1">
                <a:latin typeface="Segoe Print"/>
              </a:rPr>
              <a:t>gwenyn</a:t>
            </a:r>
            <a:r>
              <a:rPr lang="en-GB" sz="1400" dirty="0">
                <a:latin typeface="Segoe Print"/>
              </a:rPr>
              <a:t> </a:t>
            </a:r>
            <a:r>
              <a:rPr lang="en-GB" sz="1400" dirty="0" err="1">
                <a:latin typeface="Segoe Print"/>
              </a:rPr>
              <a:t>i</a:t>
            </a:r>
            <a:r>
              <a:rPr lang="en-GB" sz="1400" dirty="0">
                <a:latin typeface="Segoe Print"/>
              </a:rPr>
              <a:t> </a:t>
            </a:r>
            <a:r>
              <a:rPr lang="en-GB" sz="1400" dirty="0" err="1">
                <a:latin typeface="Segoe Print"/>
              </a:rPr>
              <a:t>ganol</a:t>
            </a:r>
            <a:r>
              <a:rPr lang="en-GB" sz="1400" dirty="0">
                <a:latin typeface="Segoe Print"/>
              </a:rPr>
              <a:t> y </a:t>
            </a:r>
            <a:r>
              <a:rPr lang="en-GB" sz="1400" dirty="0" err="1">
                <a:latin typeface="Segoe Print"/>
              </a:rPr>
              <a:t>blodyn</a:t>
            </a:r>
            <a:r>
              <a:rPr lang="en-GB" sz="1400" dirty="0">
                <a:latin typeface="Segoe Print"/>
              </a:rPr>
              <a:t>, </a:t>
            </a:r>
            <a:r>
              <a:rPr lang="en-GB" sz="1400" dirty="0" err="1">
                <a:latin typeface="Segoe Print"/>
              </a:rPr>
              <a:t>ble</a:t>
            </a:r>
            <a:r>
              <a:rPr lang="en-GB" sz="1400" dirty="0">
                <a:latin typeface="Segoe Print"/>
              </a:rPr>
              <a:t> </a:t>
            </a:r>
            <a:r>
              <a:rPr lang="en-GB" sz="1400" dirty="0" err="1">
                <a:latin typeface="Segoe Print"/>
              </a:rPr>
              <a:t>mae’r</a:t>
            </a:r>
            <a:r>
              <a:rPr lang="en-GB" sz="1400" dirty="0">
                <a:latin typeface="Segoe Print"/>
              </a:rPr>
              <a:t> </a:t>
            </a:r>
            <a:r>
              <a:rPr lang="en-GB" sz="1400" dirty="0" err="1">
                <a:latin typeface="Segoe Print"/>
              </a:rPr>
              <a:t>paill</a:t>
            </a:r>
            <a:r>
              <a:rPr lang="en-GB" sz="1400" dirty="0">
                <a:latin typeface="Segoe Print"/>
              </a:rPr>
              <a:t> </a:t>
            </a:r>
            <a:r>
              <a:rPr lang="en-GB" sz="1400" dirty="0" err="1">
                <a:latin typeface="Segoe Print"/>
              </a:rPr>
              <a:t>pwysig</a:t>
            </a:r>
            <a:r>
              <a:rPr lang="en-GB" sz="1400" dirty="0">
                <a:latin typeface="Segoe Print"/>
              </a:rPr>
              <a:t>.</a:t>
            </a:r>
          </a:p>
        </p:txBody>
      </p:sp>
      <p:pic>
        <p:nvPicPr>
          <p:cNvPr id="5" name="Picture 4"/>
          <p:cNvPicPr>
            <a:picLocks noChangeAspect="1"/>
          </p:cNvPicPr>
          <p:nvPr/>
        </p:nvPicPr>
        <p:blipFill rotWithShape="1">
          <a:blip r:embed="rId2" cstate="print"/>
          <a:srcRect l="53985" t="24479" r="16953" b="38958"/>
          <a:stretch/>
        </p:blipFill>
        <p:spPr>
          <a:xfrm>
            <a:off x="2408341" y="1342600"/>
            <a:ext cx="2332782" cy="1788388"/>
          </a:xfrm>
          <a:prstGeom prst="rect">
            <a:avLst/>
          </a:prstGeom>
        </p:spPr>
      </p:pic>
      <p:pic>
        <p:nvPicPr>
          <p:cNvPr id="6" name="Picture 5"/>
          <p:cNvPicPr>
            <a:picLocks noChangeAspect="1"/>
          </p:cNvPicPr>
          <p:nvPr/>
        </p:nvPicPr>
        <p:blipFill rotWithShape="1">
          <a:blip r:embed="rId3" cstate="print"/>
          <a:srcRect l="23516" t="47292" r="24453" b="24271"/>
          <a:stretch/>
        </p:blipFill>
        <p:spPr>
          <a:xfrm>
            <a:off x="1037272" y="5839417"/>
            <a:ext cx="5074920" cy="1690211"/>
          </a:xfrm>
          <a:prstGeom prst="rect">
            <a:avLst/>
          </a:prstGeom>
        </p:spPr>
      </p:pic>
      <p:sp>
        <p:nvSpPr>
          <p:cNvPr id="7" name="Rectangle 6"/>
          <p:cNvSpPr/>
          <p:nvPr/>
        </p:nvSpPr>
        <p:spPr>
          <a:xfrm>
            <a:off x="1349670" y="735791"/>
            <a:ext cx="4994379" cy="646331"/>
          </a:xfrm>
          <a:prstGeom prst="rect">
            <a:avLst/>
          </a:prstGeom>
          <a:noFill/>
        </p:spPr>
        <p:txBody>
          <a:bodyPr wrap="square" lIns="91440" tIns="45720" rIns="91440" bIns="45720">
            <a:spAutoFit/>
          </a:bodyPr>
          <a:lstStyle/>
          <a:p>
            <a:pPr algn="ctr"/>
            <a:r>
              <a:rPr lang="en-US" sz="3600" b="1" cap="none" spc="0" err="1">
                <a:ln w="9525">
                  <a:solidFill>
                    <a:schemeClr val="bg1"/>
                  </a:solidFill>
                  <a:prstDash val="solid"/>
                </a:ln>
                <a:solidFill>
                  <a:schemeClr val="tx1"/>
                </a:solidFill>
                <a:effectLst>
                  <a:outerShdw blurRad="12700" dist="38100" dir="2700000" algn="tl" rotWithShape="0">
                    <a:schemeClr val="bg1">
                      <a:lumMod val="50000"/>
                    </a:schemeClr>
                  </a:outerShdw>
                </a:effectLst>
              </a:rPr>
              <a:t>Gweld</a:t>
            </a:r>
            <a:r>
              <a:rPr lang="en-US" sz="3600" b="1" cap="none" spc="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600" b="1" err="1">
                <a:ln w="9525">
                  <a:solidFill>
                    <a:schemeClr val="bg1"/>
                  </a:solidFill>
                  <a:prstDash val="solid"/>
                </a:ln>
                <a:effectLst>
                  <a:outerShdw blurRad="12700" dist="38100" dir="2700000" algn="tl" rotWithShape="0">
                    <a:schemeClr val="bg1">
                      <a:lumMod val="50000"/>
                    </a:schemeClr>
                  </a:outerShdw>
                </a:effectLst>
              </a:rPr>
              <a:t>F</a:t>
            </a:r>
            <a:r>
              <a:rPr lang="en-US" sz="3600" b="1" cap="none" spc="0" err="1">
                <a:ln w="9525">
                  <a:solidFill>
                    <a:schemeClr val="bg1"/>
                  </a:solidFill>
                  <a:prstDash val="solid"/>
                </a:ln>
                <a:solidFill>
                  <a:schemeClr val="tx1"/>
                </a:solidFill>
                <a:effectLst>
                  <a:outerShdw blurRad="12700" dist="38100" dir="2700000" algn="tl" rotWithShape="0">
                    <a:schemeClr val="bg1">
                      <a:lumMod val="50000"/>
                    </a:schemeClr>
                  </a:outerShdw>
                </a:effectLst>
              </a:rPr>
              <a:t>el</a:t>
            </a:r>
            <a:r>
              <a:rPr lang="en-US" sz="3600" b="1" cap="none" spc="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600" b="1" err="1">
                <a:ln w="9525">
                  <a:solidFill>
                    <a:schemeClr val="bg1"/>
                  </a:solidFill>
                  <a:prstDash val="solid"/>
                </a:ln>
                <a:effectLst>
                  <a:outerShdw blurRad="12700" dist="38100" dir="2700000" algn="tl" rotWithShape="0">
                    <a:schemeClr val="bg1">
                      <a:lumMod val="50000"/>
                    </a:schemeClr>
                  </a:outerShdw>
                </a:effectLst>
              </a:rPr>
              <a:t>G</a:t>
            </a:r>
            <a:r>
              <a:rPr lang="en-US" sz="3600" b="1" cap="none" spc="0" err="1">
                <a:ln w="9525">
                  <a:solidFill>
                    <a:schemeClr val="bg1"/>
                  </a:solidFill>
                  <a:prstDash val="solid"/>
                </a:ln>
                <a:solidFill>
                  <a:schemeClr val="tx1"/>
                </a:solidFill>
                <a:effectLst>
                  <a:outerShdw blurRad="12700" dist="38100" dir="2700000" algn="tl" rotWithShape="0">
                    <a:schemeClr val="bg1">
                      <a:lumMod val="50000"/>
                    </a:schemeClr>
                  </a:outerShdw>
                </a:effectLst>
              </a:rPr>
              <a:t>wenyn</a:t>
            </a:r>
            <a:r>
              <a:rPr lang="en-US" sz="3600" b="1" cap="none" spc="0">
                <a:ln w="9525">
                  <a:solidFill>
                    <a:schemeClr val="bg1"/>
                  </a:solidFill>
                  <a:prstDash val="solid"/>
                </a:ln>
                <a:solidFill>
                  <a:schemeClr val="tx1"/>
                </a:solidFill>
                <a:effectLst>
                  <a:outerShdw blurRad="12700" dist="38100" dir="2700000" algn="tl" rotWithShape="0">
                    <a:schemeClr val="bg1">
                      <a:lumMod val="50000"/>
                    </a:schemeClr>
                  </a:outerShdw>
                </a:effectLst>
              </a:rPr>
              <a:t>!</a:t>
            </a:r>
          </a:p>
        </p:txBody>
      </p:sp>
      <p:sp>
        <p:nvSpPr>
          <p:cNvPr id="8" name="TextBox 7"/>
          <p:cNvSpPr txBox="1"/>
          <p:nvPr/>
        </p:nvSpPr>
        <p:spPr>
          <a:xfrm>
            <a:off x="995206" y="7498724"/>
            <a:ext cx="7566660" cy="646331"/>
          </a:xfrm>
          <a:prstGeom prst="rect">
            <a:avLst/>
          </a:prstGeom>
          <a:noFill/>
        </p:spPr>
        <p:txBody>
          <a:bodyPr wrap="square" rtlCol="0" anchor="t">
            <a:spAutoFit/>
          </a:bodyPr>
          <a:lstStyle/>
          <a:p>
            <a:r>
              <a:rPr lang="en-GB" err="1">
                <a:latin typeface="Segoe Print"/>
              </a:rPr>
              <a:t>Blodyn</a:t>
            </a:r>
            <a:r>
              <a:rPr lang="en-GB">
                <a:latin typeface="Segoe Print"/>
              </a:rPr>
              <a:t> </a:t>
            </a:r>
            <a:r>
              <a:rPr lang="en-GB" err="1">
                <a:latin typeface="Segoe Print"/>
              </a:rPr>
              <a:t>drwy</a:t>
            </a:r>
            <a:r>
              <a:rPr lang="en-GB">
                <a:latin typeface="Segoe Print"/>
              </a:rPr>
              <a:t> </a:t>
            </a:r>
            <a:r>
              <a:rPr lang="en-GB" err="1">
                <a:latin typeface="Segoe Print"/>
              </a:rPr>
              <a:t>ein</a:t>
            </a:r>
            <a:r>
              <a:rPr lang="en-GB">
                <a:latin typeface="Segoe Print"/>
              </a:rPr>
              <a:t>             </a:t>
            </a:r>
            <a:r>
              <a:rPr lang="en-GB" err="1">
                <a:latin typeface="Segoe Print"/>
              </a:rPr>
              <a:t>Blodyn</a:t>
            </a:r>
            <a:r>
              <a:rPr lang="en-GB">
                <a:latin typeface="Segoe Print"/>
              </a:rPr>
              <a:t> </a:t>
            </a:r>
            <a:r>
              <a:rPr lang="en-GB" err="1">
                <a:latin typeface="Segoe Print"/>
              </a:rPr>
              <a:t>drwy</a:t>
            </a:r>
            <a:r>
              <a:rPr lang="en-GB">
                <a:latin typeface="Segoe Print"/>
              </a:rPr>
              <a:t> </a:t>
            </a:r>
          </a:p>
          <a:p>
            <a:r>
              <a:rPr lang="en-GB" err="1">
                <a:latin typeface="Segoe Print"/>
              </a:rPr>
              <a:t>llygaid</a:t>
            </a:r>
            <a:r>
              <a:rPr lang="en-GB">
                <a:latin typeface="Segoe Print"/>
              </a:rPr>
              <a:t> </a:t>
            </a:r>
            <a:r>
              <a:rPr lang="en-GB" err="1">
                <a:latin typeface="Segoe Print"/>
              </a:rPr>
              <a:t>ni</a:t>
            </a:r>
            <a:r>
              <a:rPr lang="en-GB">
                <a:latin typeface="Segoe Print"/>
              </a:rPr>
              <a:t>.                    </a:t>
            </a:r>
            <a:r>
              <a:rPr lang="en-GB" err="1">
                <a:latin typeface="Segoe Print"/>
              </a:rPr>
              <a:t>lygaid</a:t>
            </a:r>
            <a:r>
              <a:rPr lang="en-GB">
                <a:latin typeface="Segoe Print"/>
              </a:rPr>
              <a:t> </a:t>
            </a:r>
            <a:r>
              <a:rPr lang="en-GB" err="1">
                <a:latin typeface="Segoe Print"/>
              </a:rPr>
              <a:t>gwenyn</a:t>
            </a:r>
            <a:r>
              <a:rPr lang="en-GB">
                <a:latin typeface="Segoe Print"/>
              </a:rPr>
              <a:t>.</a:t>
            </a:r>
          </a:p>
        </p:txBody>
      </p:sp>
      <p:sp>
        <p:nvSpPr>
          <p:cNvPr id="9" name="TextBox 8"/>
          <p:cNvSpPr txBox="1"/>
          <p:nvPr/>
        </p:nvSpPr>
        <p:spPr>
          <a:xfrm>
            <a:off x="412011" y="8176658"/>
            <a:ext cx="6400800" cy="1077218"/>
          </a:xfrm>
          <a:prstGeom prst="rect">
            <a:avLst/>
          </a:prstGeom>
          <a:noFill/>
        </p:spPr>
        <p:txBody>
          <a:bodyPr wrap="square" rtlCol="0" anchor="t">
            <a:spAutoFit/>
          </a:bodyPr>
          <a:lstStyle/>
          <a:p>
            <a:pPr algn="just"/>
            <a:r>
              <a:rPr lang="en-GB" sz="1600" dirty="0">
                <a:latin typeface="Segoe Print"/>
              </a:rPr>
              <a:t>Mae </a:t>
            </a:r>
            <a:r>
              <a:rPr lang="en-GB" sz="1600" dirty="0" err="1">
                <a:latin typeface="Segoe Print"/>
              </a:rPr>
              <a:t>petalau</a:t>
            </a:r>
            <a:r>
              <a:rPr lang="en-GB" sz="1600" dirty="0">
                <a:latin typeface="Segoe Print"/>
              </a:rPr>
              <a:t> </a:t>
            </a:r>
            <a:r>
              <a:rPr lang="en-GB" sz="1600" dirty="0" err="1">
                <a:latin typeface="Segoe Print"/>
              </a:rPr>
              <a:t>lliwgar</a:t>
            </a:r>
            <a:r>
              <a:rPr lang="en-GB" sz="1600" dirty="0">
                <a:latin typeface="Segoe Print"/>
              </a:rPr>
              <a:t> </a:t>
            </a:r>
            <a:r>
              <a:rPr lang="en-GB" sz="1600" dirty="0" err="1">
                <a:latin typeface="Segoe Print"/>
              </a:rPr>
              <a:t>yn</a:t>
            </a:r>
            <a:r>
              <a:rPr lang="en-GB" sz="1600" dirty="0">
                <a:latin typeface="Segoe Print"/>
              </a:rPr>
              <a:t> </a:t>
            </a:r>
            <a:r>
              <a:rPr lang="en-GB" sz="1600" dirty="0" err="1">
                <a:latin typeface="Segoe Print"/>
              </a:rPr>
              <a:t>denu</a:t>
            </a:r>
            <a:r>
              <a:rPr lang="en-GB" sz="1600" dirty="0">
                <a:latin typeface="Segoe Print"/>
              </a:rPr>
              <a:t> </a:t>
            </a:r>
            <a:r>
              <a:rPr lang="en-GB" sz="1600" dirty="0" err="1">
                <a:latin typeface="Segoe Print"/>
              </a:rPr>
              <a:t>gwenyn</a:t>
            </a:r>
            <a:r>
              <a:rPr lang="en-GB" sz="1600" dirty="0">
                <a:latin typeface="Segoe Print"/>
              </a:rPr>
              <a:t> at y </a:t>
            </a:r>
            <a:r>
              <a:rPr lang="en-GB" sz="1600" dirty="0" err="1">
                <a:latin typeface="Segoe Print"/>
              </a:rPr>
              <a:t>blodyn</a:t>
            </a:r>
            <a:r>
              <a:rPr lang="en-GB" sz="1600" dirty="0">
                <a:latin typeface="Segoe Print"/>
              </a:rPr>
              <a:t> a </a:t>
            </a:r>
            <a:r>
              <a:rPr lang="en-GB" sz="1600" dirty="0" err="1">
                <a:latin typeface="Segoe Print"/>
              </a:rPr>
              <a:t>dyna</a:t>
            </a:r>
            <a:r>
              <a:rPr lang="en-GB" sz="1600" dirty="0">
                <a:latin typeface="Segoe Print"/>
              </a:rPr>
              <a:t> </a:t>
            </a:r>
            <a:r>
              <a:rPr lang="en-GB" sz="1600" dirty="0" err="1">
                <a:latin typeface="Segoe Print"/>
              </a:rPr>
              <a:t>pam</a:t>
            </a:r>
            <a:r>
              <a:rPr lang="en-GB" sz="1600" dirty="0">
                <a:latin typeface="Segoe Print"/>
              </a:rPr>
              <a:t> </a:t>
            </a:r>
            <a:r>
              <a:rPr lang="en-GB" sz="1600" dirty="0" err="1">
                <a:latin typeface="Segoe Print"/>
              </a:rPr>
              <a:t>fod</a:t>
            </a:r>
            <a:r>
              <a:rPr lang="en-GB" sz="1600" dirty="0">
                <a:latin typeface="Segoe Print"/>
              </a:rPr>
              <a:t> </a:t>
            </a:r>
            <a:r>
              <a:rPr lang="en-GB" sz="1600" dirty="0" err="1">
                <a:latin typeface="Segoe Print"/>
              </a:rPr>
              <a:t>petalau</a:t>
            </a:r>
            <a:r>
              <a:rPr lang="en-GB" sz="1600" dirty="0">
                <a:latin typeface="Segoe Print"/>
              </a:rPr>
              <a:t> </a:t>
            </a:r>
            <a:r>
              <a:rPr lang="en-GB" sz="1600" dirty="0" err="1">
                <a:latin typeface="Segoe Print"/>
              </a:rPr>
              <a:t>blodau</a:t>
            </a:r>
            <a:r>
              <a:rPr lang="en-GB" sz="1600" dirty="0">
                <a:latin typeface="Segoe Print"/>
              </a:rPr>
              <a:t> </a:t>
            </a:r>
            <a:r>
              <a:rPr lang="en-GB" sz="1600" dirty="0" err="1">
                <a:latin typeface="Segoe Print"/>
              </a:rPr>
              <a:t>yn</a:t>
            </a:r>
            <a:r>
              <a:rPr lang="en-GB" sz="1600" dirty="0">
                <a:latin typeface="Segoe Print"/>
              </a:rPr>
              <a:t> </a:t>
            </a:r>
            <a:r>
              <a:rPr lang="en-GB" sz="1600" dirty="0" err="1">
                <a:latin typeface="Segoe Print"/>
              </a:rPr>
              <a:t>wahanol</a:t>
            </a:r>
            <a:r>
              <a:rPr lang="en-GB" sz="1600" dirty="0">
                <a:latin typeface="Segoe Print"/>
              </a:rPr>
              <a:t> </a:t>
            </a:r>
            <a:r>
              <a:rPr lang="en-GB" sz="1600" dirty="0" err="1">
                <a:latin typeface="Segoe Print"/>
              </a:rPr>
              <a:t>liw</a:t>
            </a:r>
            <a:r>
              <a:rPr lang="en-GB" sz="1600" dirty="0">
                <a:latin typeface="Segoe Print"/>
              </a:rPr>
              <a:t> </a:t>
            </a:r>
            <a:r>
              <a:rPr lang="en-GB" sz="1600" dirty="0" err="1">
                <a:latin typeface="Segoe Print"/>
              </a:rPr>
              <a:t>i’r</a:t>
            </a:r>
            <a:r>
              <a:rPr lang="en-GB" sz="1600" dirty="0">
                <a:latin typeface="Segoe Print"/>
              </a:rPr>
              <a:t> </a:t>
            </a:r>
            <a:r>
              <a:rPr lang="en-GB" sz="1600" dirty="0" err="1">
                <a:latin typeface="Segoe Print"/>
              </a:rPr>
              <a:t>dail</a:t>
            </a:r>
            <a:r>
              <a:rPr lang="en-GB" sz="1600" dirty="0">
                <a:latin typeface="Segoe Print"/>
              </a:rPr>
              <a:t>. </a:t>
            </a:r>
          </a:p>
          <a:p>
            <a:pPr algn="just"/>
            <a:r>
              <a:rPr lang="en-GB" sz="1600" dirty="0" err="1">
                <a:latin typeface="Segoe Print"/>
              </a:rPr>
              <a:t>Dydy</a:t>
            </a:r>
            <a:r>
              <a:rPr lang="en-GB" sz="1600" dirty="0">
                <a:latin typeface="Segoe Print"/>
              </a:rPr>
              <a:t> </a:t>
            </a:r>
            <a:r>
              <a:rPr lang="en-GB" sz="1600" dirty="0" err="1">
                <a:latin typeface="Segoe Print"/>
              </a:rPr>
              <a:t>gwenyn</a:t>
            </a:r>
            <a:r>
              <a:rPr lang="en-GB" sz="1600" dirty="0">
                <a:latin typeface="Segoe Print"/>
              </a:rPr>
              <a:t> </a:t>
            </a:r>
            <a:r>
              <a:rPr lang="en-GB" sz="1600" dirty="0" err="1">
                <a:latin typeface="Segoe Print"/>
              </a:rPr>
              <a:t>ddim</a:t>
            </a:r>
            <a:r>
              <a:rPr lang="en-GB" sz="1600" dirty="0">
                <a:latin typeface="Segoe Print"/>
              </a:rPr>
              <a:t> </a:t>
            </a:r>
            <a:r>
              <a:rPr lang="en-GB" sz="1600" dirty="0" err="1">
                <a:latin typeface="Segoe Print"/>
              </a:rPr>
              <a:t>yn</a:t>
            </a:r>
            <a:r>
              <a:rPr lang="en-GB" sz="1600" dirty="0">
                <a:latin typeface="Segoe Print"/>
              </a:rPr>
              <a:t> </a:t>
            </a:r>
            <a:r>
              <a:rPr lang="en-GB" sz="1600" dirty="0" err="1">
                <a:latin typeface="Segoe Print"/>
              </a:rPr>
              <a:t>gallu</a:t>
            </a:r>
            <a:r>
              <a:rPr lang="en-GB" sz="1600" dirty="0">
                <a:latin typeface="Segoe Print"/>
              </a:rPr>
              <a:t> </a:t>
            </a:r>
            <a:r>
              <a:rPr lang="en-GB" sz="1600" dirty="0" err="1">
                <a:latin typeface="Segoe Print"/>
              </a:rPr>
              <a:t>adnabod</a:t>
            </a:r>
            <a:r>
              <a:rPr lang="en-GB" sz="1600" dirty="0">
                <a:latin typeface="Segoe Print"/>
              </a:rPr>
              <a:t> y </a:t>
            </a:r>
            <a:r>
              <a:rPr lang="en-GB" sz="1600" dirty="0" err="1">
                <a:latin typeface="Segoe Print"/>
              </a:rPr>
              <a:t>lliw</a:t>
            </a:r>
            <a:r>
              <a:rPr lang="en-GB" sz="1600" dirty="0">
                <a:latin typeface="Segoe Print"/>
              </a:rPr>
              <a:t> </a:t>
            </a:r>
            <a:r>
              <a:rPr lang="en-GB" sz="1600" dirty="0" err="1">
                <a:latin typeface="Segoe Print"/>
              </a:rPr>
              <a:t>coch</a:t>
            </a:r>
            <a:r>
              <a:rPr lang="en-GB" sz="1600" dirty="0">
                <a:latin typeface="Segoe Print"/>
              </a:rPr>
              <a:t>! Hoff </a:t>
            </a:r>
            <a:r>
              <a:rPr lang="en-GB" sz="1600" dirty="0" err="1">
                <a:latin typeface="Segoe Print"/>
              </a:rPr>
              <a:t>liwiau</a:t>
            </a:r>
            <a:r>
              <a:rPr lang="en-GB" sz="1600" dirty="0">
                <a:latin typeface="Segoe Print"/>
              </a:rPr>
              <a:t> y </a:t>
            </a:r>
            <a:r>
              <a:rPr lang="en-GB" sz="1600" dirty="0" err="1">
                <a:latin typeface="Segoe Print"/>
              </a:rPr>
              <a:t>gwenyn</a:t>
            </a:r>
            <a:r>
              <a:rPr lang="en-GB" sz="1600" dirty="0">
                <a:latin typeface="Segoe Print"/>
              </a:rPr>
              <a:t> </a:t>
            </a:r>
            <a:r>
              <a:rPr lang="en-GB" sz="1600" dirty="0" err="1">
                <a:latin typeface="Segoe Print"/>
              </a:rPr>
              <a:t>ydy</a:t>
            </a:r>
            <a:r>
              <a:rPr lang="en-GB" sz="1600" dirty="0">
                <a:latin typeface="Segoe Print"/>
              </a:rPr>
              <a:t> </a:t>
            </a:r>
            <a:r>
              <a:rPr lang="en-GB" sz="1600" dirty="0" err="1">
                <a:latin typeface="Segoe Print"/>
              </a:rPr>
              <a:t>porffor</a:t>
            </a:r>
            <a:r>
              <a:rPr lang="en-GB" sz="1600" dirty="0">
                <a:latin typeface="Segoe Print"/>
              </a:rPr>
              <a:t>, foiled a </a:t>
            </a:r>
            <a:r>
              <a:rPr lang="en-GB" sz="1600" dirty="0" err="1">
                <a:latin typeface="Segoe Print"/>
              </a:rPr>
              <a:t>glas</a:t>
            </a:r>
            <a:r>
              <a:rPr lang="en-GB" sz="1600" dirty="0">
                <a:latin typeface="Segoe Print"/>
              </a:rPr>
              <a:t>.</a:t>
            </a:r>
          </a:p>
        </p:txBody>
      </p:sp>
      <p:sp>
        <p:nvSpPr>
          <p:cNvPr id="10" name="Rectangle 9"/>
          <p:cNvSpPr/>
          <p:nvPr/>
        </p:nvSpPr>
        <p:spPr>
          <a:xfrm>
            <a:off x="823756" y="5884908"/>
            <a:ext cx="5417820" cy="221535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97711" y="204311"/>
            <a:ext cx="6400800" cy="923115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12" name="Oval 11"/>
          <p:cNvSpPr/>
          <p:nvPr/>
        </p:nvSpPr>
        <p:spPr>
          <a:xfrm>
            <a:off x="538272" y="403111"/>
            <a:ext cx="456934" cy="44135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450954" y="2506231"/>
            <a:ext cx="2005169" cy="646331"/>
          </a:xfrm>
          <a:prstGeom prst="rect">
            <a:avLst/>
          </a:prstGeom>
          <a:noFill/>
        </p:spPr>
        <p:txBody>
          <a:bodyPr wrap="square" rtlCol="0" anchor="t">
            <a:spAutoFit/>
          </a:bodyPr>
          <a:lstStyle/>
          <a:p>
            <a:r>
              <a:rPr lang="en-GB">
                <a:latin typeface="Segoe Print"/>
              </a:rPr>
              <a:t>1 </a:t>
            </a:r>
            <a:r>
              <a:rPr lang="en-GB" err="1">
                <a:latin typeface="Segoe Print"/>
              </a:rPr>
              <a:t>o’r</a:t>
            </a:r>
            <a:r>
              <a:rPr lang="en-GB">
                <a:latin typeface="Segoe Print"/>
              </a:rPr>
              <a:t> </a:t>
            </a:r>
            <a:r>
              <a:rPr lang="en-GB" err="1">
                <a:latin typeface="Segoe Print"/>
              </a:rPr>
              <a:t>prif</a:t>
            </a:r>
            <a:r>
              <a:rPr lang="en-GB">
                <a:latin typeface="Segoe Print"/>
              </a:rPr>
              <a:t> </a:t>
            </a:r>
            <a:r>
              <a:rPr lang="en-GB" err="1">
                <a:latin typeface="Segoe Print"/>
              </a:rPr>
              <a:t>lygaid</a:t>
            </a:r>
            <a:endParaRPr lang="en-GB">
              <a:latin typeface="Segoe Print"/>
            </a:endParaRPr>
          </a:p>
        </p:txBody>
      </p:sp>
      <p:sp>
        <p:nvSpPr>
          <p:cNvPr id="13" name="TextBox 12"/>
          <p:cNvSpPr txBox="1"/>
          <p:nvPr/>
        </p:nvSpPr>
        <p:spPr>
          <a:xfrm>
            <a:off x="4595524" y="2435532"/>
            <a:ext cx="2296633" cy="369332"/>
          </a:xfrm>
          <a:prstGeom prst="rect">
            <a:avLst/>
          </a:prstGeom>
          <a:noFill/>
        </p:spPr>
        <p:txBody>
          <a:bodyPr wrap="square" rtlCol="0" anchor="t">
            <a:spAutoFit/>
          </a:bodyPr>
          <a:lstStyle/>
          <a:p>
            <a:r>
              <a:rPr lang="en-GB">
                <a:latin typeface="Segoe Print"/>
              </a:rPr>
              <a:t>Y </a:t>
            </a:r>
            <a:r>
              <a:rPr lang="en-GB" err="1">
                <a:latin typeface="Segoe Print"/>
              </a:rPr>
              <a:t>prif</a:t>
            </a:r>
            <a:r>
              <a:rPr lang="en-GB">
                <a:latin typeface="Segoe Print"/>
              </a:rPr>
              <a:t> </a:t>
            </a:r>
            <a:r>
              <a:rPr lang="en-GB" err="1">
                <a:latin typeface="Segoe Print"/>
              </a:rPr>
              <a:t>lygad</a:t>
            </a:r>
            <a:r>
              <a:rPr lang="en-GB">
                <a:latin typeface="Segoe Print"/>
              </a:rPr>
              <a:t> </a:t>
            </a:r>
            <a:r>
              <a:rPr lang="en-GB" err="1">
                <a:latin typeface="Segoe Print"/>
              </a:rPr>
              <a:t>arall</a:t>
            </a:r>
            <a:endParaRPr lang="en-GB">
              <a:latin typeface="Segoe Print"/>
            </a:endParaRPr>
          </a:p>
        </p:txBody>
      </p:sp>
      <p:cxnSp>
        <p:nvCxnSpPr>
          <p:cNvPr id="16" name="Straight Arrow Connector 15"/>
          <p:cNvCxnSpPr/>
          <p:nvPr/>
        </p:nvCxnSpPr>
        <p:spPr>
          <a:xfrm flipV="1">
            <a:off x="1766599" y="1945660"/>
            <a:ext cx="1211580" cy="293393"/>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p:cNvCxnSpPr/>
          <p:nvPr/>
        </p:nvCxnSpPr>
        <p:spPr>
          <a:xfrm flipH="1" flipV="1">
            <a:off x="3955045" y="2019007"/>
            <a:ext cx="1280956" cy="146697"/>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9" name="TextBox 18"/>
          <p:cNvSpPr txBox="1"/>
          <p:nvPr/>
        </p:nvSpPr>
        <p:spPr>
          <a:xfrm>
            <a:off x="4741124" y="1380721"/>
            <a:ext cx="2296633" cy="369332"/>
          </a:xfrm>
          <a:prstGeom prst="rect">
            <a:avLst/>
          </a:prstGeom>
          <a:noFill/>
        </p:spPr>
        <p:txBody>
          <a:bodyPr wrap="square" rtlCol="0" anchor="t">
            <a:spAutoFit/>
          </a:bodyPr>
          <a:lstStyle/>
          <a:p>
            <a:r>
              <a:rPr lang="en-GB">
                <a:latin typeface="Segoe Print"/>
              </a:rPr>
              <a:t>Y 3 </a:t>
            </a:r>
            <a:r>
              <a:rPr lang="en-GB" err="1">
                <a:latin typeface="Segoe Print"/>
              </a:rPr>
              <a:t>llygad</a:t>
            </a:r>
            <a:r>
              <a:rPr lang="en-GB">
                <a:latin typeface="Segoe Print"/>
              </a:rPr>
              <a:t> </a:t>
            </a:r>
            <a:r>
              <a:rPr lang="en-GB" err="1">
                <a:latin typeface="Segoe Print"/>
              </a:rPr>
              <a:t>llai</a:t>
            </a:r>
            <a:endParaRPr lang="en-GB">
              <a:latin typeface="Segoe Print"/>
            </a:endParaRPr>
          </a:p>
        </p:txBody>
      </p:sp>
      <p:cxnSp>
        <p:nvCxnSpPr>
          <p:cNvPr id="20" name="Straight Arrow Connector 19"/>
          <p:cNvCxnSpPr>
            <a:stCxn id="19" idx="1"/>
          </p:cNvCxnSpPr>
          <p:nvPr/>
        </p:nvCxnSpPr>
        <p:spPr>
          <a:xfrm flipH="1">
            <a:off x="3762797" y="1565387"/>
            <a:ext cx="978327" cy="92595"/>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2" name="Rectangle 21"/>
          <p:cNvSpPr/>
          <p:nvPr/>
        </p:nvSpPr>
        <p:spPr>
          <a:xfrm>
            <a:off x="995206" y="299266"/>
            <a:ext cx="3429000" cy="523220"/>
          </a:xfrm>
          <a:prstGeom prst="rect">
            <a:avLst/>
          </a:prstGeom>
        </p:spPr>
        <p:txBody>
          <a:bodyPr>
            <a:spAutoFit/>
          </a:bodyPr>
          <a:lstStyle/>
          <a:p>
            <a:pPr algn="ctr" fontAlgn="base"/>
            <a:r>
              <a:rPr lang="en-GB" sz="1400" b="1" u="sng" err="1">
                <a:solidFill>
                  <a:srgbClr val="000000"/>
                </a:solidFill>
                <a:latin typeface="Segoe Print" panose="02000600000000000000" pitchFamily="2" charset="0"/>
              </a:rPr>
              <a:t>Tasg</a:t>
            </a:r>
            <a:r>
              <a:rPr lang="en-GB" sz="1400" b="1" u="sng">
                <a:solidFill>
                  <a:srgbClr val="000000"/>
                </a:solidFill>
                <a:latin typeface="Segoe Print" panose="02000600000000000000" pitchFamily="2" charset="0"/>
              </a:rPr>
              <a:t> </a:t>
            </a:r>
            <a:r>
              <a:rPr lang="en-GB" sz="1400" b="1" u="sng" err="1">
                <a:solidFill>
                  <a:srgbClr val="000000"/>
                </a:solidFill>
                <a:latin typeface="Segoe Print" panose="02000600000000000000" pitchFamily="2" charset="0"/>
              </a:rPr>
              <a:t>Cymraeg</a:t>
            </a:r>
            <a:r>
              <a:rPr lang="en-GB" sz="1400" b="1" u="sng">
                <a:solidFill>
                  <a:srgbClr val="000000"/>
                </a:solidFill>
                <a:latin typeface="Segoe Print" panose="02000600000000000000" pitchFamily="2" charset="0"/>
              </a:rPr>
              <a:t> 2 </a:t>
            </a:r>
            <a:r>
              <a:rPr lang="en-GB" sz="1400" b="1" u="sng" err="1">
                <a:solidFill>
                  <a:srgbClr val="000000"/>
                </a:solidFill>
                <a:latin typeface="Segoe Print" panose="02000600000000000000" pitchFamily="2" charset="0"/>
              </a:rPr>
              <a:t>Darllen</a:t>
            </a:r>
            <a:r>
              <a:rPr lang="en-GB" sz="1400" b="1" u="sng">
                <a:solidFill>
                  <a:srgbClr val="000000"/>
                </a:solidFill>
                <a:latin typeface="Segoe Print" panose="02000600000000000000" pitchFamily="2" charset="0"/>
              </a:rPr>
              <a:t> a </a:t>
            </a:r>
            <a:r>
              <a:rPr lang="en-GB" sz="1400" b="1" u="sng" err="1">
                <a:solidFill>
                  <a:srgbClr val="000000"/>
                </a:solidFill>
                <a:latin typeface="Segoe Print" panose="02000600000000000000" pitchFamily="2" charset="0"/>
              </a:rPr>
              <a:t>Deall</a:t>
            </a:r>
            <a:r>
              <a:rPr lang="en-GB" sz="1400" b="1" u="sng">
                <a:solidFill>
                  <a:srgbClr val="000000"/>
                </a:solidFill>
                <a:latin typeface="Segoe Print" panose="02000600000000000000" pitchFamily="2" charset="0"/>
              </a:rPr>
              <a:t> /</a:t>
            </a:r>
            <a:r>
              <a:rPr lang="en-GB" sz="1400" b="1" u="sng">
                <a:solidFill>
                  <a:srgbClr val="7030A0"/>
                </a:solidFill>
                <a:latin typeface="Segoe Print" panose="02000600000000000000" pitchFamily="2" charset="0"/>
              </a:rPr>
              <a:t> </a:t>
            </a:r>
          </a:p>
          <a:p>
            <a:pPr algn="ctr" fontAlgn="base"/>
            <a:r>
              <a:rPr lang="en-GB" sz="1400" b="1" u="sng">
                <a:solidFill>
                  <a:srgbClr val="7030A0"/>
                </a:solidFill>
                <a:latin typeface="Segoe Print" panose="02000600000000000000" pitchFamily="2" charset="0"/>
              </a:rPr>
              <a:t>Reading Comprehension Task</a:t>
            </a:r>
            <a:r>
              <a:rPr lang="en-US" sz="1400">
                <a:solidFill>
                  <a:srgbClr val="000000"/>
                </a:solidFill>
                <a:latin typeface="Segoe Print" panose="02000600000000000000" pitchFamily="2" charset="0"/>
              </a:rPr>
              <a:t>​</a:t>
            </a:r>
          </a:p>
        </p:txBody>
      </p:sp>
      <p:sp>
        <p:nvSpPr>
          <p:cNvPr id="3" name="TextBox 2">
            <a:extLst>
              <a:ext uri="{FF2B5EF4-FFF2-40B4-BE49-F238E27FC236}">
                <a16:creationId xmlns:a16="http://schemas.microsoft.com/office/drawing/2014/main" id="{BF6DE4DB-74B4-494E-9F7A-F5C73CDF3110}"/>
              </a:ext>
            </a:extLst>
          </p:cNvPr>
          <p:cNvSpPr txBox="1"/>
          <p:nvPr/>
        </p:nvSpPr>
        <p:spPr>
          <a:xfrm>
            <a:off x="4521200" y="247650"/>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err="1">
                <a:latin typeface="Segoe Print"/>
                <a:cs typeface="Calibri"/>
              </a:rPr>
              <a:t>Adref</a:t>
            </a:r>
            <a:r>
              <a:rPr lang="en-US" b="1">
                <a:latin typeface="Segoe Print"/>
                <a:cs typeface="Calibri"/>
              </a:rPr>
              <a:t>/ At Home</a:t>
            </a:r>
          </a:p>
        </p:txBody>
      </p:sp>
    </p:spTree>
    <p:extLst>
      <p:ext uri="{BB962C8B-B14F-4D97-AF65-F5344CB8AC3E}">
        <p14:creationId xmlns:p14="http://schemas.microsoft.com/office/powerpoint/2010/main" val="4044710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68833C426A6F44295A79FDE347A822D" ma:contentTypeVersion="13" ma:contentTypeDescription="Create a new document." ma:contentTypeScope="" ma:versionID="3148b8cfaa4c6c5321792d6c73502240">
  <xsd:schema xmlns:xsd="http://www.w3.org/2001/XMLSchema" xmlns:xs="http://www.w3.org/2001/XMLSchema" xmlns:p="http://schemas.microsoft.com/office/2006/metadata/properties" xmlns:ns2="99b3319f-ed4a-4b62-8977-20cef0a56b46" xmlns:ns3="3c214291-246f-4246-8bfa-22fa437cf231" targetNamespace="http://schemas.microsoft.com/office/2006/metadata/properties" ma:root="true" ma:fieldsID="c771ac148ca80e0497d51471bfeab2a8" ns2:_="" ns3:_="">
    <xsd:import namespace="99b3319f-ed4a-4b62-8977-20cef0a56b46"/>
    <xsd:import namespace="3c214291-246f-4246-8bfa-22fa437cf23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b3319f-ed4a-4b62-8977-20cef0a56b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c214291-246f-4246-8bfa-22fa437cf23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8E1F981-364A-4893-8426-826F4BED251F}">
  <ds:schemaRefs>
    <ds:schemaRef ds:uri="http://schemas.microsoft.com/sharepoint/v3/contenttype/forms"/>
  </ds:schemaRefs>
</ds:datastoreItem>
</file>

<file path=customXml/itemProps2.xml><?xml version="1.0" encoding="utf-8"?>
<ds:datastoreItem xmlns:ds="http://schemas.openxmlformats.org/officeDocument/2006/customXml" ds:itemID="{0EA48EB5-1A6A-4B42-9F51-F7417361826D}"/>
</file>

<file path=customXml/itemProps3.xml><?xml version="1.0" encoding="utf-8"?>
<ds:datastoreItem xmlns:ds="http://schemas.openxmlformats.org/officeDocument/2006/customXml" ds:itemID="{F9DDE593-89B8-41A7-8760-FAB145C57950}">
  <ds:schemaRefs>
    <ds:schemaRef ds:uri="http://schemas.openxmlformats.org/package/2006/metadata/core-properties"/>
    <ds:schemaRef ds:uri="http://www.w3.org/XML/1998/namespace"/>
    <ds:schemaRef ds:uri="99b3319f-ed4a-4b62-8977-20cef0a56b46"/>
    <ds:schemaRef ds:uri="http://schemas.microsoft.com/office/2006/metadata/properties"/>
    <ds:schemaRef ds:uri="http://schemas.microsoft.com/office/2006/documentManagement/types"/>
    <ds:schemaRef ds:uri="3c214291-246f-4246-8bfa-22fa437cf231"/>
    <ds:schemaRef ds:uri="http://purl.org/dc/terms/"/>
    <ds:schemaRef ds:uri="http://schemas.microsoft.com/office/infopath/2007/PartnerControl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147</TotalTime>
  <Words>2602</Words>
  <Application>Microsoft Office PowerPoint</Application>
  <PresentationFormat>A4 Paper (210x297 mm)</PresentationFormat>
  <Paragraphs>594</Paragraphs>
  <Slides>29</Slides>
  <Notes>1</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Kirstie Law</cp:lastModifiedBy>
  <cp:revision>9</cp:revision>
  <dcterms:created xsi:type="dcterms:W3CDTF">2020-06-19T08:52:37Z</dcterms:created>
  <dcterms:modified xsi:type="dcterms:W3CDTF">2020-07-07T13:00:23Z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0x010100168833C426A6F44295A79FDE347A822D</vt:lpwstr>
  </property>
</Properties>
</file>